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ink/ink4.xml" ContentType="application/inkml+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ink/ink5.xml" ContentType="application/inkml+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ink/ink6.xml" ContentType="application/inkml+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ink/ink7.xml" ContentType="application/inkml+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ink/ink8.xml" ContentType="application/inkml+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3">
  <p:sldMasterIdLst>
    <p:sldMasterId id="2147483648" r:id="rId1"/>
  </p:sldMasterIdLst>
  <p:notesMasterIdLst>
    <p:notesMasterId r:id="rId109"/>
  </p:notesMasterIdLst>
  <p:handoutMasterIdLst>
    <p:handoutMasterId r:id="rId110"/>
  </p:handoutMasterIdLst>
  <p:sldIdLst>
    <p:sldId id="440" r:id="rId2"/>
    <p:sldId id="675" r:id="rId3"/>
    <p:sldId id="676" r:id="rId4"/>
    <p:sldId id="674" r:id="rId5"/>
    <p:sldId id="443" r:id="rId6"/>
    <p:sldId id="444" r:id="rId7"/>
    <p:sldId id="446" r:id="rId8"/>
    <p:sldId id="445" r:id="rId9"/>
    <p:sldId id="447" r:id="rId10"/>
    <p:sldId id="448" r:id="rId11"/>
    <p:sldId id="450" r:id="rId12"/>
    <p:sldId id="451" r:id="rId13"/>
    <p:sldId id="478" r:id="rId14"/>
    <p:sldId id="441" r:id="rId15"/>
    <p:sldId id="462" r:id="rId16"/>
    <p:sldId id="677" r:id="rId17"/>
    <p:sldId id="452" r:id="rId18"/>
    <p:sldId id="454" r:id="rId19"/>
    <p:sldId id="458" r:id="rId20"/>
    <p:sldId id="679" r:id="rId21"/>
    <p:sldId id="456" r:id="rId22"/>
    <p:sldId id="459" r:id="rId23"/>
    <p:sldId id="465" r:id="rId24"/>
    <p:sldId id="466" r:id="rId25"/>
    <p:sldId id="469" r:id="rId26"/>
    <p:sldId id="678" r:id="rId27"/>
    <p:sldId id="468" r:id="rId28"/>
    <p:sldId id="467" r:id="rId29"/>
    <p:sldId id="473" r:id="rId30"/>
    <p:sldId id="474" r:id="rId31"/>
    <p:sldId id="475" r:id="rId32"/>
    <p:sldId id="477" r:id="rId33"/>
    <p:sldId id="453" r:id="rId34"/>
    <p:sldId id="566" r:id="rId35"/>
    <p:sldId id="653" r:id="rId36"/>
    <p:sldId id="519" r:id="rId37"/>
    <p:sldId id="521" r:id="rId38"/>
    <p:sldId id="522" r:id="rId39"/>
    <p:sldId id="680" r:id="rId40"/>
    <p:sldId id="523" r:id="rId41"/>
    <p:sldId id="524" r:id="rId42"/>
    <p:sldId id="525" r:id="rId43"/>
    <p:sldId id="526" r:id="rId44"/>
    <p:sldId id="654" r:id="rId45"/>
    <p:sldId id="655" r:id="rId46"/>
    <p:sldId id="527" r:id="rId47"/>
    <p:sldId id="528" r:id="rId48"/>
    <p:sldId id="529" r:id="rId49"/>
    <p:sldId id="530" r:id="rId50"/>
    <p:sldId id="531" r:id="rId51"/>
    <p:sldId id="532" r:id="rId52"/>
    <p:sldId id="533" r:id="rId53"/>
    <p:sldId id="534" r:id="rId54"/>
    <p:sldId id="535" r:id="rId55"/>
    <p:sldId id="681" r:id="rId56"/>
    <p:sldId id="656" r:id="rId57"/>
    <p:sldId id="608" r:id="rId58"/>
    <p:sldId id="536" r:id="rId59"/>
    <p:sldId id="541" r:id="rId60"/>
    <p:sldId id="542" r:id="rId61"/>
    <p:sldId id="609" r:id="rId62"/>
    <p:sldId id="547" r:id="rId63"/>
    <p:sldId id="549" r:id="rId64"/>
    <p:sldId id="548" r:id="rId65"/>
    <p:sldId id="657" r:id="rId66"/>
    <p:sldId id="543" r:id="rId67"/>
    <p:sldId id="544" r:id="rId68"/>
    <p:sldId id="545" r:id="rId69"/>
    <p:sldId id="546" r:id="rId70"/>
    <p:sldId id="610" r:id="rId71"/>
    <p:sldId id="611" r:id="rId72"/>
    <p:sldId id="550" r:id="rId73"/>
    <p:sldId id="551" r:id="rId74"/>
    <p:sldId id="658" r:id="rId75"/>
    <p:sldId id="553" r:id="rId76"/>
    <p:sldId id="659" r:id="rId77"/>
    <p:sldId id="660" r:id="rId78"/>
    <p:sldId id="612" r:id="rId79"/>
    <p:sldId id="540" r:id="rId80"/>
    <p:sldId id="661" r:id="rId81"/>
    <p:sldId id="555" r:id="rId82"/>
    <p:sldId id="662" r:id="rId83"/>
    <p:sldId id="556" r:id="rId84"/>
    <p:sldId id="557" r:id="rId85"/>
    <p:sldId id="558" r:id="rId86"/>
    <p:sldId id="559" r:id="rId87"/>
    <p:sldId id="538" r:id="rId88"/>
    <p:sldId id="560" r:id="rId89"/>
    <p:sldId id="561" r:id="rId90"/>
    <p:sldId id="673" r:id="rId91"/>
    <p:sldId id="562" r:id="rId92"/>
    <p:sldId id="682" r:id="rId93"/>
    <p:sldId id="683" r:id="rId94"/>
    <p:sldId id="684" r:id="rId95"/>
    <p:sldId id="663" r:id="rId96"/>
    <p:sldId id="664" r:id="rId97"/>
    <p:sldId id="613" r:id="rId98"/>
    <p:sldId id="563" r:id="rId99"/>
    <p:sldId id="564" r:id="rId100"/>
    <p:sldId id="671" r:id="rId101"/>
    <p:sldId id="672" r:id="rId102"/>
    <p:sldId id="603" r:id="rId103"/>
    <p:sldId id="604" r:id="rId104"/>
    <p:sldId id="605" r:id="rId105"/>
    <p:sldId id="606" r:id="rId106"/>
    <p:sldId id="520" r:id="rId107"/>
    <p:sldId id="565" r:id="rId108"/>
  </p:sldIdLst>
  <p:sldSz cx="12192000" cy="6858000"/>
  <p:notesSz cx="6858000" cy="9144000"/>
  <p:defaultTextStyle>
    <a:defPPr rtl="0">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4" userDrawn="1">
          <p15:clr>
            <a:srgbClr val="A4A3A4"/>
          </p15:clr>
        </p15:guide>
        <p15:guide id="2" pos="3840" userDrawn="1">
          <p15:clr>
            <a:srgbClr val="A4A3A4"/>
          </p15:clr>
        </p15:guide>
        <p15:guide id="3" pos="456" userDrawn="1">
          <p15:clr>
            <a:srgbClr val="A4A3A4"/>
          </p15:clr>
        </p15:guide>
        <p15:guide id="4" pos="720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286E"/>
    <a:srgbClr val="030553"/>
    <a:srgbClr val="6C92E1"/>
    <a:srgbClr val="FFFF99"/>
    <a:srgbClr val="6524DE"/>
    <a:srgbClr val="6313DC"/>
    <a:srgbClr val="1E3ADA"/>
    <a:srgbClr val="8335E5"/>
    <a:srgbClr val="7D4BC9"/>
    <a:srgbClr val="6B8D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44" autoAdjust="0"/>
    <p:restoredTop sz="94652" autoAdjust="0"/>
  </p:normalViewPr>
  <p:slideViewPr>
    <p:cSldViewPr snapToGrid="0" showGuides="1">
      <p:cViewPr varScale="1">
        <p:scale>
          <a:sx n="73" d="100"/>
          <a:sy n="73" d="100"/>
        </p:scale>
        <p:origin x="408" y="90"/>
      </p:cViewPr>
      <p:guideLst>
        <p:guide orient="horz" pos="2064"/>
        <p:guide pos="3840"/>
        <p:guide pos="456"/>
        <p:guide pos="720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8" d="100"/>
          <a:sy n="88"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1ECED3-8FDD-4CAF-B274-3A119A651F67}" type="doc">
      <dgm:prSet loTypeId="urn:microsoft.com/office/officeart/2005/8/layout/hierarchy2" loCatId="hierarchy" qsTypeId="urn:microsoft.com/office/officeart/2005/8/quickstyle/simple5" qsCatId="simple" csTypeId="urn:microsoft.com/office/officeart/2005/8/colors/accent1_1" csCatId="accent1" phldr="1"/>
      <dgm:spPr/>
      <dgm:t>
        <a:bodyPr/>
        <a:lstStyle/>
        <a:p>
          <a:endParaRPr lang="pt-BR"/>
        </a:p>
      </dgm:t>
    </dgm:pt>
    <dgm:pt modelId="{2B91E7DC-550F-4D6E-8926-5166E59EDA5D}">
      <dgm:prSet phldrT="[Texto]"/>
      <dgm:spPr/>
      <dgm:t>
        <a:bodyPr/>
        <a:lstStyle/>
        <a:p>
          <a:r>
            <a:rPr lang="pt-BR" b="1" dirty="0" smtClean="0"/>
            <a:t>UNIÃO</a:t>
          </a:r>
          <a:endParaRPr lang="pt-BR" b="1" dirty="0"/>
        </a:p>
      </dgm:t>
    </dgm:pt>
    <dgm:pt modelId="{DD52B32A-DC65-4D15-A956-BAE25544023F}" type="parTrans" cxnId="{4CACEA01-2D64-4840-B928-700E3A5B7C74}">
      <dgm:prSet/>
      <dgm:spPr/>
      <dgm:t>
        <a:bodyPr/>
        <a:lstStyle/>
        <a:p>
          <a:endParaRPr lang="pt-BR" b="1"/>
        </a:p>
      </dgm:t>
    </dgm:pt>
    <dgm:pt modelId="{FE3F61F9-9C35-4169-BE00-7631DFBCEDE2}" type="sibTrans" cxnId="{4CACEA01-2D64-4840-B928-700E3A5B7C74}">
      <dgm:prSet/>
      <dgm:spPr/>
      <dgm:t>
        <a:bodyPr/>
        <a:lstStyle/>
        <a:p>
          <a:endParaRPr lang="pt-BR" b="1"/>
        </a:p>
      </dgm:t>
    </dgm:pt>
    <dgm:pt modelId="{1350D1A1-874F-4854-9AAF-6F092E09CA03}">
      <dgm:prSet phldrT="[Texto]"/>
      <dgm:spPr/>
      <dgm:t>
        <a:bodyPr/>
        <a:lstStyle/>
        <a:p>
          <a:r>
            <a:rPr lang="pt-BR" b="1" dirty="0" smtClean="0"/>
            <a:t>INSS</a:t>
          </a:r>
          <a:endParaRPr lang="pt-BR" b="1" dirty="0"/>
        </a:p>
      </dgm:t>
    </dgm:pt>
    <dgm:pt modelId="{D64E10CB-3DF1-4F93-B051-481D4FAC02FE}" type="parTrans" cxnId="{538FFD2A-7FD1-4264-B1CD-5ACD0806A583}">
      <dgm:prSet/>
      <dgm:spPr/>
      <dgm:t>
        <a:bodyPr/>
        <a:lstStyle/>
        <a:p>
          <a:endParaRPr lang="pt-BR" b="1"/>
        </a:p>
      </dgm:t>
    </dgm:pt>
    <dgm:pt modelId="{471B4516-E949-4356-9A74-A674D83CD344}" type="sibTrans" cxnId="{538FFD2A-7FD1-4264-B1CD-5ACD0806A583}">
      <dgm:prSet/>
      <dgm:spPr/>
      <dgm:t>
        <a:bodyPr/>
        <a:lstStyle/>
        <a:p>
          <a:endParaRPr lang="pt-BR" b="1"/>
        </a:p>
      </dgm:t>
    </dgm:pt>
    <dgm:pt modelId="{DD7BAA1D-3237-41A5-B895-C1B4BDBD2B33}">
      <dgm:prSet phldrT="[Texto]"/>
      <dgm:spPr/>
      <dgm:t>
        <a:bodyPr/>
        <a:lstStyle/>
        <a:p>
          <a:r>
            <a:rPr lang="pt-BR" b="1" dirty="0" smtClean="0"/>
            <a:t>CSLL</a:t>
          </a:r>
          <a:endParaRPr lang="pt-BR" b="1" dirty="0"/>
        </a:p>
      </dgm:t>
    </dgm:pt>
    <dgm:pt modelId="{7AC9B139-1A98-448C-BBE9-103BD86ABCBB}" type="parTrans" cxnId="{A02A009F-8A36-44F3-9810-B6381AF120E2}">
      <dgm:prSet/>
      <dgm:spPr/>
      <dgm:t>
        <a:bodyPr/>
        <a:lstStyle/>
        <a:p>
          <a:endParaRPr lang="pt-BR" b="1"/>
        </a:p>
      </dgm:t>
    </dgm:pt>
    <dgm:pt modelId="{178F270E-27CA-4768-AA66-C8E9B2072E94}" type="sibTrans" cxnId="{A02A009F-8A36-44F3-9810-B6381AF120E2}">
      <dgm:prSet/>
      <dgm:spPr/>
      <dgm:t>
        <a:bodyPr/>
        <a:lstStyle/>
        <a:p>
          <a:endParaRPr lang="pt-BR" b="1"/>
        </a:p>
      </dgm:t>
    </dgm:pt>
    <dgm:pt modelId="{5D62AA6A-6A95-4537-A551-0F208B12229B}">
      <dgm:prSet phldrT="[Texto]"/>
      <dgm:spPr/>
      <dgm:t>
        <a:bodyPr/>
        <a:lstStyle/>
        <a:p>
          <a:r>
            <a:rPr lang="pt-BR" b="1" dirty="0" smtClean="0"/>
            <a:t>MUNICÍPIOS</a:t>
          </a:r>
          <a:endParaRPr lang="pt-BR" b="1" dirty="0"/>
        </a:p>
      </dgm:t>
    </dgm:pt>
    <dgm:pt modelId="{9844D201-B493-41E8-A7C5-5DA874AA7527}" type="parTrans" cxnId="{A10068BD-4670-4D93-B9C3-4657BA530D2E}">
      <dgm:prSet/>
      <dgm:spPr/>
      <dgm:t>
        <a:bodyPr/>
        <a:lstStyle/>
        <a:p>
          <a:endParaRPr lang="pt-BR" b="1"/>
        </a:p>
      </dgm:t>
    </dgm:pt>
    <dgm:pt modelId="{227F4A26-0913-4E74-B0FA-44BE6FB7F79B}" type="sibTrans" cxnId="{A10068BD-4670-4D93-B9C3-4657BA530D2E}">
      <dgm:prSet/>
      <dgm:spPr/>
      <dgm:t>
        <a:bodyPr/>
        <a:lstStyle/>
        <a:p>
          <a:endParaRPr lang="pt-BR" b="1"/>
        </a:p>
      </dgm:t>
    </dgm:pt>
    <dgm:pt modelId="{CCF0B44B-EE7A-4FC2-ABC0-9A0B61A4F6E9}">
      <dgm:prSet phldrT="[Texto]"/>
      <dgm:spPr/>
      <dgm:t>
        <a:bodyPr/>
        <a:lstStyle/>
        <a:p>
          <a:r>
            <a:rPr lang="pt-BR" b="1" dirty="0" smtClean="0"/>
            <a:t>ISSQN</a:t>
          </a:r>
          <a:endParaRPr lang="pt-BR" b="1" dirty="0"/>
        </a:p>
      </dgm:t>
    </dgm:pt>
    <dgm:pt modelId="{F4B26BE9-DF68-4F6E-865F-7D48689E703D}" type="parTrans" cxnId="{5BA9F208-2648-4511-AC81-8E29CEF61D95}">
      <dgm:prSet/>
      <dgm:spPr/>
      <dgm:t>
        <a:bodyPr/>
        <a:lstStyle/>
        <a:p>
          <a:endParaRPr lang="pt-BR" b="1"/>
        </a:p>
      </dgm:t>
    </dgm:pt>
    <dgm:pt modelId="{B542994C-8ACA-4E26-8730-4BBB1843ACFC}" type="sibTrans" cxnId="{5BA9F208-2648-4511-AC81-8E29CEF61D95}">
      <dgm:prSet/>
      <dgm:spPr/>
      <dgm:t>
        <a:bodyPr/>
        <a:lstStyle/>
        <a:p>
          <a:endParaRPr lang="pt-BR" b="1"/>
        </a:p>
      </dgm:t>
    </dgm:pt>
    <dgm:pt modelId="{92F5A74B-C682-4079-9F41-B622A41A19CD}">
      <dgm:prSet phldrT="[Texto]"/>
      <dgm:spPr/>
      <dgm:t>
        <a:bodyPr/>
        <a:lstStyle/>
        <a:p>
          <a:r>
            <a:rPr lang="pt-BR" b="1" dirty="0" smtClean="0"/>
            <a:t>PIS</a:t>
          </a:r>
          <a:endParaRPr lang="pt-BR" b="1" dirty="0"/>
        </a:p>
      </dgm:t>
    </dgm:pt>
    <dgm:pt modelId="{A16D5F02-B32A-4C4B-A885-73DEE30B4FB4}" type="parTrans" cxnId="{AF15BF0F-E577-428E-893A-2DA9B8FF2F52}">
      <dgm:prSet/>
      <dgm:spPr/>
      <dgm:t>
        <a:bodyPr/>
        <a:lstStyle/>
        <a:p>
          <a:endParaRPr lang="pt-BR" b="1"/>
        </a:p>
      </dgm:t>
    </dgm:pt>
    <dgm:pt modelId="{21625B59-FC85-4BCE-A00C-E56DA46D7D52}" type="sibTrans" cxnId="{AF15BF0F-E577-428E-893A-2DA9B8FF2F52}">
      <dgm:prSet/>
      <dgm:spPr/>
      <dgm:t>
        <a:bodyPr/>
        <a:lstStyle/>
        <a:p>
          <a:endParaRPr lang="pt-BR" b="1"/>
        </a:p>
      </dgm:t>
    </dgm:pt>
    <dgm:pt modelId="{CFA44C6D-AA39-46D9-BEBC-48E71A84A915}">
      <dgm:prSet phldrT="[Texto]"/>
      <dgm:spPr/>
      <dgm:t>
        <a:bodyPr/>
        <a:lstStyle/>
        <a:p>
          <a:r>
            <a:rPr lang="pt-BR" b="1" dirty="0" smtClean="0"/>
            <a:t>COFINS</a:t>
          </a:r>
          <a:endParaRPr lang="pt-BR" b="1" dirty="0"/>
        </a:p>
      </dgm:t>
    </dgm:pt>
    <dgm:pt modelId="{0B2DE958-F149-47DE-817D-923DCFC9BFAA}" type="parTrans" cxnId="{1810BB75-410B-4109-8340-CDA694C41C15}">
      <dgm:prSet/>
      <dgm:spPr/>
      <dgm:t>
        <a:bodyPr/>
        <a:lstStyle/>
        <a:p>
          <a:endParaRPr lang="pt-BR" b="1"/>
        </a:p>
      </dgm:t>
    </dgm:pt>
    <dgm:pt modelId="{F6D1435F-6D62-4F81-B944-E76E2615F1F6}" type="sibTrans" cxnId="{1810BB75-410B-4109-8340-CDA694C41C15}">
      <dgm:prSet/>
      <dgm:spPr/>
      <dgm:t>
        <a:bodyPr/>
        <a:lstStyle/>
        <a:p>
          <a:endParaRPr lang="pt-BR" b="1"/>
        </a:p>
      </dgm:t>
    </dgm:pt>
    <dgm:pt modelId="{9B4E0A31-7EDA-43DD-ACD1-74363D8B4E4A}">
      <dgm:prSet phldrT="[Texto]"/>
      <dgm:spPr/>
      <dgm:t>
        <a:bodyPr/>
        <a:lstStyle/>
        <a:p>
          <a:r>
            <a:rPr lang="pt-BR" b="1" dirty="0" smtClean="0"/>
            <a:t>IRRF</a:t>
          </a:r>
          <a:endParaRPr lang="pt-BR" b="1" dirty="0"/>
        </a:p>
      </dgm:t>
    </dgm:pt>
    <dgm:pt modelId="{F1A4FB5F-E97B-410C-842A-3EF86F7C9BE5}" type="parTrans" cxnId="{AA24C3AA-CFE9-4CF1-A828-7874D0D24AF2}">
      <dgm:prSet/>
      <dgm:spPr/>
      <dgm:t>
        <a:bodyPr/>
        <a:lstStyle/>
        <a:p>
          <a:endParaRPr lang="pt-BR" b="1"/>
        </a:p>
      </dgm:t>
    </dgm:pt>
    <dgm:pt modelId="{8B735568-FDEC-4C53-BDE4-87BB3A8A3B85}" type="sibTrans" cxnId="{AA24C3AA-CFE9-4CF1-A828-7874D0D24AF2}">
      <dgm:prSet/>
      <dgm:spPr/>
      <dgm:t>
        <a:bodyPr/>
        <a:lstStyle/>
        <a:p>
          <a:endParaRPr lang="pt-BR" b="1"/>
        </a:p>
      </dgm:t>
    </dgm:pt>
    <dgm:pt modelId="{AE6632EC-D484-42C7-9CDD-02CABEA2BBA8}" type="pres">
      <dgm:prSet presAssocID="{C91ECED3-8FDD-4CAF-B274-3A119A651F67}" presName="diagram" presStyleCnt="0">
        <dgm:presLayoutVars>
          <dgm:chPref val="1"/>
          <dgm:dir/>
          <dgm:animOne val="branch"/>
          <dgm:animLvl val="lvl"/>
          <dgm:resizeHandles val="exact"/>
        </dgm:presLayoutVars>
      </dgm:prSet>
      <dgm:spPr/>
      <dgm:t>
        <a:bodyPr/>
        <a:lstStyle/>
        <a:p>
          <a:endParaRPr lang="pt-BR"/>
        </a:p>
      </dgm:t>
    </dgm:pt>
    <dgm:pt modelId="{3A2AB4CA-A543-4F50-B852-FF875394A7D4}" type="pres">
      <dgm:prSet presAssocID="{2B91E7DC-550F-4D6E-8926-5166E59EDA5D}" presName="root1" presStyleCnt="0"/>
      <dgm:spPr/>
    </dgm:pt>
    <dgm:pt modelId="{9AF2041B-027D-4BA4-8DB2-F7FCC6DDE518}" type="pres">
      <dgm:prSet presAssocID="{2B91E7DC-550F-4D6E-8926-5166E59EDA5D}" presName="LevelOneTextNode" presStyleLbl="node0" presStyleIdx="0" presStyleCnt="2" custLinFactX="-38202" custLinFactNeighborX="-100000" custLinFactNeighborY="5719">
        <dgm:presLayoutVars>
          <dgm:chPref val="3"/>
        </dgm:presLayoutVars>
      </dgm:prSet>
      <dgm:spPr/>
      <dgm:t>
        <a:bodyPr/>
        <a:lstStyle/>
        <a:p>
          <a:endParaRPr lang="pt-BR"/>
        </a:p>
      </dgm:t>
    </dgm:pt>
    <dgm:pt modelId="{75526CCC-506F-4ADB-BF36-B5C42DF478BA}" type="pres">
      <dgm:prSet presAssocID="{2B91E7DC-550F-4D6E-8926-5166E59EDA5D}" presName="level2hierChild" presStyleCnt="0"/>
      <dgm:spPr/>
    </dgm:pt>
    <dgm:pt modelId="{86FB1981-8E2B-4808-B86F-BCFDE3A7C6C8}" type="pres">
      <dgm:prSet presAssocID="{D64E10CB-3DF1-4F93-B051-481D4FAC02FE}" presName="conn2-1" presStyleLbl="parChTrans1D2" presStyleIdx="0" presStyleCnt="6"/>
      <dgm:spPr/>
      <dgm:t>
        <a:bodyPr/>
        <a:lstStyle/>
        <a:p>
          <a:endParaRPr lang="pt-BR"/>
        </a:p>
      </dgm:t>
    </dgm:pt>
    <dgm:pt modelId="{A16161D0-2823-4CC0-8A2E-CC93CC283199}" type="pres">
      <dgm:prSet presAssocID="{D64E10CB-3DF1-4F93-B051-481D4FAC02FE}" presName="connTx" presStyleLbl="parChTrans1D2" presStyleIdx="0" presStyleCnt="6"/>
      <dgm:spPr/>
      <dgm:t>
        <a:bodyPr/>
        <a:lstStyle/>
        <a:p>
          <a:endParaRPr lang="pt-BR"/>
        </a:p>
      </dgm:t>
    </dgm:pt>
    <dgm:pt modelId="{2DEA969E-6789-4A6B-A9BA-3103A9535223}" type="pres">
      <dgm:prSet presAssocID="{1350D1A1-874F-4854-9AAF-6F092E09CA03}" presName="root2" presStyleCnt="0"/>
      <dgm:spPr/>
    </dgm:pt>
    <dgm:pt modelId="{328E632E-B466-4206-AD03-BA908826EB50}" type="pres">
      <dgm:prSet presAssocID="{1350D1A1-874F-4854-9AAF-6F092E09CA03}" presName="LevelTwoTextNode" presStyleLbl="node2" presStyleIdx="0" presStyleCnt="6" custLinFactX="31841" custLinFactNeighborX="100000" custLinFactNeighborY="30015">
        <dgm:presLayoutVars>
          <dgm:chPref val="3"/>
        </dgm:presLayoutVars>
      </dgm:prSet>
      <dgm:spPr/>
      <dgm:t>
        <a:bodyPr/>
        <a:lstStyle/>
        <a:p>
          <a:endParaRPr lang="pt-BR"/>
        </a:p>
      </dgm:t>
    </dgm:pt>
    <dgm:pt modelId="{8B7A95C7-4D87-4E11-B95F-B421C8634BD2}" type="pres">
      <dgm:prSet presAssocID="{1350D1A1-874F-4854-9AAF-6F092E09CA03}" presName="level3hierChild" presStyleCnt="0"/>
      <dgm:spPr/>
    </dgm:pt>
    <dgm:pt modelId="{683F6C2F-774C-40AC-9B14-FB0BE33A6B04}" type="pres">
      <dgm:prSet presAssocID="{7AC9B139-1A98-448C-BBE9-103BD86ABCBB}" presName="conn2-1" presStyleLbl="parChTrans1D2" presStyleIdx="1" presStyleCnt="6"/>
      <dgm:spPr/>
      <dgm:t>
        <a:bodyPr/>
        <a:lstStyle/>
        <a:p>
          <a:endParaRPr lang="pt-BR"/>
        </a:p>
      </dgm:t>
    </dgm:pt>
    <dgm:pt modelId="{364EA10F-348B-4567-9E56-036224590EC5}" type="pres">
      <dgm:prSet presAssocID="{7AC9B139-1A98-448C-BBE9-103BD86ABCBB}" presName="connTx" presStyleLbl="parChTrans1D2" presStyleIdx="1" presStyleCnt="6"/>
      <dgm:spPr/>
      <dgm:t>
        <a:bodyPr/>
        <a:lstStyle/>
        <a:p>
          <a:endParaRPr lang="pt-BR"/>
        </a:p>
      </dgm:t>
    </dgm:pt>
    <dgm:pt modelId="{A9D5E386-CBD4-48F9-B772-61285ADF54B4}" type="pres">
      <dgm:prSet presAssocID="{DD7BAA1D-3237-41A5-B895-C1B4BDBD2B33}" presName="root2" presStyleCnt="0"/>
      <dgm:spPr/>
    </dgm:pt>
    <dgm:pt modelId="{F3BB1061-3AA0-4762-A523-21CA1E264204}" type="pres">
      <dgm:prSet presAssocID="{DD7BAA1D-3237-41A5-B895-C1B4BDBD2B33}" presName="LevelTwoTextNode" presStyleLbl="node2" presStyleIdx="1" presStyleCnt="6" custLinFactX="32483" custLinFactNeighborX="100000" custLinFactNeighborY="46801">
        <dgm:presLayoutVars>
          <dgm:chPref val="3"/>
        </dgm:presLayoutVars>
      </dgm:prSet>
      <dgm:spPr/>
      <dgm:t>
        <a:bodyPr/>
        <a:lstStyle/>
        <a:p>
          <a:endParaRPr lang="pt-BR"/>
        </a:p>
      </dgm:t>
    </dgm:pt>
    <dgm:pt modelId="{1163F60C-57FC-4D12-B2B9-EE101D762DA5}" type="pres">
      <dgm:prSet presAssocID="{DD7BAA1D-3237-41A5-B895-C1B4BDBD2B33}" presName="level3hierChild" presStyleCnt="0"/>
      <dgm:spPr/>
    </dgm:pt>
    <dgm:pt modelId="{EAA96268-67EB-48D9-8111-48124AFDB2B7}" type="pres">
      <dgm:prSet presAssocID="{A16D5F02-B32A-4C4B-A885-73DEE30B4FB4}" presName="conn2-1" presStyleLbl="parChTrans1D2" presStyleIdx="2" presStyleCnt="6"/>
      <dgm:spPr/>
      <dgm:t>
        <a:bodyPr/>
        <a:lstStyle/>
        <a:p>
          <a:endParaRPr lang="pt-BR"/>
        </a:p>
      </dgm:t>
    </dgm:pt>
    <dgm:pt modelId="{B116D8F4-2B0C-4023-B3E1-BEAB00BA4122}" type="pres">
      <dgm:prSet presAssocID="{A16D5F02-B32A-4C4B-A885-73DEE30B4FB4}" presName="connTx" presStyleLbl="parChTrans1D2" presStyleIdx="2" presStyleCnt="6"/>
      <dgm:spPr/>
      <dgm:t>
        <a:bodyPr/>
        <a:lstStyle/>
        <a:p>
          <a:endParaRPr lang="pt-BR"/>
        </a:p>
      </dgm:t>
    </dgm:pt>
    <dgm:pt modelId="{1F0B4CD8-3D66-4A3F-A917-794F9492F1C7}" type="pres">
      <dgm:prSet presAssocID="{92F5A74B-C682-4079-9F41-B622A41A19CD}" presName="root2" presStyleCnt="0"/>
      <dgm:spPr/>
    </dgm:pt>
    <dgm:pt modelId="{29469DBC-4F63-453C-B37B-626DB86F25D2}" type="pres">
      <dgm:prSet presAssocID="{92F5A74B-C682-4079-9F41-B622A41A19CD}" presName="LevelTwoTextNode" presStyleLbl="node2" presStyleIdx="2" presStyleCnt="6" custLinFactX="32483" custLinFactNeighborX="100000" custLinFactNeighborY="46801">
        <dgm:presLayoutVars>
          <dgm:chPref val="3"/>
        </dgm:presLayoutVars>
      </dgm:prSet>
      <dgm:spPr/>
      <dgm:t>
        <a:bodyPr/>
        <a:lstStyle/>
        <a:p>
          <a:endParaRPr lang="pt-BR"/>
        </a:p>
      </dgm:t>
    </dgm:pt>
    <dgm:pt modelId="{252E0278-107A-4517-8967-ED87A616E87F}" type="pres">
      <dgm:prSet presAssocID="{92F5A74B-C682-4079-9F41-B622A41A19CD}" presName="level3hierChild" presStyleCnt="0"/>
      <dgm:spPr/>
    </dgm:pt>
    <dgm:pt modelId="{B26F4EB2-4604-4B6E-A8F8-B0A5EC735123}" type="pres">
      <dgm:prSet presAssocID="{0B2DE958-F149-47DE-817D-923DCFC9BFAA}" presName="conn2-1" presStyleLbl="parChTrans1D2" presStyleIdx="3" presStyleCnt="6"/>
      <dgm:spPr/>
      <dgm:t>
        <a:bodyPr/>
        <a:lstStyle/>
        <a:p>
          <a:endParaRPr lang="pt-BR"/>
        </a:p>
      </dgm:t>
    </dgm:pt>
    <dgm:pt modelId="{E5EAB3AB-0144-4411-9A7E-6FCCF5D2C474}" type="pres">
      <dgm:prSet presAssocID="{0B2DE958-F149-47DE-817D-923DCFC9BFAA}" presName="connTx" presStyleLbl="parChTrans1D2" presStyleIdx="3" presStyleCnt="6"/>
      <dgm:spPr/>
      <dgm:t>
        <a:bodyPr/>
        <a:lstStyle/>
        <a:p>
          <a:endParaRPr lang="pt-BR"/>
        </a:p>
      </dgm:t>
    </dgm:pt>
    <dgm:pt modelId="{6ECDB48C-79C5-498B-B200-EDEB875AFEE4}" type="pres">
      <dgm:prSet presAssocID="{CFA44C6D-AA39-46D9-BEBC-48E71A84A915}" presName="root2" presStyleCnt="0"/>
      <dgm:spPr/>
    </dgm:pt>
    <dgm:pt modelId="{089E3662-0591-4B01-BBEF-B853BC5DDC26}" type="pres">
      <dgm:prSet presAssocID="{CFA44C6D-AA39-46D9-BEBC-48E71A84A915}" presName="LevelTwoTextNode" presStyleLbl="node2" presStyleIdx="3" presStyleCnt="6" custLinFactX="32483" custLinFactNeighborX="100000" custLinFactNeighborY="46801">
        <dgm:presLayoutVars>
          <dgm:chPref val="3"/>
        </dgm:presLayoutVars>
      </dgm:prSet>
      <dgm:spPr/>
      <dgm:t>
        <a:bodyPr/>
        <a:lstStyle/>
        <a:p>
          <a:endParaRPr lang="pt-BR"/>
        </a:p>
      </dgm:t>
    </dgm:pt>
    <dgm:pt modelId="{5FEE45CD-B44D-4A2C-AC67-DFC1313107C1}" type="pres">
      <dgm:prSet presAssocID="{CFA44C6D-AA39-46D9-BEBC-48E71A84A915}" presName="level3hierChild" presStyleCnt="0"/>
      <dgm:spPr/>
    </dgm:pt>
    <dgm:pt modelId="{605A920E-5DBC-411F-A27F-BF6119ACF247}" type="pres">
      <dgm:prSet presAssocID="{F1A4FB5F-E97B-410C-842A-3EF86F7C9BE5}" presName="conn2-1" presStyleLbl="parChTrans1D2" presStyleIdx="4" presStyleCnt="6"/>
      <dgm:spPr/>
      <dgm:t>
        <a:bodyPr/>
        <a:lstStyle/>
        <a:p>
          <a:endParaRPr lang="pt-BR"/>
        </a:p>
      </dgm:t>
    </dgm:pt>
    <dgm:pt modelId="{A96F9425-6D2F-422F-A674-2082C6AA7D9C}" type="pres">
      <dgm:prSet presAssocID="{F1A4FB5F-E97B-410C-842A-3EF86F7C9BE5}" presName="connTx" presStyleLbl="parChTrans1D2" presStyleIdx="4" presStyleCnt="6"/>
      <dgm:spPr/>
      <dgm:t>
        <a:bodyPr/>
        <a:lstStyle/>
        <a:p>
          <a:endParaRPr lang="pt-BR"/>
        </a:p>
      </dgm:t>
    </dgm:pt>
    <dgm:pt modelId="{ECAC37FB-0984-4E56-A26D-D4F682D6ADB5}" type="pres">
      <dgm:prSet presAssocID="{9B4E0A31-7EDA-43DD-ACD1-74363D8B4E4A}" presName="root2" presStyleCnt="0"/>
      <dgm:spPr/>
    </dgm:pt>
    <dgm:pt modelId="{4841F716-0A8B-4A16-997F-A6B0DCFF7F42}" type="pres">
      <dgm:prSet presAssocID="{9B4E0A31-7EDA-43DD-ACD1-74363D8B4E4A}" presName="LevelTwoTextNode" presStyleLbl="node2" presStyleIdx="4" presStyleCnt="6" custLinFactX="33572" custLinFactNeighborX="100000" custLinFactNeighborY="42399">
        <dgm:presLayoutVars>
          <dgm:chPref val="3"/>
        </dgm:presLayoutVars>
      </dgm:prSet>
      <dgm:spPr/>
      <dgm:t>
        <a:bodyPr/>
        <a:lstStyle/>
        <a:p>
          <a:endParaRPr lang="pt-BR"/>
        </a:p>
      </dgm:t>
    </dgm:pt>
    <dgm:pt modelId="{5EE85734-7D18-4FCC-81EE-1BBE2EA64493}" type="pres">
      <dgm:prSet presAssocID="{9B4E0A31-7EDA-43DD-ACD1-74363D8B4E4A}" presName="level3hierChild" presStyleCnt="0"/>
      <dgm:spPr/>
    </dgm:pt>
    <dgm:pt modelId="{9FD5139E-EB75-454C-A70A-D5C56586366E}" type="pres">
      <dgm:prSet presAssocID="{5D62AA6A-6A95-4537-A551-0F208B12229B}" presName="root1" presStyleCnt="0"/>
      <dgm:spPr/>
    </dgm:pt>
    <dgm:pt modelId="{904CC7A1-040B-4A07-B798-CC49B81A2757}" type="pres">
      <dgm:prSet presAssocID="{5D62AA6A-6A95-4537-A551-0F208B12229B}" presName="LevelOneTextNode" presStyleLbl="node0" presStyleIdx="1" presStyleCnt="2" custLinFactX="-35343" custLinFactNeighborX="-100000" custLinFactNeighborY="-99062">
        <dgm:presLayoutVars>
          <dgm:chPref val="3"/>
        </dgm:presLayoutVars>
      </dgm:prSet>
      <dgm:spPr/>
      <dgm:t>
        <a:bodyPr/>
        <a:lstStyle/>
        <a:p>
          <a:endParaRPr lang="pt-BR"/>
        </a:p>
      </dgm:t>
    </dgm:pt>
    <dgm:pt modelId="{553A0C42-8DAD-419A-B0AB-4F2657944E40}" type="pres">
      <dgm:prSet presAssocID="{5D62AA6A-6A95-4537-A551-0F208B12229B}" presName="level2hierChild" presStyleCnt="0"/>
      <dgm:spPr/>
    </dgm:pt>
    <dgm:pt modelId="{C6665DAA-877E-43D3-8F41-7F16BEC8F52B}" type="pres">
      <dgm:prSet presAssocID="{F4B26BE9-DF68-4F6E-865F-7D48689E703D}" presName="conn2-1" presStyleLbl="parChTrans1D2" presStyleIdx="5" presStyleCnt="6"/>
      <dgm:spPr/>
      <dgm:t>
        <a:bodyPr/>
        <a:lstStyle/>
        <a:p>
          <a:endParaRPr lang="pt-BR"/>
        </a:p>
      </dgm:t>
    </dgm:pt>
    <dgm:pt modelId="{DBE08F39-5634-47D7-A893-12033B597685}" type="pres">
      <dgm:prSet presAssocID="{F4B26BE9-DF68-4F6E-865F-7D48689E703D}" presName="connTx" presStyleLbl="parChTrans1D2" presStyleIdx="5" presStyleCnt="6"/>
      <dgm:spPr/>
      <dgm:t>
        <a:bodyPr/>
        <a:lstStyle/>
        <a:p>
          <a:endParaRPr lang="pt-BR"/>
        </a:p>
      </dgm:t>
    </dgm:pt>
    <dgm:pt modelId="{762ABF32-2C38-4745-A570-D6D0A17667B6}" type="pres">
      <dgm:prSet presAssocID="{CCF0B44B-EE7A-4FC2-ABC0-9A0B61A4F6E9}" presName="root2" presStyleCnt="0"/>
      <dgm:spPr/>
    </dgm:pt>
    <dgm:pt modelId="{40F5DEDF-27B8-4291-8ED8-63C9AA2D60FA}" type="pres">
      <dgm:prSet presAssocID="{CCF0B44B-EE7A-4FC2-ABC0-9A0B61A4F6E9}" presName="LevelTwoTextNode" presStyleLbl="node2" presStyleIdx="5" presStyleCnt="6" custLinFactX="-35343" custLinFactNeighborX="-100000" custLinFactNeighborY="-97523">
        <dgm:presLayoutVars>
          <dgm:chPref val="3"/>
        </dgm:presLayoutVars>
      </dgm:prSet>
      <dgm:spPr/>
      <dgm:t>
        <a:bodyPr/>
        <a:lstStyle/>
        <a:p>
          <a:endParaRPr lang="pt-BR"/>
        </a:p>
      </dgm:t>
    </dgm:pt>
    <dgm:pt modelId="{F3EFF8AC-DDFE-42CC-982A-FB9B90043EFA}" type="pres">
      <dgm:prSet presAssocID="{CCF0B44B-EE7A-4FC2-ABC0-9A0B61A4F6E9}" presName="level3hierChild" presStyleCnt="0"/>
      <dgm:spPr/>
    </dgm:pt>
  </dgm:ptLst>
  <dgm:cxnLst>
    <dgm:cxn modelId="{6582B680-DE78-4F1A-A692-352AB5675923}" type="presOf" srcId="{7AC9B139-1A98-448C-BBE9-103BD86ABCBB}" destId="{683F6C2F-774C-40AC-9B14-FB0BE33A6B04}" srcOrd="0" destOrd="0" presId="urn:microsoft.com/office/officeart/2005/8/layout/hierarchy2"/>
    <dgm:cxn modelId="{102EBC0D-B80E-4C71-A635-86B703D14695}" type="presOf" srcId="{9B4E0A31-7EDA-43DD-ACD1-74363D8B4E4A}" destId="{4841F716-0A8B-4A16-997F-A6B0DCFF7F42}" srcOrd="0" destOrd="0" presId="urn:microsoft.com/office/officeart/2005/8/layout/hierarchy2"/>
    <dgm:cxn modelId="{4CACEA01-2D64-4840-B928-700E3A5B7C74}" srcId="{C91ECED3-8FDD-4CAF-B274-3A119A651F67}" destId="{2B91E7DC-550F-4D6E-8926-5166E59EDA5D}" srcOrd="0" destOrd="0" parTransId="{DD52B32A-DC65-4D15-A956-BAE25544023F}" sibTransId="{FE3F61F9-9C35-4169-BE00-7631DFBCEDE2}"/>
    <dgm:cxn modelId="{E3602674-B349-46B8-82EC-BE6E461979B2}" type="presOf" srcId="{D64E10CB-3DF1-4F93-B051-481D4FAC02FE}" destId="{86FB1981-8E2B-4808-B86F-BCFDE3A7C6C8}" srcOrd="0" destOrd="0" presId="urn:microsoft.com/office/officeart/2005/8/layout/hierarchy2"/>
    <dgm:cxn modelId="{5BA9F208-2648-4511-AC81-8E29CEF61D95}" srcId="{5D62AA6A-6A95-4537-A551-0F208B12229B}" destId="{CCF0B44B-EE7A-4FC2-ABC0-9A0B61A4F6E9}" srcOrd="0" destOrd="0" parTransId="{F4B26BE9-DF68-4F6E-865F-7D48689E703D}" sibTransId="{B542994C-8ACA-4E26-8730-4BBB1843ACFC}"/>
    <dgm:cxn modelId="{A10068BD-4670-4D93-B9C3-4657BA530D2E}" srcId="{C91ECED3-8FDD-4CAF-B274-3A119A651F67}" destId="{5D62AA6A-6A95-4537-A551-0F208B12229B}" srcOrd="1" destOrd="0" parTransId="{9844D201-B493-41E8-A7C5-5DA874AA7527}" sibTransId="{227F4A26-0913-4E74-B0FA-44BE6FB7F79B}"/>
    <dgm:cxn modelId="{1810BB75-410B-4109-8340-CDA694C41C15}" srcId="{2B91E7DC-550F-4D6E-8926-5166E59EDA5D}" destId="{CFA44C6D-AA39-46D9-BEBC-48E71A84A915}" srcOrd="3" destOrd="0" parTransId="{0B2DE958-F149-47DE-817D-923DCFC9BFAA}" sibTransId="{F6D1435F-6D62-4F81-B944-E76E2615F1F6}"/>
    <dgm:cxn modelId="{F3DF0558-DDCA-461D-9910-E209B98A1DD0}" type="presOf" srcId="{7AC9B139-1A98-448C-BBE9-103BD86ABCBB}" destId="{364EA10F-348B-4567-9E56-036224590EC5}" srcOrd="1" destOrd="0" presId="urn:microsoft.com/office/officeart/2005/8/layout/hierarchy2"/>
    <dgm:cxn modelId="{AECB0029-E957-4069-B2E8-960E70F1319C}" type="presOf" srcId="{CCF0B44B-EE7A-4FC2-ABC0-9A0B61A4F6E9}" destId="{40F5DEDF-27B8-4291-8ED8-63C9AA2D60FA}" srcOrd="0" destOrd="0" presId="urn:microsoft.com/office/officeart/2005/8/layout/hierarchy2"/>
    <dgm:cxn modelId="{88FCF3F1-7E4F-4B98-AE94-CB8BD7D16034}" type="presOf" srcId="{A16D5F02-B32A-4C4B-A885-73DEE30B4FB4}" destId="{B116D8F4-2B0C-4023-B3E1-BEAB00BA4122}" srcOrd="1" destOrd="0" presId="urn:microsoft.com/office/officeart/2005/8/layout/hierarchy2"/>
    <dgm:cxn modelId="{B8129666-7FE2-4678-A859-62322712F6AA}" type="presOf" srcId="{F4B26BE9-DF68-4F6E-865F-7D48689E703D}" destId="{DBE08F39-5634-47D7-A893-12033B597685}" srcOrd="1" destOrd="0" presId="urn:microsoft.com/office/officeart/2005/8/layout/hierarchy2"/>
    <dgm:cxn modelId="{0D521BD0-EB1C-4D2C-AB70-DC23E0D164DA}" type="presOf" srcId="{1350D1A1-874F-4854-9AAF-6F092E09CA03}" destId="{328E632E-B466-4206-AD03-BA908826EB50}" srcOrd="0" destOrd="0" presId="urn:microsoft.com/office/officeart/2005/8/layout/hierarchy2"/>
    <dgm:cxn modelId="{93EBA25A-E4FE-4E8A-BAAA-C43167F9168E}" type="presOf" srcId="{F1A4FB5F-E97B-410C-842A-3EF86F7C9BE5}" destId="{A96F9425-6D2F-422F-A674-2082C6AA7D9C}" srcOrd="1" destOrd="0" presId="urn:microsoft.com/office/officeart/2005/8/layout/hierarchy2"/>
    <dgm:cxn modelId="{1DFAF081-6310-4009-B174-5629575A9222}" type="presOf" srcId="{0B2DE958-F149-47DE-817D-923DCFC9BFAA}" destId="{E5EAB3AB-0144-4411-9A7E-6FCCF5D2C474}" srcOrd="1" destOrd="0" presId="urn:microsoft.com/office/officeart/2005/8/layout/hierarchy2"/>
    <dgm:cxn modelId="{7C7BA1F7-8CF2-4066-8C96-8BCA6AD8822B}" type="presOf" srcId="{C91ECED3-8FDD-4CAF-B274-3A119A651F67}" destId="{AE6632EC-D484-42C7-9CDD-02CABEA2BBA8}" srcOrd="0" destOrd="0" presId="urn:microsoft.com/office/officeart/2005/8/layout/hierarchy2"/>
    <dgm:cxn modelId="{AF67CA3F-CD69-4AD2-B4EF-1A1EB473EE4F}" type="presOf" srcId="{CFA44C6D-AA39-46D9-BEBC-48E71A84A915}" destId="{089E3662-0591-4B01-BBEF-B853BC5DDC26}" srcOrd="0" destOrd="0" presId="urn:microsoft.com/office/officeart/2005/8/layout/hierarchy2"/>
    <dgm:cxn modelId="{44E00FAF-51CB-4F02-9549-8E1AF4932A1F}" type="presOf" srcId="{F1A4FB5F-E97B-410C-842A-3EF86F7C9BE5}" destId="{605A920E-5DBC-411F-A27F-BF6119ACF247}" srcOrd="0" destOrd="0" presId="urn:microsoft.com/office/officeart/2005/8/layout/hierarchy2"/>
    <dgm:cxn modelId="{D92A917A-B3E3-4C9B-A07C-86D2FC5A050E}" type="presOf" srcId="{2B91E7DC-550F-4D6E-8926-5166E59EDA5D}" destId="{9AF2041B-027D-4BA4-8DB2-F7FCC6DDE518}" srcOrd="0" destOrd="0" presId="urn:microsoft.com/office/officeart/2005/8/layout/hierarchy2"/>
    <dgm:cxn modelId="{AABFB0DA-AC88-4A14-9F77-799D03BB2DBC}" type="presOf" srcId="{92F5A74B-C682-4079-9F41-B622A41A19CD}" destId="{29469DBC-4F63-453C-B37B-626DB86F25D2}" srcOrd="0" destOrd="0" presId="urn:microsoft.com/office/officeart/2005/8/layout/hierarchy2"/>
    <dgm:cxn modelId="{652BE49F-100A-4D55-84E4-CAD6580F0168}" type="presOf" srcId="{F4B26BE9-DF68-4F6E-865F-7D48689E703D}" destId="{C6665DAA-877E-43D3-8F41-7F16BEC8F52B}" srcOrd="0" destOrd="0" presId="urn:microsoft.com/office/officeart/2005/8/layout/hierarchy2"/>
    <dgm:cxn modelId="{538FFD2A-7FD1-4264-B1CD-5ACD0806A583}" srcId="{2B91E7DC-550F-4D6E-8926-5166E59EDA5D}" destId="{1350D1A1-874F-4854-9AAF-6F092E09CA03}" srcOrd="0" destOrd="0" parTransId="{D64E10CB-3DF1-4F93-B051-481D4FAC02FE}" sibTransId="{471B4516-E949-4356-9A74-A674D83CD344}"/>
    <dgm:cxn modelId="{A02A009F-8A36-44F3-9810-B6381AF120E2}" srcId="{2B91E7DC-550F-4D6E-8926-5166E59EDA5D}" destId="{DD7BAA1D-3237-41A5-B895-C1B4BDBD2B33}" srcOrd="1" destOrd="0" parTransId="{7AC9B139-1A98-448C-BBE9-103BD86ABCBB}" sibTransId="{178F270E-27CA-4768-AA66-C8E9B2072E94}"/>
    <dgm:cxn modelId="{AF15BF0F-E577-428E-893A-2DA9B8FF2F52}" srcId="{2B91E7DC-550F-4D6E-8926-5166E59EDA5D}" destId="{92F5A74B-C682-4079-9F41-B622A41A19CD}" srcOrd="2" destOrd="0" parTransId="{A16D5F02-B32A-4C4B-A885-73DEE30B4FB4}" sibTransId="{21625B59-FC85-4BCE-A00C-E56DA46D7D52}"/>
    <dgm:cxn modelId="{16604C7C-856F-41D8-8B1D-74421BDBC4A4}" type="presOf" srcId="{0B2DE958-F149-47DE-817D-923DCFC9BFAA}" destId="{B26F4EB2-4604-4B6E-A8F8-B0A5EC735123}" srcOrd="0" destOrd="0" presId="urn:microsoft.com/office/officeart/2005/8/layout/hierarchy2"/>
    <dgm:cxn modelId="{AC260E59-9BE6-4666-A229-5C435B30CF99}" type="presOf" srcId="{A16D5F02-B32A-4C4B-A885-73DEE30B4FB4}" destId="{EAA96268-67EB-48D9-8111-48124AFDB2B7}" srcOrd="0" destOrd="0" presId="urn:microsoft.com/office/officeart/2005/8/layout/hierarchy2"/>
    <dgm:cxn modelId="{AA24C3AA-CFE9-4CF1-A828-7874D0D24AF2}" srcId="{2B91E7DC-550F-4D6E-8926-5166E59EDA5D}" destId="{9B4E0A31-7EDA-43DD-ACD1-74363D8B4E4A}" srcOrd="4" destOrd="0" parTransId="{F1A4FB5F-E97B-410C-842A-3EF86F7C9BE5}" sibTransId="{8B735568-FDEC-4C53-BDE4-87BB3A8A3B85}"/>
    <dgm:cxn modelId="{0E36D50D-9C4D-4A7D-AF7D-07651ED4C06B}" type="presOf" srcId="{5D62AA6A-6A95-4537-A551-0F208B12229B}" destId="{904CC7A1-040B-4A07-B798-CC49B81A2757}" srcOrd="0" destOrd="0" presId="urn:microsoft.com/office/officeart/2005/8/layout/hierarchy2"/>
    <dgm:cxn modelId="{D07FECC0-BAC8-4F35-8C50-1D82DE6BA225}" type="presOf" srcId="{D64E10CB-3DF1-4F93-B051-481D4FAC02FE}" destId="{A16161D0-2823-4CC0-8A2E-CC93CC283199}" srcOrd="1" destOrd="0" presId="urn:microsoft.com/office/officeart/2005/8/layout/hierarchy2"/>
    <dgm:cxn modelId="{71D8A87D-243D-4B74-9E9A-2AA471D461C6}" type="presOf" srcId="{DD7BAA1D-3237-41A5-B895-C1B4BDBD2B33}" destId="{F3BB1061-3AA0-4762-A523-21CA1E264204}" srcOrd="0" destOrd="0" presId="urn:microsoft.com/office/officeart/2005/8/layout/hierarchy2"/>
    <dgm:cxn modelId="{5FC45459-40B2-45E2-841B-F373A3520309}" type="presParOf" srcId="{AE6632EC-D484-42C7-9CDD-02CABEA2BBA8}" destId="{3A2AB4CA-A543-4F50-B852-FF875394A7D4}" srcOrd="0" destOrd="0" presId="urn:microsoft.com/office/officeart/2005/8/layout/hierarchy2"/>
    <dgm:cxn modelId="{206A8221-AC23-4BFD-B88C-533419F93EB7}" type="presParOf" srcId="{3A2AB4CA-A543-4F50-B852-FF875394A7D4}" destId="{9AF2041B-027D-4BA4-8DB2-F7FCC6DDE518}" srcOrd="0" destOrd="0" presId="urn:microsoft.com/office/officeart/2005/8/layout/hierarchy2"/>
    <dgm:cxn modelId="{2C2C1173-BFBA-4D7E-AE14-752EB8CE0307}" type="presParOf" srcId="{3A2AB4CA-A543-4F50-B852-FF875394A7D4}" destId="{75526CCC-506F-4ADB-BF36-B5C42DF478BA}" srcOrd="1" destOrd="0" presId="urn:microsoft.com/office/officeart/2005/8/layout/hierarchy2"/>
    <dgm:cxn modelId="{56EFECCA-F7C9-402A-B74E-43518ADA15E9}" type="presParOf" srcId="{75526CCC-506F-4ADB-BF36-B5C42DF478BA}" destId="{86FB1981-8E2B-4808-B86F-BCFDE3A7C6C8}" srcOrd="0" destOrd="0" presId="urn:microsoft.com/office/officeart/2005/8/layout/hierarchy2"/>
    <dgm:cxn modelId="{E9338690-2524-4C1C-A79E-B649B78C364D}" type="presParOf" srcId="{86FB1981-8E2B-4808-B86F-BCFDE3A7C6C8}" destId="{A16161D0-2823-4CC0-8A2E-CC93CC283199}" srcOrd="0" destOrd="0" presId="urn:microsoft.com/office/officeart/2005/8/layout/hierarchy2"/>
    <dgm:cxn modelId="{B03D6839-DE13-4787-B201-33A9974ADE86}" type="presParOf" srcId="{75526CCC-506F-4ADB-BF36-B5C42DF478BA}" destId="{2DEA969E-6789-4A6B-A9BA-3103A9535223}" srcOrd="1" destOrd="0" presId="urn:microsoft.com/office/officeart/2005/8/layout/hierarchy2"/>
    <dgm:cxn modelId="{29751BC2-6604-4ED1-B25F-41E305FBF9B4}" type="presParOf" srcId="{2DEA969E-6789-4A6B-A9BA-3103A9535223}" destId="{328E632E-B466-4206-AD03-BA908826EB50}" srcOrd="0" destOrd="0" presId="urn:microsoft.com/office/officeart/2005/8/layout/hierarchy2"/>
    <dgm:cxn modelId="{BF4E2A89-3244-4A4F-A016-A075B7B1EB47}" type="presParOf" srcId="{2DEA969E-6789-4A6B-A9BA-3103A9535223}" destId="{8B7A95C7-4D87-4E11-B95F-B421C8634BD2}" srcOrd="1" destOrd="0" presId="urn:microsoft.com/office/officeart/2005/8/layout/hierarchy2"/>
    <dgm:cxn modelId="{B2B4833C-ADFF-4DD7-8EBC-DD31DEF6F815}" type="presParOf" srcId="{75526CCC-506F-4ADB-BF36-B5C42DF478BA}" destId="{683F6C2F-774C-40AC-9B14-FB0BE33A6B04}" srcOrd="2" destOrd="0" presId="urn:microsoft.com/office/officeart/2005/8/layout/hierarchy2"/>
    <dgm:cxn modelId="{FA72206C-966B-4B81-841A-B4951EA5037B}" type="presParOf" srcId="{683F6C2F-774C-40AC-9B14-FB0BE33A6B04}" destId="{364EA10F-348B-4567-9E56-036224590EC5}" srcOrd="0" destOrd="0" presId="urn:microsoft.com/office/officeart/2005/8/layout/hierarchy2"/>
    <dgm:cxn modelId="{3ED0E19B-FC1D-4533-B66B-92CAB6565C13}" type="presParOf" srcId="{75526CCC-506F-4ADB-BF36-B5C42DF478BA}" destId="{A9D5E386-CBD4-48F9-B772-61285ADF54B4}" srcOrd="3" destOrd="0" presId="urn:microsoft.com/office/officeart/2005/8/layout/hierarchy2"/>
    <dgm:cxn modelId="{759E91BF-B21A-4297-927A-38B8B01CEDBB}" type="presParOf" srcId="{A9D5E386-CBD4-48F9-B772-61285ADF54B4}" destId="{F3BB1061-3AA0-4762-A523-21CA1E264204}" srcOrd="0" destOrd="0" presId="urn:microsoft.com/office/officeart/2005/8/layout/hierarchy2"/>
    <dgm:cxn modelId="{E8CFE72A-08E1-47AA-80AF-EA7E53EFDAEE}" type="presParOf" srcId="{A9D5E386-CBD4-48F9-B772-61285ADF54B4}" destId="{1163F60C-57FC-4D12-B2B9-EE101D762DA5}" srcOrd="1" destOrd="0" presId="urn:microsoft.com/office/officeart/2005/8/layout/hierarchy2"/>
    <dgm:cxn modelId="{A936F152-3B47-45F6-A9A3-4588070C21AC}" type="presParOf" srcId="{75526CCC-506F-4ADB-BF36-B5C42DF478BA}" destId="{EAA96268-67EB-48D9-8111-48124AFDB2B7}" srcOrd="4" destOrd="0" presId="urn:microsoft.com/office/officeart/2005/8/layout/hierarchy2"/>
    <dgm:cxn modelId="{38B441E5-07FC-4D84-A42F-65ECDF29B0C3}" type="presParOf" srcId="{EAA96268-67EB-48D9-8111-48124AFDB2B7}" destId="{B116D8F4-2B0C-4023-B3E1-BEAB00BA4122}" srcOrd="0" destOrd="0" presId="urn:microsoft.com/office/officeart/2005/8/layout/hierarchy2"/>
    <dgm:cxn modelId="{1888662F-AAFC-4E9E-8762-8E25EA7030B2}" type="presParOf" srcId="{75526CCC-506F-4ADB-BF36-B5C42DF478BA}" destId="{1F0B4CD8-3D66-4A3F-A917-794F9492F1C7}" srcOrd="5" destOrd="0" presId="urn:microsoft.com/office/officeart/2005/8/layout/hierarchy2"/>
    <dgm:cxn modelId="{D63C339B-4005-4CEE-95BB-6F04D894628F}" type="presParOf" srcId="{1F0B4CD8-3D66-4A3F-A917-794F9492F1C7}" destId="{29469DBC-4F63-453C-B37B-626DB86F25D2}" srcOrd="0" destOrd="0" presId="urn:microsoft.com/office/officeart/2005/8/layout/hierarchy2"/>
    <dgm:cxn modelId="{03045DF8-61A0-49E2-88BE-E6C863038CF0}" type="presParOf" srcId="{1F0B4CD8-3D66-4A3F-A917-794F9492F1C7}" destId="{252E0278-107A-4517-8967-ED87A616E87F}" srcOrd="1" destOrd="0" presId="urn:microsoft.com/office/officeart/2005/8/layout/hierarchy2"/>
    <dgm:cxn modelId="{16250A14-3309-48B4-9185-87585739E163}" type="presParOf" srcId="{75526CCC-506F-4ADB-BF36-B5C42DF478BA}" destId="{B26F4EB2-4604-4B6E-A8F8-B0A5EC735123}" srcOrd="6" destOrd="0" presId="urn:microsoft.com/office/officeart/2005/8/layout/hierarchy2"/>
    <dgm:cxn modelId="{CD928722-9D7A-49E4-89F2-A3EA0A61863E}" type="presParOf" srcId="{B26F4EB2-4604-4B6E-A8F8-B0A5EC735123}" destId="{E5EAB3AB-0144-4411-9A7E-6FCCF5D2C474}" srcOrd="0" destOrd="0" presId="urn:microsoft.com/office/officeart/2005/8/layout/hierarchy2"/>
    <dgm:cxn modelId="{8038DAA0-6091-4160-8963-A09931E82153}" type="presParOf" srcId="{75526CCC-506F-4ADB-BF36-B5C42DF478BA}" destId="{6ECDB48C-79C5-498B-B200-EDEB875AFEE4}" srcOrd="7" destOrd="0" presId="urn:microsoft.com/office/officeart/2005/8/layout/hierarchy2"/>
    <dgm:cxn modelId="{AC029A3B-8851-4221-9C9D-6AC7F5BDA203}" type="presParOf" srcId="{6ECDB48C-79C5-498B-B200-EDEB875AFEE4}" destId="{089E3662-0591-4B01-BBEF-B853BC5DDC26}" srcOrd="0" destOrd="0" presId="urn:microsoft.com/office/officeart/2005/8/layout/hierarchy2"/>
    <dgm:cxn modelId="{E306CC27-C462-4A93-B836-87BAE1B32785}" type="presParOf" srcId="{6ECDB48C-79C5-498B-B200-EDEB875AFEE4}" destId="{5FEE45CD-B44D-4A2C-AC67-DFC1313107C1}" srcOrd="1" destOrd="0" presId="urn:microsoft.com/office/officeart/2005/8/layout/hierarchy2"/>
    <dgm:cxn modelId="{289E823B-0E39-4BCD-8A97-0E064D6DC782}" type="presParOf" srcId="{75526CCC-506F-4ADB-BF36-B5C42DF478BA}" destId="{605A920E-5DBC-411F-A27F-BF6119ACF247}" srcOrd="8" destOrd="0" presId="urn:microsoft.com/office/officeart/2005/8/layout/hierarchy2"/>
    <dgm:cxn modelId="{74BB6C4D-5296-4872-9244-902B029792B0}" type="presParOf" srcId="{605A920E-5DBC-411F-A27F-BF6119ACF247}" destId="{A96F9425-6D2F-422F-A674-2082C6AA7D9C}" srcOrd="0" destOrd="0" presId="urn:microsoft.com/office/officeart/2005/8/layout/hierarchy2"/>
    <dgm:cxn modelId="{6A49BC55-3844-4EF0-BAFD-CAEA853F89EC}" type="presParOf" srcId="{75526CCC-506F-4ADB-BF36-B5C42DF478BA}" destId="{ECAC37FB-0984-4E56-A26D-D4F682D6ADB5}" srcOrd="9" destOrd="0" presId="urn:microsoft.com/office/officeart/2005/8/layout/hierarchy2"/>
    <dgm:cxn modelId="{B8D63117-D27D-49A1-8082-8175602945FE}" type="presParOf" srcId="{ECAC37FB-0984-4E56-A26D-D4F682D6ADB5}" destId="{4841F716-0A8B-4A16-997F-A6B0DCFF7F42}" srcOrd="0" destOrd="0" presId="urn:microsoft.com/office/officeart/2005/8/layout/hierarchy2"/>
    <dgm:cxn modelId="{C65496E4-4E4C-45CA-90F3-D606B01EEB1D}" type="presParOf" srcId="{ECAC37FB-0984-4E56-A26D-D4F682D6ADB5}" destId="{5EE85734-7D18-4FCC-81EE-1BBE2EA64493}" srcOrd="1" destOrd="0" presId="urn:microsoft.com/office/officeart/2005/8/layout/hierarchy2"/>
    <dgm:cxn modelId="{81A739F3-00AA-405E-9909-519B2A71B712}" type="presParOf" srcId="{AE6632EC-D484-42C7-9CDD-02CABEA2BBA8}" destId="{9FD5139E-EB75-454C-A70A-D5C56586366E}" srcOrd="1" destOrd="0" presId="urn:microsoft.com/office/officeart/2005/8/layout/hierarchy2"/>
    <dgm:cxn modelId="{80B89268-6AC6-4D48-8F64-2ADC3258C98C}" type="presParOf" srcId="{9FD5139E-EB75-454C-A70A-D5C56586366E}" destId="{904CC7A1-040B-4A07-B798-CC49B81A2757}" srcOrd="0" destOrd="0" presId="urn:microsoft.com/office/officeart/2005/8/layout/hierarchy2"/>
    <dgm:cxn modelId="{213584C9-8255-4AF2-87CF-E5884EFDEA5F}" type="presParOf" srcId="{9FD5139E-EB75-454C-A70A-D5C56586366E}" destId="{553A0C42-8DAD-419A-B0AB-4F2657944E40}" srcOrd="1" destOrd="0" presId="urn:microsoft.com/office/officeart/2005/8/layout/hierarchy2"/>
    <dgm:cxn modelId="{FF8ED17C-CCC1-4D3A-B47E-2B8AC708E1E3}" type="presParOf" srcId="{553A0C42-8DAD-419A-B0AB-4F2657944E40}" destId="{C6665DAA-877E-43D3-8F41-7F16BEC8F52B}" srcOrd="0" destOrd="0" presId="urn:microsoft.com/office/officeart/2005/8/layout/hierarchy2"/>
    <dgm:cxn modelId="{A57A2928-4C18-4144-B0AB-98E9E35D4117}" type="presParOf" srcId="{C6665DAA-877E-43D3-8F41-7F16BEC8F52B}" destId="{DBE08F39-5634-47D7-A893-12033B597685}" srcOrd="0" destOrd="0" presId="urn:microsoft.com/office/officeart/2005/8/layout/hierarchy2"/>
    <dgm:cxn modelId="{70D96A80-8F93-4CB8-AE8C-171F94D29467}" type="presParOf" srcId="{553A0C42-8DAD-419A-B0AB-4F2657944E40}" destId="{762ABF32-2C38-4745-A570-D6D0A17667B6}" srcOrd="1" destOrd="0" presId="urn:microsoft.com/office/officeart/2005/8/layout/hierarchy2"/>
    <dgm:cxn modelId="{AA4070A6-0620-4706-8E27-74CCD32DF2B1}" type="presParOf" srcId="{762ABF32-2C38-4745-A570-D6D0A17667B6}" destId="{40F5DEDF-27B8-4291-8ED8-63C9AA2D60FA}" srcOrd="0" destOrd="0" presId="urn:microsoft.com/office/officeart/2005/8/layout/hierarchy2"/>
    <dgm:cxn modelId="{1BDDA23A-6C84-4EE9-A516-FC9B2ACB476F}" type="presParOf" srcId="{762ABF32-2C38-4745-A570-D6D0A17667B6}" destId="{F3EFF8AC-DDFE-42CC-982A-FB9B90043EFA}"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E1DF85-CA1E-4F0B-8C0B-0F04F606648B}" type="doc">
      <dgm:prSet loTypeId="urn:microsoft.com/office/officeart/2005/8/layout/cycle7" loCatId="cycle" qsTypeId="urn:microsoft.com/office/officeart/2005/8/quickstyle/simple1" qsCatId="simple" csTypeId="urn:microsoft.com/office/officeart/2005/8/colors/colorful1" csCatId="colorful" phldr="1"/>
      <dgm:spPr/>
      <dgm:t>
        <a:bodyPr/>
        <a:lstStyle/>
        <a:p>
          <a:endParaRPr lang="pt-BR"/>
        </a:p>
      </dgm:t>
    </dgm:pt>
    <dgm:pt modelId="{F94612A2-6422-4FEC-AE49-7EEAFE4C27EE}">
      <dgm:prSet phldrT="[Texto]"/>
      <dgm:spPr/>
      <dgm:t>
        <a:bodyPr/>
        <a:lstStyle/>
        <a:p>
          <a:r>
            <a:rPr lang="pt-BR" dirty="0"/>
            <a:t>SUJEITO PASSIVO</a:t>
          </a:r>
        </a:p>
      </dgm:t>
    </dgm:pt>
    <dgm:pt modelId="{C6E61E8B-7B55-4E23-8FE1-FB4BDED0166C}" type="parTrans" cxnId="{D1CBF42B-6D2E-465D-817A-881045AEE1E0}">
      <dgm:prSet/>
      <dgm:spPr/>
      <dgm:t>
        <a:bodyPr/>
        <a:lstStyle/>
        <a:p>
          <a:endParaRPr lang="pt-BR"/>
        </a:p>
      </dgm:t>
    </dgm:pt>
    <dgm:pt modelId="{6CAF18BB-9407-4F5D-ABCA-F812919897D6}" type="sibTrans" cxnId="{D1CBF42B-6D2E-465D-817A-881045AEE1E0}">
      <dgm:prSet/>
      <dgm:spPr/>
      <dgm:t>
        <a:bodyPr/>
        <a:lstStyle/>
        <a:p>
          <a:endParaRPr lang="pt-BR"/>
        </a:p>
      </dgm:t>
    </dgm:pt>
    <dgm:pt modelId="{39397323-92C0-49AD-B158-FBD869333622}">
      <dgm:prSet phldrT="[Texto]"/>
      <dgm:spPr/>
      <dgm:t>
        <a:bodyPr/>
        <a:lstStyle/>
        <a:p>
          <a:r>
            <a:rPr lang="pt-BR" dirty="0"/>
            <a:t>Responsável</a:t>
          </a:r>
        </a:p>
      </dgm:t>
    </dgm:pt>
    <dgm:pt modelId="{5DD21376-B361-4375-8D70-82CCA700D35C}" type="parTrans" cxnId="{F19CD0C6-478D-4387-8710-41542A3A7E4E}">
      <dgm:prSet/>
      <dgm:spPr/>
      <dgm:t>
        <a:bodyPr/>
        <a:lstStyle/>
        <a:p>
          <a:endParaRPr lang="pt-BR"/>
        </a:p>
      </dgm:t>
    </dgm:pt>
    <dgm:pt modelId="{A046A9E3-5698-4025-B060-7E9435C8685F}" type="sibTrans" cxnId="{F19CD0C6-478D-4387-8710-41542A3A7E4E}">
      <dgm:prSet/>
      <dgm:spPr/>
      <dgm:t>
        <a:bodyPr/>
        <a:lstStyle/>
        <a:p>
          <a:endParaRPr lang="pt-BR"/>
        </a:p>
      </dgm:t>
    </dgm:pt>
    <dgm:pt modelId="{09F66CCB-721A-4F9E-80C2-5DBB9E0B9C91}">
      <dgm:prSet phldrT="[Texto]"/>
      <dgm:spPr/>
      <dgm:t>
        <a:bodyPr/>
        <a:lstStyle/>
        <a:p>
          <a:r>
            <a:rPr lang="pt-BR" dirty="0"/>
            <a:t>Contribuinte</a:t>
          </a:r>
        </a:p>
      </dgm:t>
    </dgm:pt>
    <dgm:pt modelId="{FAB4735E-B6C3-40FB-9BEF-31126BD1FF8E}" type="parTrans" cxnId="{9C6B1DE4-9AAD-4233-A7CF-9ED2FB687201}">
      <dgm:prSet/>
      <dgm:spPr/>
      <dgm:t>
        <a:bodyPr/>
        <a:lstStyle/>
        <a:p>
          <a:endParaRPr lang="pt-BR"/>
        </a:p>
      </dgm:t>
    </dgm:pt>
    <dgm:pt modelId="{9D75F496-D71B-4361-9602-2D7840795046}" type="sibTrans" cxnId="{9C6B1DE4-9AAD-4233-A7CF-9ED2FB687201}">
      <dgm:prSet/>
      <dgm:spPr/>
      <dgm:t>
        <a:bodyPr/>
        <a:lstStyle/>
        <a:p>
          <a:endParaRPr lang="pt-BR"/>
        </a:p>
      </dgm:t>
    </dgm:pt>
    <dgm:pt modelId="{4B45D9D4-5F82-4D88-AD5D-C9D417EA73E4}" type="pres">
      <dgm:prSet presAssocID="{CCE1DF85-CA1E-4F0B-8C0B-0F04F606648B}" presName="Name0" presStyleCnt="0">
        <dgm:presLayoutVars>
          <dgm:dir/>
          <dgm:resizeHandles val="exact"/>
        </dgm:presLayoutVars>
      </dgm:prSet>
      <dgm:spPr/>
      <dgm:t>
        <a:bodyPr/>
        <a:lstStyle/>
        <a:p>
          <a:endParaRPr lang="pt-BR"/>
        </a:p>
      </dgm:t>
    </dgm:pt>
    <dgm:pt modelId="{79268406-8464-4430-9C7F-525CBA23DFC4}" type="pres">
      <dgm:prSet presAssocID="{F94612A2-6422-4FEC-AE49-7EEAFE4C27EE}" presName="node" presStyleLbl="node1" presStyleIdx="0" presStyleCnt="3">
        <dgm:presLayoutVars>
          <dgm:bulletEnabled val="1"/>
        </dgm:presLayoutVars>
      </dgm:prSet>
      <dgm:spPr/>
      <dgm:t>
        <a:bodyPr/>
        <a:lstStyle/>
        <a:p>
          <a:endParaRPr lang="pt-BR"/>
        </a:p>
      </dgm:t>
    </dgm:pt>
    <dgm:pt modelId="{CCFD8884-C6D4-4A68-890F-0548EBDBF6B7}" type="pres">
      <dgm:prSet presAssocID="{6CAF18BB-9407-4F5D-ABCA-F812919897D6}" presName="sibTrans" presStyleLbl="sibTrans2D1" presStyleIdx="0" presStyleCnt="3"/>
      <dgm:spPr/>
      <dgm:t>
        <a:bodyPr/>
        <a:lstStyle/>
        <a:p>
          <a:endParaRPr lang="pt-BR"/>
        </a:p>
      </dgm:t>
    </dgm:pt>
    <dgm:pt modelId="{B878F9D1-2EF9-40C3-91F0-CE9A19956FDD}" type="pres">
      <dgm:prSet presAssocID="{6CAF18BB-9407-4F5D-ABCA-F812919897D6}" presName="connectorText" presStyleLbl="sibTrans2D1" presStyleIdx="0" presStyleCnt="3"/>
      <dgm:spPr/>
      <dgm:t>
        <a:bodyPr/>
        <a:lstStyle/>
        <a:p>
          <a:endParaRPr lang="pt-BR"/>
        </a:p>
      </dgm:t>
    </dgm:pt>
    <dgm:pt modelId="{2A9B2747-17E2-47E4-8C63-8AA3425F2673}" type="pres">
      <dgm:prSet presAssocID="{39397323-92C0-49AD-B158-FBD869333622}" presName="node" presStyleLbl="node1" presStyleIdx="1" presStyleCnt="3">
        <dgm:presLayoutVars>
          <dgm:bulletEnabled val="1"/>
        </dgm:presLayoutVars>
      </dgm:prSet>
      <dgm:spPr/>
      <dgm:t>
        <a:bodyPr/>
        <a:lstStyle/>
        <a:p>
          <a:endParaRPr lang="pt-BR"/>
        </a:p>
      </dgm:t>
    </dgm:pt>
    <dgm:pt modelId="{006C74BE-070D-4661-9947-839940CF9DF0}" type="pres">
      <dgm:prSet presAssocID="{A046A9E3-5698-4025-B060-7E9435C8685F}" presName="sibTrans" presStyleLbl="sibTrans2D1" presStyleIdx="1" presStyleCnt="3"/>
      <dgm:spPr/>
      <dgm:t>
        <a:bodyPr/>
        <a:lstStyle/>
        <a:p>
          <a:endParaRPr lang="pt-BR"/>
        </a:p>
      </dgm:t>
    </dgm:pt>
    <dgm:pt modelId="{334BECC5-84E4-4B04-B02F-7F2C3DA5DF05}" type="pres">
      <dgm:prSet presAssocID="{A046A9E3-5698-4025-B060-7E9435C8685F}" presName="connectorText" presStyleLbl="sibTrans2D1" presStyleIdx="1" presStyleCnt="3"/>
      <dgm:spPr/>
      <dgm:t>
        <a:bodyPr/>
        <a:lstStyle/>
        <a:p>
          <a:endParaRPr lang="pt-BR"/>
        </a:p>
      </dgm:t>
    </dgm:pt>
    <dgm:pt modelId="{9B6CBC1B-573F-4660-B539-7DE7AD988B23}" type="pres">
      <dgm:prSet presAssocID="{09F66CCB-721A-4F9E-80C2-5DBB9E0B9C91}" presName="node" presStyleLbl="node1" presStyleIdx="2" presStyleCnt="3">
        <dgm:presLayoutVars>
          <dgm:bulletEnabled val="1"/>
        </dgm:presLayoutVars>
      </dgm:prSet>
      <dgm:spPr/>
      <dgm:t>
        <a:bodyPr/>
        <a:lstStyle/>
        <a:p>
          <a:endParaRPr lang="pt-BR"/>
        </a:p>
      </dgm:t>
    </dgm:pt>
    <dgm:pt modelId="{1A1BC336-F48A-4062-AFBD-CE7184EC35A6}" type="pres">
      <dgm:prSet presAssocID="{9D75F496-D71B-4361-9602-2D7840795046}" presName="sibTrans" presStyleLbl="sibTrans2D1" presStyleIdx="2" presStyleCnt="3"/>
      <dgm:spPr/>
      <dgm:t>
        <a:bodyPr/>
        <a:lstStyle/>
        <a:p>
          <a:endParaRPr lang="pt-BR"/>
        </a:p>
      </dgm:t>
    </dgm:pt>
    <dgm:pt modelId="{7B41C318-E793-4EC5-A627-25B36588AD70}" type="pres">
      <dgm:prSet presAssocID="{9D75F496-D71B-4361-9602-2D7840795046}" presName="connectorText" presStyleLbl="sibTrans2D1" presStyleIdx="2" presStyleCnt="3"/>
      <dgm:spPr/>
      <dgm:t>
        <a:bodyPr/>
        <a:lstStyle/>
        <a:p>
          <a:endParaRPr lang="pt-BR"/>
        </a:p>
      </dgm:t>
    </dgm:pt>
  </dgm:ptLst>
  <dgm:cxnLst>
    <dgm:cxn modelId="{96D387F3-4FDC-408E-9FCD-2F0044DD1A07}" type="presOf" srcId="{CCE1DF85-CA1E-4F0B-8C0B-0F04F606648B}" destId="{4B45D9D4-5F82-4D88-AD5D-C9D417EA73E4}" srcOrd="0" destOrd="0" presId="urn:microsoft.com/office/officeart/2005/8/layout/cycle7"/>
    <dgm:cxn modelId="{F2885946-1602-4AF5-959B-5D97517BEF8D}" type="presOf" srcId="{9D75F496-D71B-4361-9602-2D7840795046}" destId="{7B41C318-E793-4EC5-A627-25B36588AD70}" srcOrd="1" destOrd="0" presId="urn:microsoft.com/office/officeart/2005/8/layout/cycle7"/>
    <dgm:cxn modelId="{92A1E5D5-3811-4C18-8B59-88A68EF14C43}" type="presOf" srcId="{6CAF18BB-9407-4F5D-ABCA-F812919897D6}" destId="{CCFD8884-C6D4-4A68-890F-0548EBDBF6B7}" srcOrd="0" destOrd="0" presId="urn:microsoft.com/office/officeart/2005/8/layout/cycle7"/>
    <dgm:cxn modelId="{8F41DBAA-B4BB-405F-B102-8C7CB99CD11F}" type="presOf" srcId="{A046A9E3-5698-4025-B060-7E9435C8685F}" destId="{006C74BE-070D-4661-9947-839940CF9DF0}" srcOrd="0" destOrd="0" presId="urn:microsoft.com/office/officeart/2005/8/layout/cycle7"/>
    <dgm:cxn modelId="{336F2634-78C9-43EE-B602-D1A801F52EB3}" type="presOf" srcId="{09F66CCB-721A-4F9E-80C2-5DBB9E0B9C91}" destId="{9B6CBC1B-573F-4660-B539-7DE7AD988B23}" srcOrd="0" destOrd="0" presId="urn:microsoft.com/office/officeart/2005/8/layout/cycle7"/>
    <dgm:cxn modelId="{ADB7C41C-30D8-4F77-8EE6-C8948862705A}" type="presOf" srcId="{9D75F496-D71B-4361-9602-2D7840795046}" destId="{1A1BC336-F48A-4062-AFBD-CE7184EC35A6}" srcOrd="0" destOrd="0" presId="urn:microsoft.com/office/officeart/2005/8/layout/cycle7"/>
    <dgm:cxn modelId="{F90005B0-FB50-4C96-8C34-F634397E0EAC}" type="presOf" srcId="{39397323-92C0-49AD-B158-FBD869333622}" destId="{2A9B2747-17E2-47E4-8C63-8AA3425F2673}" srcOrd="0" destOrd="0" presId="urn:microsoft.com/office/officeart/2005/8/layout/cycle7"/>
    <dgm:cxn modelId="{F19CD0C6-478D-4387-8710-41542A3A7E4E}" srcId="{CCE1DF85-CA1E-4F0B-8C0B-0F04F606648B}" destId="{39397323-92C0-49AD-B158-FBD869333622}" srcOrd="1" destOrd="0" parTransId="{5DD21376-B361-4375-8D70-82CCA700D35C}" sibTransId="{A046A9E3-5698-4025-B060-7E9435C8685F}"/>
    <dgm:cxn modelId="{59557CAE-5108-497C-8FD8-98F134AF3FD0}" type="presOf" srcId="{A046A9E3-5698-4025-B060-7E9435C8685F}" destId="{334BECC5-84E4-4B04-B02F-7F2C3DA5DF05}" srcOrd="1" destOrd="0" presId="urn:microsoft.com/office/officeart/2005/8/layout/cycle7"/>
    <dgm:cxn modelId="{828AF63E-897F-4C55-A6BA-CE0F437ADA21}" type="presOf" srcId="{6CAF18BB-9407-4F5D-ABCA-F812919897D6}" destId="{B878F9D1-2EF9-40C3-91F0-CE9A19956FDD}" srcOrd="1" destOrd="0" presId="urn:microsoft.com/office/officeart/2005/8/layout/cycle7"/>
    <dgm:cxn modelId="{D1CBF42B-6D2E-465D-817A-881045AEE1E0}" srcId="{CCE1DF85-CA1E-4F0B-8C0B-0F04F606648B}" destId="{F94612A2-6422-4FEC-AE49-7EEAFE4C27EE}" srcOrd="0" destOrd="0" parTransId="{C6E61E8B-7B55-4E23-8FE1-FB4BDED0166C}" sibTransId="{6CAF18BB-9407-4F5D-ABCA-F812919897D6}"/>
    <dgm:cxn modelId="{4013D0C6-0619-4800-A01E-62B95DACF1EB}" type="presOf" srcId="{F94612A2-6422-4FEC-AE49-7EEAFE4C27EE}" destId="{79268406-8464-4430-9C7F-525CBA23DFC4}" srcOrd="0" destOrd="0" presId="urn:microsoft.com/office/officeart/2005/8/layout/cycle7"/>
    <dgm:cxn modelId="{9C6B1DE4-9AAD-4233-A7CF-9ED2FB687201}" srcId="{CCE1DF85-CA1E-4F0B-8C0B-0F04F606648B}" destId="{09F66CCB-721A-4F9E-80C2-5DBB9E0B9C91}" srcOrd="2" destOrd="0" parTransId="{FAB4735E-B6C3-40FB-9BEF-31126BD1FF8E}" sibTransId="{9D75F496-D71B-4361-9602-2D7840795046}"/>
    <dgm:cxn modelId="{D4C06D7B-C126-40D3-8D6C-87D4723D8C06}" type="presParOf" srcId="{4B45D9D4-5F82-4D88-AD5D-C9D417EA73E4}" destId="{79268406-8464-4430-9C7F-525CBA23DFC4}" srcOrd="0" destOrd="0" presId="urn:microsoft.com/office/officeart/2005/8/layout/cycle7"/>
    <dgm:cxn modelId="{64FAAB0E-83C2-4221-A321-0C0B2981E697}" type="presParOf" srcId="{4B45D9D4-5F82-4D88-AD5D-C9D417EA73E4}" destId="{CCFD8884-C6D4-4A68-890F-0548EBDBF6B7}" srcOrd="1" destOrd="0" presId="urn:microsoft.com/office/officeart/2005/8/layout/cycle7"/>
    <dgm:cxn modelId="{6E45D79E-93BD-4E00-8B8D-5E1189F85289}" type="presParOf" srcId="{CCFD8884-C6D4-4A68-890F-0548EBDBF6B7}" destId="{B878F9D1-2EF9-40C3-91F0-CE9A19956FDD}" srcOrd="0" destOrd="0" presId="urn:microsoft.com/office/officeart/2005/8/layout/cycle7"/>
    <dgm:cxn modelId="{08F9AD8A-CD67-4BBC-AEBC-79C4C35B24A8}" type="presParOf" srcId="{4B45D9D4-5F82-4D88-AD5D-C9D417EA73E4}" destId="{2A9B2747-17E2-47E4-8C63-8AA3425F2673}" srcOrd="2" destOrd="0" presId="urn:microsoft.com/office/officeart/2005/8/layout/cycle7"/>
    <dgm:cxn modelId="{7E242226-BEFA-40CB-9053-837BE516ACF8}" type="presParOf" srcId="{4B45D9D4-5F82-4D88-AD5D-C9D417EA73E4}" destId="{006C74BE-070D-4661-9947-839940CF9DF0}" srcOrd="3" destOrd="0" presId="urn:microsoft.com/office/officeart/2005/8/layout/cycle7"/>
    <dgm:cxn modelId="{36750235-0E96-414A-9217-C1B877B38792}" type="presParOf" srcId="{006C74BE-070D-4661-9947-839940CF9DF0}" destId="{334BECC5-84E4-4B04-B02F-7F2C3DA5DF05}" srcOrd="0" destOrd="0" presId="urn:microsoft.com/office/officeart/2005/8/layout/cycle7"/>
    <dgm:cxn modelId="{8C093F6D-9085-4377-9A03-6A01367AAF43}" type="presParOf" srcId="{4B45D9D4-5F82-4D88-AD5D-C9D417EA73E4}" destId="{9B6CBC1B-573F-4660-B539-7DE7AD988B23}" srcOrd="4" destOrd="0" presId="urn:microsoft.com/office/officeart/2005/8/layout/cycle7"/>
    <dgm:cxn modelId="{F031544C-57E7-40CA-B67F-51C71B871ADA}" type="presParOf" srcId="{4B45D9D4-5F82-4D88-AD5D-C9D417EA73E4}" destId="{1A1BC336-F48A-4062-AFBD-CE7184EC35A6}" srcOrd="5" destOrd="0" presId="urn:microsoft.com/office/officeart/2005/8/layout/cycle7"/>
    <dgm:cxn modelId="{D0928966-BDAF-4F09-A144-98BF0DF35508}" type="presParOf" srcId="{1A1BC336-F48A-4062-AFBD-CE7184EC35A6}" destId="{7B41C318-E793-4EC5-A627-25B36588AD70}"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F079ED-F6DD-4AE7-B9C3-CAC0A5E1B5C6}"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pt-BR"/>
        </a:p>
      </dgm:t>
    </dgm:pt>
    <dgm:pt modelId="{FA058D2D-4BF4-4D48-8E17-08C6ECA95C56}">
      <dgm:prSet phldrT="[Texto]"/>
      <dgm:spPr/>
      <dgm:t>
        <a:bodyPr/>
        <a:lstStyle/>
        <a:p>
          <a:r>
            <a:rPr lang="pt-BR" dirty="0"/>
            <a:t>Modalidades de Contratação</a:t>
          </a:r>
        </a:p>
      </dgm:t>
    </dgm:pt>
    <dgm:pt modelId="{A7BA60AB-8327-416D-B3AF-473EC1FDADA5}" type="parTrans" cxnId="{9CD17AC8-1628-441F-894C-BFCF26B2C2A8}">
      <dgm:prSet/>
      <dgm:spPr/>
      <dgm:t>
        <a:bodyPr/>
        <a:lstStyle/>
        <a:p>
          <a:endParaRPr lang="pt-BR"/>
        </a:p>
      </dgm:t>
    </dgm:pt>
    <dgm:pt modelId="{C3C4B44F-79D3-4EC6-A4D7-5070E35B6F3B}" type="sibTrans" cxnId="{9CD17AC8-1628-441F-894C-BFCF26B2C2A8}">
      <dgm:prSet/>
      <dgm:spPr/>
      <dgm:t>
        <a:bodyPr/>
        <a:lstStyle/>
        <a:p>
          <a:endParaRPr lang="pt-BR"/>
        </a:p>
      </dgm:t>
    </dgm:pt>
    <dgm:pt modelId="{A222959B-F966-4A35-ACAB-B141B2B43A78}">
      <dgm:prSet phldrT="[Texto]"/>
      <dgm:spPr/>
      <dgm:t>
        <a:bodyPr/>
        <a:lstStyle/>
        <a:p>
          <a:r>
            <a:rPr lang="pt-BR" dirty="0"/>
            <a:t>Cessão de Mão de Obra</a:t>
          </a:r>
        </a:p>
      </dgm:t>
    </dgm:pt>
    <dgm:pt modelId="{F3BA9404-4C19-4F48-A2C1-C1A967DDB250}" type="parTrans" cxnId="{75ADAE0A-F430-4AB8-957A-BBEE0C09CA73}">
      <dgm:prSet/>
      <dgm:spPr/>
      <dgm:t>
        <a:bodyPr/>
        <a:lstStyle/>
        <a:p>
          <a:endParaRPr lang="pt-BR"/>
        </a:p>
      </dgm:t>
    </dgm:pt>
    <dgm:pt modelId="{812FFCEC-2553-4181-9F37-31C0ABA92FF7}" type="sibTrans" cxnId="{75ADAE0A-F430-4AB8-957A-BBEE0C09CA73}">
      <dgm:prSet/>
      <dgm:spPr/>
      <dgm:t>
        <a:bodyPr/>
        <a:lstStyle/>
        <a:p>
          <a:endParaRPr lang="pt-BR"/>
        </a:p>
      </dgm:t>
    </dgm:pt>
    <dgm:pt modelId="{7AF4756D-2275-4CAD-A9DA-E3BB778B729F}">
      <dgm:prSet phldrT="[Texto]"/>
      <dgm:spPr/>
      <dgm:t>
        <a:bodyPr/>
        <a:lstStyle/>
        <a:p>
          <a:r>
            <a:rPr lang="pt-BR" dirty="0"/>
            <a:t>Empreitada</a:t>
          </a:r>
        </a:p>
      </dgm:t>
    </dgm:pt>
    <dgm:pt modelId="{505D8F53-F97B-471C-A8A4-5E70F979A09A}" type="parTrans" cxnId="{EB131FEE-6E82-4467-B785-42C0E1B7DC19}">
      <dgm:prSet/>
      <dgm:spPr/>
      <dgm:t>
        <a:bodyPr/>
        <a:lstStyle/>
        <a:p>
          <a:endParaRPr lang="pt-BR"/>
        </a:p>
      </dgm:t>
    </dgm:pt>
    <dgm:pt modelId="{DD15F116-6710-4096-A321-2ABFFD4353EE}" type="sibTrans" cxnId="{EB131FEE-6E82-4467-B785-42C0E1B7DC19}">
      <dgm:prSet/>
      <dgm:spPr/>
      <dgm:t>
        <a:bodyPr/>
        <a:lstStyle/>
        <a:p>
          <a:endParaRPr lang="pt-BR"/>
        </a:p>
      </dgm:t>
    </dgm:pt>
    <dgm:pt modelId="{FF9B60A9-DB08-4257-94B8-5AFC4574D8E4}" type="pres">
      <dgm:prSet presAssocID="{AAF079ED-F6DD-4AE7-B9C3-CAC0A5E1B5C6}" presName="diagram" presStyleCnt="0">
        <dgm:presLayoutVars>
          <dgm:chPref val="1"/>
          <dgm:dir/>
          <dgm:animOne val="branch"/>
          <dgm:animLvl val="lvl"/>
          <dgm:resizeHandles val="exact"/>
        </dgm:presLayoutVars>
      </dgm:prSet>
      <dgm:spPr/>
      <dgm:t>
        <a:bodyPr/>
        <a:lstStyle/>
        <a:p>
          <a:endParaRPr lang="pt-BR"/>
        </a:p>
      </dgm:t>
    </dgm:pt>
    <dgm:pt modelId="{24310FA6-F8F6-47A1-B7D4-63D4BF5F3FEA}" type="pres">
      <dgm:prSet presAssocID="{FA058D2D-4BF4-4D48-8E17-08C6ECA95C56}" presName="root1" presStyleCnt="0"/>
      <dgm:spPr/>
    </dgm:pt>
    <dgm:pt modelId="{81162672-7CF8-41F0-8BC0-DC5C9308194F}" type="pres">
      <dgm:prSet presAssocID="{FA058D2D-4BF4-4D48-8E17-08C6ECA95C56}" presName="LevelOneTextNode" presStyleLbl="node0" presStyleIdx="0" presStyleCnt="1">
        <dgm:presLayoutVars>
          <dgm:chPref val="3"/>
        </dgm:presLayoutVars>
      </dgm:prSet>
      <dgm:spPr/>
      <dgm:t>
        <a:bodyPr/>
        <a:lstStyle/>
        <a:p>
          <a:endParaRPr lang="pt-BR"/>
        </a:p>
      </dgm:t>
    </dgm:pt>
    <dgm:pt modelId="{3E9D566B-7410-40E4-9509-774CD40AC2F8}" type="pres">
      <dgm:prSet presAssocID="{FA058D2D-4BF4-4D48-8E17-08C6ECA95C56}" presName="level2hierChild" presStyleCnt="0"/>
      <dgm:spPr/>
    </dgm:pt>
    <dgm:pt modelId="{EC3418E5-2681-46AE-BB16-DD2C3C183B3D}" type="pres">
      <dgm:prSet presAssocID="{F3BA9404-4C19-4F48-A2C1-C1A967DDB250}" presName="conn2-1" presStyleLbl="parChTrans1D2" presStyleIdx="0" presStyleCnt="2"/>
      <dgm:spPr/>
      <dgm:t>
        <a:bodyPr/>
        <a:lstStyle/>
        <a:p>
          <a:endParaRPr lang="pt-BR"/>
        </a:p>
      </dgm:t>
    </dgm:pt>
    <dgm:pt modelId="{A0233257-92B7-4A4E-B8B5-C02B1148B10C}" type="pres">
      <dgm:prSet presAssocID="{F3BA9404-4C19-4F48-A2C1-C1A967DDB250}" presName="connTx" presStyleLbl="parChTrans1D2" presStyleIdx="0" presStyleCnt="2"/>
      <dgm:spPr/>
      <dgm:t>
        <a:bodyPr/>
        <a:lstStyle/>
        <a:p>
          <a:endParaRPr lang="pt-BR"/>
        </a:p>
      </dgm:t>
    </dgm:pt>
    <dgm:pt modelId="{7612ED88-5AF7-4237-90F9-A529675BF018}" type="pres">
      <dgm:prSet presAssocID="{A222959B-F966-4A35-ACAB-B141B2B43A78}" presName="root2" presStyleCnt="0"/>
      <dgm:spPr/>
    </dgm:pt>
    <dgm:pt modelId="{15DE9A2B-2EF8-42D3-A6FE-27250BD13CF4}" type="pres">
      <dgm:prSet presAssocID="{A222959B-F966-4A35-ACAB-B141B2B43A78}" presName="LevelTwoTextNode" presStyleLbl="node2" presStyleIdx="0" presStyleCnt="2" custAng="0" custLinFactNeighborX="2057" custLinFactNeighborY="-10796">
        <dgm:presLayoutVars>
          <dgm:chPref val="3"/>
        </dgm:presLayoutVars>
      </dgm:prSet>
      <dgm:spPr/>
      <dgm:t>
        <a:bodyPr/>
        <a:lstStyle/>
        <a:p>
          <a:endParaRPr lang="pt-BR"/>
        </a:p>
      </dgm:t>
    </dgm:pt>
    <dgm:pt modelId="{D423F215-100C-46D6-97F5-D14645F72E33}" type="pres">
      <dgm:prSet presAssocID="{A222959B-F966-4A35-ACAB-B141B2B43A78}" presName="level3hierChild" presStyleCnt="0"/>
      <dgm:spPr/>
    </dgm:pt>
    <dgm:pt modelId="{AE6A4F04-C948-48D9-99F1-7F204C0B89E3}" type="pres">
      <dgm:prSet presAssocID="{505D8F53-F97B-471C-A8A4-5E70F979A09A}" presName="conn2-1" presStyleLbl="parChTrans1D2" presStyleIdx="1" presStyleCnt="2"/>
      <dgm:spPr/>
      <dgm:t>
        <a:bodyPr/>
        <a:lstStyle/>
        <a:p>
          <a:endParaRPr lang="pt-BR"/>
        </a:p>
      </dgm:t>
    </dgm:pt>
    <dgm:pt modelId="{973483B9-C6BE-4C32-AD22-1E5066FF6578}" type="pres">
      <dgm:prSet presAssocID="{505D8F53-F97B-471C-A8A4-5E70F979A09A}" presName="connTx" presStyleLbl="parChTrans1D2" presStyleIdx="1" presStyleCnt="2"/>
      <dgm:spPr/>
      <dgm:t>
        <a:bodyPr/>
        <a:lstStyle/>
        <a:p>
          <a:endParaRPr lang="pt-BR"/>
        </a:p>
      </dgm:t>
    </dgm:pt>
    <dgm:pt modelId="{9FAA030F-CEA7-4DDF-9293-CDD6A7816973}" type="pres">
      <dgm:prSet presAssocID="{7AF4756D-2275-4CAD-A9DA-E3BB778B729F}" presName="root2" presStyleCnt="0"/>
      <dgm:spPr/>
    </dgm:pt>
    <dgm:pt modelId="{70B013F7-5155-40B7-8BB5-15EF00CD488D}" type="pres">
      <dgm:prSet presAssocID="{7AF4756D-2275-4CAD-A9DA-E3BB778B729F}" presName="LevelTwoTextNode" presStyleLbl="node2" presStyleIdx="1" presStyleCnt="2">
        <dgm:presLayoutVars>
          <dgm:chPref val="3"/>
        </dgm:presLayoutVars>
      </dgm:prSet>
      <dgm:spPr/>
      <dgm:t>
        <a:bodyPr/>
        <a:lstStyle/>
        <a:p>
          <a:endParaRPr lang="pt-BR"/>
        </a:p>
      </dgm:t>
    </dgm:pt>
    <dgm:pt modelId="{ED8FBE4E-4113-4BB1-9199-3BF66C90B128}" type="pres">
      <dgm:prSet presAssocID="{7AF4756D-2275-4CAD-A9DA-E3BB778B729F}" presName="level3hierChild" presStyleCnt="0"/>
      <dgm:spPr/>
    </dgm:pt>
  </dgm:ptLst>
  <dgm:cxnLst>
    <dgm:cxn modelId="{7AEB3918-A5A2-4D99-8E33-084C87527A51}" type="presOf" srcId="{F3BA9404-4C19-4F48-A2C1-C1A967DDB250}" destId="{EC3418E5-2681-46AE-BB16-DD2C3C183B3D}" srcOrd="0" destOrd="0" presId="urn:microsoft.com/office/officeart/2005/8/layout/hierarchy2"/>
    <dgm:cxn modelId="{EB131FEE-6E82-4467-B785-42C0E1B7DC19}" srcId="{FA058D2D-4BF4-4D48-8E17-08C6ECA95C56}" destId="{7AF4756D-2275-4CAD-A9DA-E3BB778B729F}" srcOrd="1" destOrd="0" parTransId="{505D8F53-F97B-471C-A8A4-5E70F979A09A}" sibTransId="{DD15F116-6710-4096-A321-2ABFFD4353EE}"/>
    <dgm:cxn modelId="{B112BA85-286C-449F-B247-65715960B433}" type="presOf" srcId="{505D8F53-F97B-471C-A8A4-5E70F979A09A}" destId="{AE6A4F04-C948-48D9-99F1-7F204C0B89E3}" srcOrd="0" destOrd="0" presId="urn:microsoft.com/office/officeart/2005/8/layout/hierarchy2"/>
    <dgm:cxn modelId="{648E2361-B561-401D-9EFF-9A56D3E30EFF}" type="presOf" srcId="{A222959B-F966-4A35-ACAB-B141B2B43A78}" destId="{15DE9A2B-2EF8-42D3-A6FE-27250BD13CF4}" srcOrd="0" destOrd="0" presId="urn:microsoft.com/office/officeart/2005/8/layout/hierarchy2"/>
    <dgm:cxn modelId="{9CD17AC8-1628-441F-894C-BFCF26B2C2A8}" srcId="{AAF079ED-F6DD-4AE7-B9C3-CAC0A5E1B5C6}" destId="{FA058D2D-4BF4-4D48-8E17-08C6ECA95C56}" srcOrd="0" destOrd="0" parTransId="{A7BA60AB-8327-416D-B3AF-473EC1FDADA5}" sibTransId="{C3C4B44F-79D3-4EC6-A4D7-5070E35B6F3B}"/>
    <dgm:cxn modelId="{45AA32F8-582B-4675-8747-6EF67B9C4D33}" type="presOf" srcId="{505D8F53-F97B-471C-A8A4-5E70F979A09A}" destId="{973483B9-C6BE-4C32-AD22-1E5066FF6578}" srcOrd="1" destOrd="0" presId="urn:microsoft.com/office/officeart/2005/8/layout/hierarchy2"/>
    <dgm:cxn modelId="{209CFD47-2BC0-4C31-8BDC-E7B08D42DCF0}" type="presOf" srcId="{F3BA9404-4C19-4F48-A2C1-C1A967DDB250}" destId="{A0233257-92B7-4A4E-B8B5-C02B1148B10C}" srcOrd="1" destOrd="0" presId="urn:microsoft.com/office/officeart/2005/8/layout/hierarchy2"/>
    <dgm:cxn modelId="{75ADAE0A-F430-4AB8-957A-BBEE0C09CA73}" srcId="{FA058D2D-4BF4-4D48-8E17-08C6ECA95C56}" destId="{A222959B-F966-4A35-ACAB-B141B2B43A78}" srcOrd="0" destOrd="0" parTransId="{F3BA9404-4C19-4F48-A2C1-C1A967DDB250}" sibTransId="{812FFCEC-2553-4181-9F37-31C0ABA92FF7}"/>
    <dgm:cxn modelId="{446AC7EE-4F95-412F-B5C4-E54A72B9CC2D}" type="presOf" srcId="{FA058D2D-4BF4-4D48-8E17-08C6ECA95C56}" destId="{81162672-7CF8-41F0-8BC0-DC5C9308194F}" srcOrd="0" destOrd="0" presId="urn:microsoft.com/office/officeart/2005/8/layout/hierarchy2"/>
    <dgm:cxn modelId="{59932565-E50E-4BAF-BC5D-CFA1C7C737BF}" type="presOf" srcId="{AAF079ED-F6DD-4AE7-B9C3-CAC0A5E1B5C6}" destId="{FF9B60A9-DB08-4257-94B8-5AFC4574D8E4}" srcOrd="0" destOrd="0" presId="urn:microsoft.com/office/officeart/2005/8/layout/hierarchy2"/>
    <dgm:cxn modelId="{5B722AE0-3126-42E9-B2A0-58ECB0803F4C}" type="presOf" srcId="{7AF4756D-2275-4CAD-A9DA-E3BB778B729F}" destId="{70B013F7-5155-40B7-8BB5-15EF00CD488D}" srcOrd="0" destOrd="0" presId="urn:microsoft.com/office/officeart/2005/8/layout/hierarchy2"/>
    <dgm:cxn modelId="{B1AAE7ED-7D59-4228-90F5-8732B5C2E9F8}" type="presParOf" srcId="{FF9B60A9-DB08-4257-94B8-5AFC4574D8E4}" destId="{24310FA6-F8F6-47A1-B7D4-63D4BF5F3FEA}" srcOrd="0" destOrd="0" presId="urn:microsoft.com/office/officeart/2005/8/layout/hierarchy2"/>
    <dgm:cxn modelId="{0C24667C-572F-47A7-ACB8-F25738A2EB35}" type="presParOf" srcId="{24310FA6-F8F6-47A1-B7D4-63D4BF5F3FEA}" destId="{81162672-7CF8-41F0-8BC0-DC5C9308194F}" srcOrd="0" destOrd="0" presId="urn:microsoft.com/office/officeart/2005/8/layout/hierarchy2"/>
    <dgm:cxn modelId="{AE1ACDF0-98B6-4F89-A5DF-F3848787FC14}" type="presParOf" srcId="{24310FA6-F8F6-47A1-B7D4-63D4BF5F3FEA}" destId="{3E9D566B-7410-40E4-9509-774CD40AC2F8}" srcOrd="1" destOrd="0" presId="urn:microsoft.com/office/officeart/2005/8/layout/hierarchy2"/>
    <dgm:cxn modelId="{A97DA9E8-D1DC-4A77-B0F9-03A630E51569}" type="presParOf" srcId="{3E9D566B-7410-40E4-9509-774CD40AC2F8}" destId="{EC3418E5-2681-46AE-BB16-DD2C3C183B3D}" srcOrd="0" destOrd="0" presId="urn:microsoft.com/office/officeart/2005/8/layout/hierarchy2"/>
    <dgm:cxn modelId="{24AAD436-15AA-4BC1-B396-C2B8AA93FA5C}" type="presParOf" srcId="{EC3418E5-2681-46AE-BB16-DD2C3C183B3D}" destId="{A0233257-92B7-4A4E-B8B5-C02B1148B10C}" srcOrd="0" destOrd="0" presId="urn:microsoft.com/office/officeart/2005/8/layout/hierarchy2"/>
    <dgm:cxn modelId="{DF267086-D6B1-4C2B-9D23-E3B6DEDBA32D}" type="presParOf" srcId="{3E9D566B-7410-40E4-9509-774CD40AC2F8}" destId="{7612ED88-5AF7-4237-90F9-A529675BF018}" srcOrd="1" destOrd="0" presId="urn:microsoft.com/office/officeart/2005/8/layout/hierarchy2"/>
    <dgm:cxn modelId="{7988ECCB-B709-4554-B2B0-47B35BD81D77}" type="presParOf" srcId="{7612ED88-5AF7-4237-90F9-A529675BF018}" destId="{15DE9A2B-2EF8-42D3-A6FE-27250BD13CF4}" srcOrd="0" destOrd="0" presId="urn:microsoft.com/office/officeart/2005/8/layout/hierarchy2"/>
    <dgm:cxn modelId="{D112266D-C1DE-43AC-91DE-E927B612E258}" type="presParOf" srcId="{7612ED88-5AF7-4237-90F9-A529675BF018}" destId="{D423F215-100C-46D6-97F5-D14645F72E33}" srcOrd="1" destOrd="0" presId="urn:microsoft.com/office/officeart/2005/8/layout/hierarchy2"/>
    <dgm:cxn modelId="{9532680B-17B9-4561-9F15-77683A59FEAE}" type="presParOf" srcId="{3E9D566B-7410-40E4-9509-774CD40AC2F8}" destId="{AE6A4F04-C948-48D9-99F1-7F204C0B89E3}" srcOrd="2" destOrd="0" presId="urn:microsoft.com/office/officeart/2005/8/layout/hierarchy2"/>
    <dgm:cxn modelId="{A6076E9F-C8E5-471F-A23F-546149D73B1C}" type="presParOf" srcId="{AE6A4F04-C948-48D9-99F1-7F204C0B89E3}" destId="{973483B9-C6BE-4C32-AD22-1E5066FF6578}" srcOrd="0" destOrd="0" presId="urn:microsoft.com/office/officeart/2005/8/layout/hierarchy2"/>
    <dgm:cxn modelId="{AD64C47A-9AE3-4E68-886A-4DA5B2332E2E}" type="presParOf" srcId="{3E9D566B-7410-40E4-9509-774CD40AC2F8}" destId="{9FAA030F-CEA7-4DDF-9293-CDD6A7816973}" srcOrd="3" destOrd="0" presId="urn:microsoft.com/office/officeart/2005/8/layout/hierarchy2"/>
    <dgm:cxn modelId="{CFC0E049-A675-41C6-93B8-A3BA99085909}" type="presParOf" srcId="{9FAA030F-CEA7-4DDF-9293-CDD6A7816973}" destId="{70B013F7-5155-40B7-8BB5-15EF00CD488D}" srcOrd="0" destOrd="0" presId="urn:microsoft.com/office/officeart/2005/8/layout/hierarchy2"/>
    <dgm:cxn modelId="{C0992782-D36D-4B49-87B8-01699536FE06}" type="presParOf" srcId="{9FAA030F-CEA7-4DDF-9293-CDD6A7816973}" destId="{ED8FBE4E-4113-4BB1-9199-3BF66C90B128}"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F079ED-F6DD-4AE7-B9C3-CAC0A5E1B5C6}"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pt-BR"/>
        </a:p>
      </dgm:t>
    </dgm:pt>
    <dgm:pt modelId="{FA058D2D-4BF4-4D48-8E17-08C6ECA95C56}">
      <dgm:prSet phldrT="[Texto]"/>
      <dgm:spPr/>
      <dgm:t>
        <a:bodyPr/>
        <a:lstStyle/>
        <a:p>
          <a:r>
            <a:rPr lang="pt-BR" dirty="0"/>
            <a:t>Cessão de Mão de Obra</a:t>
          </a:r>
        </a:p>
      </dgm:t>
    </dgm:pt>
    <dgm:pt modelId="{A7BA60AB-8327-416D-B3AF-473EC1FDADA5}" type="parTrans" cxnId="{9CD17AC8-1628-441F-894C-BFCF26B2C2A8}">
      <dgm:prSet/>
      <dgm:spPr/>
      <dgm:t>
        <a:bodyPr/>
        <a:lstStyle/>
        <a:p>
          <a:endParaRPr lang="pt-BR"/>
        </a:p>
      </dgm:t>
    </dgm:pt>
    <dgm:pt modelId="{C3C4B44F-79D3-4EC6-A4D7-5070E35B6F3B}" type="sibTrans" cxnId="{9CD17AC8-1628-441F-894C-BFCF26B2C2A8}">
      <dgm:prSet/>
      <dgm:spPr/>
      <dgm:t>
        <a:bodyPr/>
        <a:lstStyle/>
        <a:p>
          <a:endParaRPr lang="pt-BR"/>
        </a:p>
      </dgm:t>
    </dgm:pt>
    <dgm:pt modelId="{A222959B-F966-4A35-ACAB-B141B2B43A78}">
      <dgm:prSet phldrT="[Texto]"/>
      <dgm:spPr/>
      <dgm:t>
        <a:bodyPr/>
        <a:lstStyle/>
        <a:p>
          <a:r>
            <a:rPr lang="pt-BR" dirty="0"/>
            <a:t>Funcionários a Disposição da Contratante</a:t>
          </a:r>
        </a:p>
      </dgm:t>
    </dgm:pt>
    <dgm:pt modelId="{F3BA9404-4C19-4F48-A2C1-C1A967DDB250}" type="parTrans" cxnId="{75ADAE0A-F430-4AB8-957A-BBEE0C09CA73}">
      <dgm:prSet/>
      <dgm:spPr/>
      <dgm:t>
        <a:bodyPr/>
        <a:lstStyle/>
        <a:p>
          <a:endParaRPr lang="pt-BR"/>
        </a:p>
      </dgm:t>
    </dgm:pt>
    <dgm:pt modelId="{812FFCEC-2553-4181-9F37-31C0ABA92FF7}" type="sibTrans" cxnId="{75ADAE0A-F430-4AB8-957A-BBEE0C09CA73}">
      <dgm:prSet/>
      <dgm:spPr/>
      <dgm:t>
        <a:bodyPr/>
        <a:lstStyle/>
        <a:p>
          <a:endParaRPr lang="pt-BR"/>
        </a:p>
      </dgm:t>
    </dgm:pt>
    <dgm:pt modelId="{7AF4756D-2275-4CAD-A9DA-E3BB778B729F}">
      <dgm:prSet phldrT="[Texto]"/>
      <dgm:spPr/>
      <dgm:t>
        <a:bodyPr/>
        <a:lstStyle/>
        <a:p>
          <a:r>
            <a:rPr lang="pt-BR" dirty="0"/>
            <a:t>Serviços prestados nas dependências da Contratante</a:t>
          </a:r>
        </a:p>
      </dgm:t>
    </dgm:pt>
    <dgm:pt modelId="{505D8F53-F97B-471C-A8A4-5E70F979A09A}" type="parTrans" cxnId="{EB131FEE-6E82-4467-B785-42C0E1B7DC19}">
      <dgm:prSet/>
      <dgm:spPr/>
      <dgm:t>
        <a:bodyPr/>
        <a:lstStyle/>
        <a:p>
          <a:endParaRPr lang="pt-BR"/>
        </a:p>
      </dgm:t>
    </dgm:pt>
    <dgm:pt modelId="{DD15F116-6710-4096-A321-2ABFFD4353EE}" type="sibTrans" cxnId="{EB131FEE-6E82-4467-B785-42C0E1B7DC19}">
      <dgm:prSet/>
      <dgm:spPr/>
      <dgm:t>
        <a:bodyPr/>
        <a:lstStyle/>
        <a:p>
          <a:endParaRPr lang="pt-BR"/>
        </a:p>
      </dgm:t>
    </dgm:pt>
    <dgm:pt modelId="{E56AB9D5-F92D-4981-858C-52CCBA6A1418}">
      <dgm:prSet phldrT="[Texto]"/>
      <dgm:spPr/>
      <dgm:t>
        <a:bodyPr/>
        <a:lstStyle/>
        <a:p>
          <a:r>
            <a:rPr lang="pt-BR" dirty="0"/>
            <a:t>Natureza contínua</a:t>
          </a:r>
        </a:p>
      </dgm:t>
    </dgm:pt>
    <dgm:pt modelId="{83231DE3-7F80-498B-BC7D-A03FF6D55DB7}" type="parTrans" cxnId="{788781FE-85DC-4DC1-ACEE-E62213A0979A}">
      <dgm:prSet/>
      <dgm:spPr/>
      <dgm:t>
        <a:bodyPr/>
        <a:lstStyle/>
        <a:p>
          <a:endParaRPr lang="pt-BR"/>
        </a:p>
      </dgm:t>
    </dgm:pt>
    <dgm:pt modelId="{57E26A70-DC2A-4AAE-8543-513F0FCAC6A0}" type="sibTrans" cxnId="{788781FE-85DC-4DC1-ACEE-E62213A0979A}">
      <dgm:prSet/>
      <dgm:spPr/>
      <dgm:t>
        <a:bodyPr/>
        <a:lstStyle/>
        <a:p>
          <a:endParaRPr lang="pt-BR"/>
        </a:p>
      </dgm:t>
    </dgm:pt>
    <dgm:pt modelId="{FF9B60A9-DB08-4257-94B8-5AFC4574D8E4}" type="pres">
      <dgm:prSet presAssocID="{AAF079ED-F6DD-4AE7-B9C3-CAC0A5E1B5C6}" presName="diagram" presStyleCnt="0">
        <dgm:presLayoutVars>
          <dgm:chPref val="1"/>
          <dgm:dir/>
          <dgm:animOne val="branch"/>
          <dgm:animLvl val="lvl"/>
          <dgm:resizeHandles val="exact"/>
        </dgm:presLayoutVars>
      </dgm:prSet>
      <dgm:spPr/>
      <dgm:t>
        <a:bodyPr/>
        <a:lstStyle/>
        <a:p>
          <a:endParaRPr lang="pt-BR"/>
        </a:p>
      </dgm:t>
    </dgm:pt>
    <dgm:pt modelId="{24310FA6-F8F6-47A1-B7D4-63D4BF5F3FEA}" type="pres">
      <dgm:prSet presAssocID="{FA058D2D-4BF4-4D48-8E17-08C6ECA95C56}" presName="root1" presStyleCnt="0"/>
      <dgm:spPr/>
    </dgm:pt>
    <dgm:pt modelId="{81162672-7CF8-41F0-8BC0-DC5C9308194F}" type="pres">
      <dgm:prSet presAssocID="{FA058D2D-4BF4-4D48-8E17-08C6ECA95C56}" presName="LevelOneTextNode" presStyleLbl="node0" presStyleIdx="0" presStyleCnt="1">
        <dgm:presLayoutVars>
          <dgm:chPref val="3"/>
        </dgm:presLayoutVars>
      </dgm:prSet>
      <dgm:spPr/>
      <dgm:t>
        <a:bodyPr/>
        <a:lstStyle/>
        <a:p>
          <a:endParaRPr lang="pt-BR"/>
        </a:p>
      </dgm:t>
    </dgm:pt>
    <dgm:pt modelId="{3E9D566B-7410-40E4-9509-774CD40AC2F8}" type="pres">
      <dgm:prSet presAssocID="{FA058D2D-4BF4-4D48-8E17-08C6ECA95C56}" presName="level2hierChild" presStyleCnt="0"/>
      <dgm:spPr/>
    </dgm:pt>
    <dgm:pt modelId="{EC3418E5-2681-46AE-BB16-DD2C3C183B3D}" type="pres">
      <dgm:prSet presAssocID="{F3BA9404-4C19-4F48-A2C1-C1A967DDB250}" presName="conn2-1" presStyleLbl="parChTrans1D2" presStyleIdx="0" presStyleCnt="3"/>
      <dgm:spPr/>
      <dgm:t>
        <a:bodyPr/>
        <a:lstStyle/>
        <a:p>
          <a:endParaRPr lang="pt-BR"/>
        </a:p>
      </dgm:t>
    </dgm:pt>
    <dgm:pt modelId="{A0233257-92B7-4A4E-B8B5-C02B1148B10C}" type="pres">
      <dgm:prSet presAssocID="{F3BA9404-4C19-4F48-A2C1-C1A967DDB250}" presName="connTx" presStyleLbl="parChTrans1D2" presStyleIdx="0" presStyleCnt="3"/>
      <dgm:spPr/>
      <dgm:t>
        <a:bodyPr/>
        <a:lstStyle/>
        <a:p>
          <a:endParaRPr lang="pt-BR"/>
        </a:p>
      </dgm:t>
    </dgm:pt>
    <dgm:pt modelId="{7612ED88-5AF7-4237-90F9-A529675BF018}" type="pres">
      <dgm:prSet presAssocID="{A222959B-F966-4A35-ACAB-B141B2B43A78}" presName="root2" presStyleCnt="0"/>
      <dgm:spPr/>
    </dgm:pt>
    <dgm:pt modelId="{15DE9A2B-2EF8-42D3-A6FE-27250BD13CF4}" type="pres">
      <dgm:prSet presAssocID="{A222959B-F966-4A35-ACAB-B141B2B43A78}" presName="LevelTwoTextNode" presStyleLbl="node2" presStyleIdx="0" presStyleCnt="3" custAng="0">
        <dgm:presLayoutVars>
          <dgm:chPref val="3"/>
        </dgm:presLayoutVars>
      </dgm:prSet>
      <dgm:spPr/>
      <dgm:t>
        <a:bodyPr/>
        <a:lstStyle/>
        <a:p>
          <a:endParaRPr lang="pt-BR"/>
        </a:p>
      </dgm:t>
    </dgm:pt>
    <dgm:pt modelId="{D423F215-100C-46D6-97F5-D14645F72E33}" type="pres">
      <dgm:prSet presAssocID="{A222959B-F966-4A35-ACAB-B141B2B43A78}" presName="level3hierChild" presStyleCnt="0"/>
      <dgm:spPr/>
    </dgm:pt>
    <dgm:pt modelId="{AE6A4F04-C948-48D9-99F1-7F204C0B89E3}" type="pres">
      <dgm:prSet presAssocID="{505D8F53-F97B-471C-A8A4-5E70F979A09A}" presName="conn2-1" presStyleLbl="parChTrans1D2" presStyleIdx="1" presStyleCnt="3"/>
      <dgm:spPr/>
      <dgm:t>
        <a:bodyPr/>
        <a:lstStyle/>
        <a:p>
          <a:endParaRPr lang="pt-BR"/>
        </a:p>
      </dgm:t>
    </dgm:pt>
    <dgm:pt modelId="{973483B9-C6BE-4C32-AD22-1E5066FF6578}" type="pres">
      <dgm:prSet presAssocID="{505D8F53-F97B-471C-A8A4-5E70F979A09A}" presName="connTx" presStyleLbl="parChTrans1D2" presStyleIdx="1" presStyleCnt="3"/>
      <dgm:spPr/>
      <dgm:t>
        <a:bodyPr/>
        <a:lstStyle/>
        <a:p>
          <a:endParaRPr lang="pt-BR"/>
        </a:p>
      </dgm:t>
    </dgm:pt>
    <dgm:pt modelId="{9FAA030F-CEA7-4DDF-9293-CDD6A7816973}" type="pres">
      <dgm:prSet presAssocID="{7AF4756D-2275-4CAD-A9DA-E3BB778B729F}" presName="root2" presStyleCnt="0"/>
      <dgm:spPr/>
    </dgm:pt>
    <dgm:pt modelId="{70B013F7-5155-40B7-8BB5-15EF00CD488D}" type="pres">
      <dgm:prSet presAssocID="{7AF4756D-2275-4CAD-A9DA-E3BB778B729F}" presName="LevelTwoTextNode" presStyleLbl="node2" presStyleIdx="1" presStyleCnt="3">
        <dgm:presLayoutVars>
          <dgm:chPref val="3"/>
        </dgm:presLayoutVars>
      </dgm:prSet>
      <dgm:spPr/>
      <dgm:t>
        <a:bodyPr/>
        <a:lstStyle/>
        <a:p>
          <a:endParaRPr lang="pt-BR"/>
        </a:p>
      </dgm:t>
    </dgm:pt>
    <dgm:pt modelId="{ED8FBE4E-4113-4BB1-9199-3BF66C90B128}" type="pres">
      <dgm:prSet presAssocID="{7AF4756D-2275-4CAD-A9DA-E3BB778B729F}" presName="level3hierChild" presStyleCnt="0"/>
      <dgm:spPr/>
    </dgm:pt>
    <dgm:pt modelId="{3242487C-7EA2-49AF-B2AC-C90B9BD8A196}" type="pres">
      <dgm:prSet presAssocID="{83231DE3-7F80-498B-BC7D-A03FF6D55DB7}" presName="conn2-1" presStyleLbl="parChTrans1D2" presStyleIdx="2" presStyleCnt="3"/>
      <dgm:spPr/>
      <dgm:t>
        <a:bodyPr/>
        <a:lstStyle/>
        <a:p>
          <a:endParaRPr lang="pt-BR"/>
        </a:p>
      </dgm:t>
    </dgm:pt>
    <dgm:pt modelId="{DEB17AE2-D349-46A7-8301-8A931637EE64}" type="pres">
      <dgm:prSet presAssocID="{83231DE3-7F80-498B-BC7D-A03FF6D55DB7}" presName="connTx" presStyleLbl="parChTrans1D2" presStyleIdx="2" presStyleCnt="3"/>
      <dgm:spPr/>
      <dgm:t>
        <a:bodyPr/>
        <a:lstStyle/>
        <a:p>
          <a:endParaRPr lang="pt-BR"/>
        </a:p>
      </dgm:t>
    </dgm:pt>
    <dgm:pt modelId="{E64A448D-7177-4726-9D48-140A6CE2FE26}" type="pres">
      <dgm:prSet presAssocID="{E56AB9D5-F92D-4981-858C-52CCBA6A1418}" presName="root2" presStyleCnt="0"/>
      <dgm:spPr/>
    </dgm:pt>
    <dgm:pt modelId="{A363C711-1F08-4E8E-817D-872F4D5F7BB2}" type="pres">
      <dgm:prSet presAssocID="{E56AB9D5-F92D-4981-858C-52CCBA6A1418}" presName="LevelTwoTextNode" presStyleLbl="node2" presStyleIdx="2" presStyleCnt="3">
        <dgm:presLayoutVars>
          <dgm:chPref val="3"/>
        </dgm:presLayoutVars>
      </dgm:prSet>
      <dgm:spPr/>
      <dgm:t>
        <a:bodyPr/>
        <a:lstStyle/>
        <a:p>
          <a:endParaRPr lang="pt-BR"/>
        </a:p>
      </dgm:t>
    </dgm:pt>
    <dgm:pt modelId="{B45764F1-A8E0-434B-B4D6-FB7B6457A167}" type="pres">
      <dgm:prSet presAssocID="{E56AB9D5-F92D-4981-858C-52CCBA6A1418}" presName="level3hierChild" presStyleCnt="0"/>
      <dgm:spPr/>
    </dgm:pt>
  </dgm:ptLst>
  <dgm:cxnLst>
    <dgm:cxn modelId="{03987F92-BB26-480A-990D-4EA06FEBE6A7}" type="presOf" srcId="{E56AB9D5-F92D-4981-858C-52CCBA6A1418}" destId="{A363C711-1F08-4E8E-817D-872F4D5F7BB2}" srcOrd="0" destOrd="0" presId="urn:microsoft.com/office/officeart/2005/8/layout/hierarchy2"/>
    <dgm:cxn modelId="{0989FAC9-469C-40E4-A5B3-8C1B7FDD36AD}" type="presOf" srcId="{83231DE3-7F80-498B-BC7D-A03FF6D55DB7}" destId="{3242487C-7EA2-49AF-B2AC-C90B9BD8A196}" srcOrd="0" destOrd="0" presId="urn:microsoft.com/office/officeart/2005/8/layout/hierarchy2"/>
    <dgm:cxn modelId="{EB131FEE-6E82-4467-B785-42C0E1B7DC19}" srcId="{FA058D2D-4BF4-4D48-8E17-08C6ECA95C56}" destId="{7AF4756D-2275-4CAD-A9DA-E3BB778B729F}" srcOrd="1" destOrd="0" parTransId="{505D8F53-F97B-471C-A8A4-5E70F979A09A}" sibTransId="{DD15F116-6710-4096-A321-2ABFFD4353EE}"/>
    <dgm:cxn modelId="{788781FE-85DC-4DC1-ACEE-E62213A0979A}" srcId="{FA058D2D-4BF4-4D48-8E17-08C6ECA95C56}" destId="{E56AB9D5-F92D-4981-858C-52CCBA6A1418}" srcOrd="2" destOrd="0" parTransId="{83231DE3-7F80-498B-BC7D-A03FF6D55DB7}" sibTransId="{57E26A70-DC2A-4AAE-8543-513F0FCAC6A0}"/>
    <dgm:cxn modelId="{9CD17AC8-1628-441F-894C-BFCF26B2C2A8}" srcId="{AAF079ED-F6DD-4AE7-B9C3-CAC0A5E1B5C6}" destId="{FA058D2D-4BF4-4D48-8E17-08C6ECA95C56}" srcOrd="0" destOrd="0" parTransId="{A7BA60AB-8327-416D-B3AF-473EC1FDADA5}" sibTransId="{C3C4B44F-79D3-4EC6-A4D7-5070E35B6F3B}"/>
    <dgm:cxn modelId="{10BAD1FB-C922-431A-AA6B-935461EE9D9F}" type="presOf" srcId="{505D8F53-F97B-471C-A8A4-5E70F979A09A}" destId="{AE6A4F04-C948-48D9-99F1-7F204C0B89E3}" srcOrd="0" destOrd="0" presId="urn:microsoft.com/office/officeart/2005/8/layout/hierarchy2"/>
    <dgm:cxn modelId="{75ADAE0A-F430-4AB8-957A-BBEE0C09CA73}" srcId="{FA058D2D-4BF4-4D48-8E17-08C6ECA95C56}" destId="{A222959B-F966-4A35-ACAB-B141B2B43A78}" srcOrd="0" destOrd="0" parTransId="{F3BA9404-4C19-4F48-A2C1-C1A967DDB250}" sibTransId="{812FFCEC-2553-4181-9F37-31C0ABA92FF7}"/>
    <dgm:cxn modelId="{4A1DC29D-E939-4A37-956B-35B4271E8098}" type="presOf" srcId="{505D8F53-F97B-471C-A8A4-5E70F979A09A}" destId="{973483B9-C6BE-4C32-AD22-1E5066FF6578}" srcOrd="1" destOrd="0" presId="urn:microsoft.com/office/officeart/2005/8/layout/hierarchy2"/>
    <dgm:cxn modelId="{8977585C-2968-4DB6-8BEF-CB806B8DB789}" type="presOf" srcId="{A222959B-F966-4A35-ACAB-B141B2B43A78}" destId="{15DE9A2B-2EF8-42D3-A6FE-27250BD13CF4}" srcOrd="0" destOrd="0" presId="urn:microsoft.com/office/officeart/2005/8/layout/hierarchy2"/>
    <dgm:cxn modelId="{3237D9AB-FD69-4A93-AF4F-80CE75996DAD}" type="presOf" srcId="{AAF079ED-F6DD-4AE7-B9C3-CAC0A5E1B5C6}" destId="{FF9B60A9-DB08-4257-94B8-5AFC4574D8E4}" srcOrd="0" destOrd="0" presId="urn:microsoft.com/office/officeart/2005/8/layout/hierarchy2"/>
    <dgm:cxn modelId="{9D3CE9DE-176E-4FC8-8367-AEF6E1A324C8}" type="presOf" srcId="{7AF4756D-2275-4CAD-A9DA-E3BB778B729F}" destId="{70B013F7-5155-40B7-8BB5-15EF00CD488D}" srcOrd="0" destOrd="0" presId="urn:microsoft.com/office/officeart/2005/8/layout/hierarchy2"/>
    <dgm:cxn modelId="{60ABE234-CFA1-4344-A52E-43BCE8C78421}" type="presOf" srcId="{F3BA9404-4C19-4F48-A2C1-C1A967DDB250}" destId="{A0233257-92B7-4A4E-B8B5-C02B1148B10C}" srcOrd="1" destOrd="0" presId="urn:microsoft.com/office/officeart/2005/8/layout/hierarchy2"/>
    <dgm:cxn modelId="{81E6F57A-58D5-4837-964B-5DE3E1982602}" type="presOf" srcId="{FA058D2D-4BF4-4D48-8E17-08C6ECA95C56}" destId="{81162672-7CF8-41F0-8BC0-DC5C9308194F}" srcOrd="0" destOrd="0" presId="urn:microsoft.com/office/officeart/2005/8/layout/hierarchy2"/>
    <dgm:cxn modelId="{5154086A-C9F8-42CE-A103-514B6277B600}" type="presOf" srcId="{83231DE3-7F80-498B-BC7D-A03FF6D55DB7}" destId="{DEB17AE2-D349-46A7-8301-8A931637EE64}" srcOrd="1" destOrd="0" presId="urn:microsoft.com/office/officeart/2005/8/layout/hierarchy2"/>
    <dgm:cxn modelId="{A71EB8CE-EFC2-4817-A871-E561806743A0}" type="presOf" srcId="{F3BA9404-4C19-4F48-A2C1-C1A967DDB250}" destId="{EC3418E5-2681-46AE-BB16-DD2C3C183B3D}" srcOrd="0" destOrd="0" presId="urn:microsoft.com/office/officeart/2005/8/layout/hierarchy2"/>
    <dgm:cxn modelId="{66AF5DBC-5C78-45B3-90E4-D5744F79D1B4}" type="presParOf" srcId="{FF9B60A9-DB08-4257-94B8-5AFC4574D8E4}" destId="{24310FA6-F8F6-47A1-B7D4-63D4BF5F3FEA}" srcOrd="0" destOrd="0" presId="urn:microsoft.com/office/officeart/2005/8/layout/hierarchy2"/>
    <dgm:cxn modelId="{FFDAEE97-AEE8-41CB-8C81-70DC19AA5BA4}" type="presParOf" srcId="{24310FA6-F8F6-47A1-B7D4-63D4BF5F3FEA}" destId="{81162672-7CF8-41F0-8BC0-DC5C9308194F}" srcOrd="0" destOrd="0" presId="urn:microsoft.com/office/officeart/2005/8/layout/hierarchy2"/>
    <dgm:cxn modelId="{991D4001-245F-4FB9-BAA2-D753F0770C71}" type="presParOf" srcId="{24310FA6-F8F6-47A1-B7D4-63D4BF5F3FEA}" destId="{3E9D566B-7410-40E4-9509-774CD40AC2F8}" srcOrd="1" destOrd="0" presId="urn:microsoft.com/office/officeart/2005/8/layout/hierarchy2"/>
    <dgm:cxn modelId="{CA439BED-C936-48E3-B9E4-3C74974E411C}" type="presParOf" srcId="{3E9D566B-7410-40E4-9509-774CD40AC2F8}" destId="{EC3418E5-2681-46AE-BB16-DD2C3C183B3D}" srcOrd="0" destOrd="0" presId="urn:microsoft.com/office/officeart/2005/8/layout/hierarchy2"/>
    <dgm:cxn modelId="{9E816AE5-F6C7-484B-A3EE-4054A1C45962}" type="presParOf" srcId="{EC3418E5-2681-46AE-BB16-DD2C3C183B3D}" destId="{A0233257-92B7-4A4E-B8B5-C02B1148B10C}" srcOrd="0" destOrd="0" presId="urn:microsoft.com/office/officeart/2005/8/layout/hierarchy2"/>
    <dgm:cxn modelId="{4FE6AC76-AB3F-4C9C-ACB6-55BAEA91230B}" type="presParOf" srcId="{3E9D566B-7410-40E4-9509-774CD40AC2F8}" destId="{7612ED88-5AF7-4237-90F9-A529675BF018}" srcOrd="1" destOrd="0" presId="urn:microsoft.com/office/officeart/2005/8/layout/hierarchy2"/>
    <dgm:cxn modelId="{CE42F964-F169-4C75-B0A0-58E9CAF2346F}" type="presParOf" srcId="{7612ED88-5AF7-4237-90F9-A529675BF018}" destId="{15DE9A2B-2EF8-42D3-A6FE-27250BD13CF4}" srcOrd="0" destOrd="0" presId="urn:microsoft.com/office/officeart/2005/8/layout/hierarchy2"/>
    <dgm:cxn modelId="{EC3039DC-71BC-4915-AE0C-00EE72930E6F}" type="presParOf" srcId="{7612ED88-5AF7-4237-90F9-A529675BF018}" destId="{D423F215-100C-46D6-97F5-D14645F72E33}" srcOrd="1" destOrd="0" presId="urn:microsoft.com/office/officeart/2005/8/layout/hierarchy2"/>
    <dgm:cxn modelId="{12B3448C-804A-4A3E-B4B8-CBFCCC211DBB}" type="presParOf" srcId="{3E9D566B-7410-40E4-9509-774CD40AC2F8}" destId="{AE6A4F04-C948-48D9-99F1-7F204C0B89E3}" srcOrd="2" destOrd="0" presId="urn:microsoft.com/office/officeart/2005/8/layout/hierarchy2"/>
    <dgm:cxn modelId="{8D5BC9A6-35F2-452F-BF46-B305B54C7F1E}" type="presParOf" srcId="{AE6A4F04-C948-48D9-99F1-7F204C0B89E3}" destId="{973483B9-C6BE-4C32-AD22-1E5066FF6578}" srcOrd="0" destOrd="0" presId="urn:microsoft.com/office/officeart/2005/8/layout/hierarchy2"/>
    <dgm:cxn modelId="{E32090A2-4A42-42D6-AEDE-F68461063811}" type="presParOf" srcId="{3E9D566B-7410-40E4-9509-774CD40AC2F8}" destId="{9FAA030F-CEA7-4DDF-9293-CDD6A7816973}" srcOrd="3" destOrd="0" presId="urn:microsoft.com/office/officeart/2005/8/layout/hierarchy2"/>
    <dgm:cxn modelId="{EFF936CB-3900-4653-851F-5C14877A75B1}" type="presParOf" srcId="{9FAA030F-CEA7-4DDF-9293-CDD6A7816973}" destId="{70B013F7-5155-40B7-8BB5-15EF00CD488D}" srcOrd="0" destOrd="0" presId="urn:microsoft.com/office/officeart/2005/8/layout/hierarchy2"/>
    <dgm:cxn modelId="{8F11FA2D-5FA9-4D65-A9DE-CA28CEDE0CFA}" type="presParOf" srcId="{9FAA030F-CEA7-4DDF-9293-CDD6A7816973}" destId="{ED8FBE4E-4113-4BB1-9199-3BF66C90B128}" srcOrd="1" destOrd="0" presId="urn:microsoft.com/office/officeart/2005/8/layout/hierarchy2"/>
    <dgm:cxn modelId="{81A36DF2-F51B-4BF8-BBE2-28474071C336}" type="presParOf" srcId="{3E9D566B-7410-40E4-9509-774CD40AC2F8}" destId="{3242487C-7EA2-49AF-B2AC-C90B9BD8A196}" srcOrd="4" destOrd="0" presId="urn:microsoft.com/office/officeart/2005/8/layout/hierarchy2"/>
    <dgm:cxn modelId="{2A1ECB39-5836-48FD-B396-CDEE97BC9CAF}" type="presParOf" srcId="{3242487C-7EA2-49AF-B2AC-C90B9BD8A196}" destId="{DEB17AE2-D349-46A7-8301-8A931637EE64}" srcOrd="0" destOrd="0" presId="urn:microsoft.com/office/officeart/2005/8/layout/hierarchy2"/>
    <dgm:cxn modelId="{D52D46CA-87F5-43A1-9C20-AC69C6BB50AF}" type="presParOf" srcId="{3E9D566B-7410-40E4-9509-774CD40AC2F8}" destId="{E64A448D-7177-4726-9D48-140A6CE2FE26}" srcOrd="5" destOrd="0" presId="urn:microsoft.com/office/officeart/2005/8/layout/hierarchy2"/>
    <dgm:cxn modelId="{B653494F-E918-4290-A270-CF79AB34A0A5}" type="presParOf" srcId="{E64A448D-7177-4726-9D48-140A6CE2FE26}" destId="{A363C711-1F08-4E8E-817D-872F4D5F7BB2}" srcOrd="0" destOrd="0" presId="urn:microsoft.com/office/officeart/2005/8/layout/hierarchy2"/>
    <dgm:cxn modelId="{AAE37DB7-EBC1-401E-A5C7-66BAEB6A4610}" type="presParOf" srcId="{E64A448D-7177-4726-9D48-140A6CE2FE26}" destId="{B45764F1-A8E0-434B-B4D6-FB7B6457A16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AF079ED-F6DD-4AE7-B9C3-CAC0A5E1B5C6}"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pt-BR"/>
        </a:p>
      </dgm:t>
    </dgm:pt>
    <dgm:pt modelId="{FA058D2D-4BF4-4D48-8E17-08C6ECA95C56}">
      <dgm:prSet phldrT="[Texto]"/>
      <dgm:spPr/>
      <dgm:t>
        <a:bodyPr/>
        <a:lstStyle/>
        <a:p>
          <a:r>
            <a:rPr lang="pt-BR" dirty="0"/>
            <a:t>Empreitada</a:t>
          </a:r>
        </a:p>
      </dgm:t>
    </dgm:pt>
    <dgm:pt modelId="{A7BA60AB-8327-416D-B3AF-473EC1FDADA5}" type="parTrans" cxnId="{9CD17AC8-1628-441F-894C-BFCF26B2C2A8}">
      <dgm:prSet/>
      <dgm:spPr/>
      <dgm:t>
        <a:bodyPr/>
        <a:lstStyle/>
        <a:p>
          <a:endParaRPr lang="pt-BR"/>
        </a:p>
      </dgm:t>
    </dgm:pt>
    <dgm:pt modelId="{C3C4B44F-79D3-4EC6-A4D7-5070E35B6F3B}" type="sibTrans" cxnId="{9CD17AC8-1628-441F-894C-BFCF26B2C2A8}">
      <dgm:prSet/>
      <dgm:spPr/>
      <dgm:t>
        <a:bodyPr/>
        <a:lstStyle/>
        <a:p>
          <a:endParaRPr lang="pt-BR"/>
        </a:p>
      </dgm:t>
    </dgm:pt>
    <dgm:pt modelId="{A222959B-F966-4A35-ACAB-B141B2B43A78}">
      <dgm:prSet phldrT="[Texto]"/>
      <dgm:spPr/>
      <dgm:t>
        <a:bodyPr/>
        <a:lstStyle/>
        <a:p>
          <a:r>
            <a:rPr lang="pt-BR" dirty="0"/>
            <a:t>Serviço certo e já definido</a:t>
          </a:r>
        </a:p>
      </dgm:t>
    </dgm:pt>
    <dgm:pt modelId="{F3BA9404-4C19-4F48-A2C1-C1A967DDB250}" type="parTrans" cxnId="{75ADAE0A-F430-4AB8-957A-BBEE0C09CA73}">
      <dgm:prSet/>
      <dgm:spPr/>
      <dgm:t>
        <a:bodyPr/>
        <a:lstStyle/>
        <a:p>
          <a:endParaRPr lang="pt-BR"/>
        </a:p>
      </dgm:t>
    </dgm:pt>
    <dgm:pt modelId="{812FFCEC-2553-4181-9F37-31C0ABA92FF7}" type="sibTrans" cxnId="{75ADAE0A-F430-4AB8-957A-BBEE0C09CA73}">
      <dgm:prSet/>
      <dgm:spPr/>
      <dgm:t>
        <a:bodyPr/>
        <a:lstStyle/>
        <a:p>
          <a:endParaRPr lang="pt-BR"/>
        </a:p>
      </dgm:t>
    </dgm:pt>
    <dgm:pt modelId="{7AF4756D-2275-4CAD-A9DA-E3BB778B729F}">
      <dgm:prSet phldrT="[Texto]"/>
      <dgm:spPr/>
      <dgm:t>
        <a:bodyPr/>
        <a:lstStyle/>
        <a:p>
          <a:r>
            <a:rPr lang="pt-BR" dirty="0" smtClean="0"/>
            <a:t>Dependências da Contratante, 3ºs ou da Contratada</a:t>
          </a:r>
          <a:endParaRPr lang="pt-BR" dirty="0"/>
        </a:p>
      </dgm:t>
    </dgm:pt>
    <dgm:pt modelId="{505D8F53-F97B-471C-A8A4-5E70F979A09A}" type="parTrans" cxnId="{EB131FEE-6E82-4467-B785-42C0E1B7DC19}">
      <dgm:prSet/>
      <dgm:spPr/>
      <dgm:t>
        <a:bodyPr/>
        <a:lstStyle/>
        <a:p>
          <a:endParaRPr lang="pt-BR"/>
        </a:p>
      </dgm:t>
    </dgm:pt>
    <dgm:pt modelId="{DD15F116-6710-4096-A321-2ABFFD4353EE}" type="sibTrans" cxnId="{EB131FEE-6E82-4467-B785-42C0E1B7DC19}">
      <dgm:prSet/>
      <dgm:spPr/>
      <dgm:t>
        <a:bodyPr/>
        <a:lstStyle/>
        <a:p>
          <a:endParaRPr lang="pt-BR"/>
        </a:p>
      </dgm:t>
    </dgm:pt>
    <dgm:pt modelId="{E56AB9D5-F92D-4981-858C-52CCBA6A1418}">
      <dgm:prSet phldrT="[Texto]"/>
      <dgm:spPr/>
      <dgm:t>
        <a:bodyPr/>
        <a:lstStyle/>
        <a:p>
          <a:r>
            <a:rPr lang="pt-BR" dirty="0"/>
            <a:t>Não contínuo</a:t>
          </a:r>
        </a:p>
      </dgm:t>
    </dgm:pt>
    <dgm:pt modelId="{83231DE3-7F80-498B-BC7D-A03FF6D55DB7}" type="parTrans" cxnId="{788781FE-85DC-4DC1-ACEE-E62213A0979A}">
      <dgm:prSet/>
      <dgm:spPr/>
      <dgm:t>
        <a:bodyPr/>
        <a:lstStyle/>
        <a:p>
          <a:endParaRPr lang="pt-BR"/>
        </a:p>
      </dgm:t>
    </dgm:pt>
    <dgm:pt modelId="{57E26A70-DC2A-4AAE-8543-513F0FCAC6A0}" type="sibTrans" cxnId="{788781FE-85DC-4DC1-ACEE-E62213A0979A}">
      <dgm:prSet/>
      <dgm:spPr/>
      <dgm:t>
        <a:bodyPr/>
        <a:lstStyle/>
        <a:p>
          <a:endParaRPr lang="pt-BR"/>
        </a:p>
      </dgm:t>
    </dgm:pt>
    <dgm:pt modelId="{4F653B53-38D8-44C3-8C9C-13DD8B125BFE}">
      <dgm:prSet phldrT="[Texto]"/>
      <dgm:spPr/>
      <dgm:t>
        <a:bodyPr/>
        <a:lstStyle/>
        <a:p>
          <a:r>
            <a:rPr lang="pt-BR" dirty="0"/>
            <a:t>Princípio, meio e fim</a:t>
          </a:r>
        </a:p>
      </dgm:t>
    </dgm:pt>
    <dgm:pt modelId="{373E870C-E4A3-4FEB-8673-A10D7D34A474}" type="parTrans" cxnId="{50A2D1B0-EC38-42E4-8809-071B092BC8D5}">
      <dgm:prSet/>
      <dgm:spPr/>
      <dgm:t>
        <a:bodyPr/>
        <a:lstStyle/>
        <a:p>
          <a:endParaRPr lang="pt-BR"/>
        </a:p>
      </dgm:t>
    </dgm:pt>
    <dgm:pt modelId="{7374E353-7D84-4009-87C3-2BC2CAA3CE9B}" type="sibTrans" cxnId="{50A2D1B0-EC38-42E4-8809-071B092BC8D5}">
      <dgm:prSet/>
      <dgm:spPr/>
      <dgm:t>
        <a:bodyPr/>
        <a:lstStyle/>
        <a:p>
          <a:endParaRPr lang="pt-BR"/>
        </a:p>
      </dgm:t>
    </dgm:pt>
    <dgm:pt modelId="{FF9B60A9-DB08-4257-94B8-5AFC4574D8E4}" type="pres">
      <dgm:prSet presAssocID="{AAF079ED-F6DD-4AE7-B9C3-CAC0A5E1B5C6}" presName="diagram" presStyleCnt="0">
        <dgm:presLayoutVars>
          <dgm:chPref val="1"/>
          <dgm:dir/>
          <dgm:animOne val="branch"/>
          <dgm:animLvl val="lvl"/>
          <dgm:resizeHandles val="exact"/>
        </dgm:presLayoutVars>
      </dgm:prSet>
      <dgm:spPr/>
      <dgm:t>
        <a:bodyPr/>
        <a:lstStyle/>
        <a:p>
          <a:endParaRPr lang="pt-BR"/>
        </a:p>
      </dgm:t>
    </dgm:pt>
    <dgm:pt modelId="{24310FA6-F8F6-47A1-B7D4-63D4BF5F3FEA}" type="pres">
      <dgm:prSet presAssocID="{FA058D2D-4BF4-4D48-8E17-08C6ECA95C56}" presName="root1" presStyleCnt="0"/>
      <dgm:spPr/>
    </dgm:pt>
    <dgm:pt modelId="{81162672-7CF8-41F0-8BC0-DC5C9308194F}" type="pres">
      <dgm:prSet presAssocID="{FA058D2D-4BF4-4D48-8E17-08C6ECA95C56}" presName="LevelOneTextNode" presStyleLbl="node0" presStyleIdx="0" presStyleCnt="1">
        <dgm:presLayoutVars>
          <dgm:chPref val="3"/>
        </dgm:presLayoutVars>
      </dgm:prSet>
      <dgm:spPr/>
      <dgm:t>
        <a:bodyPr/>
        <a:lstStyle/>
        <a:p>
          <a:endParaRPr lang="pt-BR"/>
        </a:p>
      </dgm:t>
    </dgm:pt>
    <dgm:pt modelId="{3E9D566B-7410-40E4-9509-774CD40AC2F8}" type="pres">
      <dgm:prSet presAssocID="{FA058D2D-4BF4-4D48-8E17-08C6ECA95C56}" presName="level2hierChild" presStyleCnt="0"/>
      <dgm:spPr/>
    </dgm:pt>
    <dgm:pt modelId="{EC3418E5-2681-46AE-BB16-DD2C3C183B3D}" type="pres">
      <dgm:prSet presAssocID="{F3BA9404-4C19-4F48-A2C1-C1A967DDB250}" presName="conn2-1" presStyleLbl="parChTrans1D2" presStyleIdx="0" presStyleCnt="4"/>
      <dgm:spPr/>
      <dgm:t>
        <a:bodyPr/>
        <a:lstStyle/>
        <a:p>
          <a:endParaRPr lang="pt-BR"/>
        </a:p>
      </dgm:t>
    </dgm:pt>
    <dgm:pt modelId="{A0233257-92B7-4A4E-B8B5-C02B1148B10C}" type="pres">
      <dgm:prSet presAssocID="{F3BA9404-4C19-4F48-A2C1-C1A967DDB250}" presName="connTx" presStyleLbl="parChTrans1D2" presStyleIdx="0" presStyleCnt="4"/>
      <dgm:spPr/>
      <dgm:t>
        <a:bodyPr/>
        <a:lstStyle/>
        <a:p>
          <a:endParaRPr lang="pt-BR"/>
        </a:p>
      </dgm:t>
    </dgm:pt>
    <dgm:pt modelId="{7612ED88-5AF7-4237-90F9-A529675BF018}" type="pres">
      <dgm:prSet presAssocID="{A222959B-F966-4A35-ACAB-B141B2B43A78}" presName="root2" presStyleCnt="0"/>
      <dgm:spPr/>
    </dgm:pt>
    <dgm:pt modelId="{15DE9A2B-2EF8-42D3-A6FE-27250BD13CF4}" type="pres">
      <dgm:prSet presAssocID="{A222959B-F966-4A35-ACAB-B141B2B43A78}" presName="LevelTwoTextNode" presStyleLbl="node2" presStyleIdx="0" presStyleCnt="4" custAng="0">
        <dgm:presLayoutVars>
          <dgm:chPref val="3"/>
        </dgm:presLayoutVars>
      </dgm:prSet>
      <dgm:spPr/>
      <dgm:t>
        <a:bodyPr/>
        <a:lstStyle/>
        <a:p>
          <a:endParaRPr lang="pt-BR"/>
        </a:p>
      </dgm:t>
    </dgm:pt>
    <dgm:pt modelId="{D423F215-100C-46D6-97F5-D14645F72E33}" type="pres">
      <dgm:prSet presAssocID="{A222959B-F966-4A35-ACAB-B141B2B43A78}" presName="level3hierChild" presStyleCnt="0"/>
      <dgm:spPr/>
    </dgm:pt>
    <dgm:pt modelId="{8B2B8252-9DC9-4CBB-A10C-AE26AAE7AC03}" type="pres">
      <dgm:prSet presAssocID="{373E870C-E4A3-4FEB-8673-A10D7D34A474}" presName="conn2-1" presStyleLbl="parChTrans1D2" presStyleIdx="1" presStyleCnt="4"/>
      <dgm:spPr/>
      <dgm:t>
        <a:bodyPr/>
        <a:lstStyle/>
        <a:p>
          <a:endParaRPr lang="pt-BR"/>
        </a:p>
      </dgm:t>
    </dgm:pt>
    <dgm:pt modelId="{7902C138-727A-4F85-8F9D-4FB14E9F380B}" type="pres">
      <dgm:prSet presAssocID="{373E870C-E4A3-4FEB-8673-A10D7D34A474}" presName="connTx" presStyleLbl="parChTrans1D2" presStyleIdx="1" presStyleCnt="4"/>
      <dgm:spPr/>
      <dgm:t>
        <a:bodyPr/>
        <a:lstStyle/>
        <a:p>
          <a:endParaRPr lang="pt-BR"/>
        </a:p>
      </dgm:t>
    </dgm:pt>
    <dgm:pt modelId="{D3BA0B0A-8B3E-4191-B7BB-8697983FAFCA}" type="pres">
      <dgm:prSet presAssocID="{4F653B53-38D8-44C3-8C9C-13DD8B125BFE}" presName="root2" presStyleCnt="0"/>
      <dgm:spPr/>
    </dgm:pt>
    <dgm:pt modelId="{00E675DF-3049-4828-BC70-3667B6F96A8B}" type="pres">
      <dgm:prSet presAssocID="{4F653B53-38D8-44C3-8C9C-13DD8B125BFE}" presName="LevelTwoTextNode" presStyleLbl="node2" presStyleIdx="1" presStyleCnt="4" custAng="0">
        <dgm:presLayoutVars>
          <dgm:chPref val="3"/>
        </dgm:presLayoutVars>
      </dgm:prSet>
      <dgm:spPr/>
      <dgm:t>
        <a:bodyPr/>
        <a:lstStyle/>
        <a:p>
          <a:endParaRPr lang="pt-BR"/>
        </a:p>
      </dgm:t>
    </dgm:pt>
    <dgm:pt modelId="{220AD696-D918-47CA-BCC0-7CBF42381E16}" type="pres">
      <dgm:prSet presAssocID="{4F653B53-38D8-44C3-8C9C-13DD8B125BFE}" presName="level3hierChild" presStyleCnt="0"/>
      <dgm:spPr/>
    </dgm:pt>
    <dgm:pt modelId="{AE6A4F04-C948-48D9-99F1-7F204C0B89E3}" type="pres">
      <dgm:prSet presAssocID="{505D8F53-F97B-471C-A8A4-5E70F979A09A}" presName="conn2-1" presStyleLbl="parChTrans1D2" presStyleIdx="2" presStyleCnt="4"/>
      <dgm:spPr/>
      <dgm:t>
        <a:bodyPr/>
        <a:lstStyle/>
        <a:p>
          <a:endParaRPr lang="pt-BR"/>
        </a:p>
      </dgm:t>
    </dgm:pt>
    <dgm:pt modelId="{973483B9-C6BE-4C32-AD22-1E5066FF6578}" type="pres">
      <dgm:prSet presAssocID="{505D8F53-F97B-471C-A8A4-5E70F979A09A}" presName="connTx" presStyleLbl="parChTrans1D2" presStyleIdx="2" presStyleCnt="4"/>
      <dgm:spPr/>
      <dgm:t>
        <a:bodyPr/>
        <a:lstStyle/>
        <a:p>
          <a:endParaRPr lang="pt-BR"/>
        </a:p>
      </dgm:t>
    </dgm:pt>
    <dgm:pt modelId="{9FAA030F-CEA7-4DDF-9293-CDD6A7816973}" type="pres">
      <dgm:prSet presAssocID="{7AF4756D-2275-4CAD-A9DA-E3BB778B729F}" presName="root2" presStyleCnt="0"/>
      <dgm:spPr/>
    </dgm:pt>
    <dgm:pt modelId="{70B013F7-5155-40B7-8BB5-15EF00CD488D}" type="pres">
      <dgm:prSet presAssocID="{7AF4756D-2275-4CAD-A9DA-E3BB778B729F}" presName="LevelTwoTextNode" presStyleLbl="node2" presStyleIdx="2" presStyleCnt="4">
        <dgm:presLayoutVars>
          <dgm:chPref val="3"/>
        </dgm:presLayoutVars>
      </dgm:prSet>
      <dgm:spPr/>
      <dgm:t>
        <a:bodyPr/>
        <a:lstStyle/>
        <a:p>
          <a:endParaRPr lang="pt-BR"/>
        </a:p>
      </dgm:t>
    </dgm:pt>
    <dgm:pt modelId="{ED8FBE4E-4113-4BB1-9199-3BF66C90B128}" type="pres">
      <dgm:prSet presAssocID="{7AF4756D-2275-4CAD-A9DA-E3BB778B729F}" presName="level3hierChild" presStyleCnt="0"/>
      <dgm:spPr/>
    </dgm:pt>
    <dgm:pt modelId="{3242487C-7EA2-49AF-B2AC-C90B9BD8A196}" type="pres">
      <dgm:prSet presAssocID="{83231DE3-7F80-498B-BC7D-A03FF6D55DB7}" presName="conn2-1" presStyleLbl="parChTrans1D2" presStyleIdx="3" presStyleCnt="4"/>
      <dgm:spPr/>
      <dgm:t>
        <a:bodyPr/>
        <a:lstStyle/>
        <a:p>
          <a:endParaRPr lang="pt-BR"/>
        </a:p>
      </dgm:t>
    </dgm:pt>
    <dgm:pt modelId="{DEB17AE2-D349-46A7-8301-8A931637EE64}" type="pres">
      <dgm:prSet presAssocID="{83231DE3-7F80-498B-BC7D-A03FF6D55DB7}" presName="connTx" presStyleLbl="parChTrans1D2" presStyleIdx="3" presStyleCnt="4"/>
      <dgm:spPr/>
      <dgm:t>
        <a:bodyPr/>
        <a:lstStyle/>
        <a:p>
          <a:endParaRPr lang="pt-BR"/>
        </a:p>
      </dgm:t>
    </dgm:pt>
    <dgm:pt modelId="{E64A448D-7177-4726-9D48-140A6CE2FE26}" type="pres">
      <dgm:prSet presAssocID="{E56AB9D5-F92D-4981-858C-52CCBA6A1418}" presName="root2" presStyleCnt="0"/>
      <dgm:spPr/>
    </dgm:pt>
    <dgm:pt modelId="{A363C711-1F08-4E8E-817D-872F4D5F7BB2}" type="pres">
      <dgm:prSet presAssocID="{E56AB9D5-F92D-4981-858C-52CCBA6A1418}" presName="LevelTwoTextNode" presStyleLbl="node2" presStyleIdx="3" presStyleCnt="4">
        <dgm:presLayoutVars>
          <dgm:chPref val="3"/>
        </dgm:presLayoutVars>
      </dgm:prSet>
      <dgm:spPr/>
      <dgm:t>
        <a:bodyPr/>
        <a:lstStyle/>
        <a:p>
          <a:endParaRPr lang="pt-BR"/>
        </a:p>
      </dgm:t>
    </dgm:pt>
    <dgm:pt modelId="{B45764F1-A8E0-434B-B4D6-FB7B6457A167}" type="pres">
      <dgm:prSet presAssocID="{E56AB9D5-F92D-4981-858C-52CCBA6A1418}" presName="level3hierChild" presStyleCnt="0"/>
      <dgm:spPr/>
    </dgm:pt>
  </dgm:ptLst>
  <dgm:cxnLst>
    <dgm:cxn modelId="{EB29BCA8-870C-45F9-A800-6C9EE8868DBE}" type="presOf" srcId="{A222959B-F966-4A35-ACAB-B141B2B43A78}" destId="{15DE9A2B-2EF8-42D3-A6FE-27250BD13CF4}" srcOrd="0" destOrd="0" presId="urn:microsoft.com/office/officeart/2005/8/layout/hierarchy2"/>
    <dgm:cxn modelId="{3997EBD7-5AE6-495E-B975-3BB1B02EB7F4}" type="presOf" srcId="{373E870C-E4A3-4FEB-8673-A10D7D34A474}" destId="{7902C138-727A-4F85-8F9D-4FB14E9F380B}" srcOrd="1" destOrd="0" presId="urn:microsoft.com/office/officeart/2005/8/layout/hierarchy2"/>
    <dgm:cxn modelId="{A4E9398E-D436-4E2C-B074-F9546C56D013}" type="presOf" srcId="{83231DE3-7F80-498B-BC7D-A03FF6D55DB7}" destId="{3242487C-7EA2-49AF-B2AC-C90B9BD8A196}" srcOrd="0" destOrd="0" presId="urn:microsoft.com/office/officeart/2005/8/layout/hierarchy2"/>
    <dgm:cxn modelId="{BF3C0AC1-66B3-4414-A2A5-1FF661B94E9C}" type="presOf" srcId="{F3BA9404-4C19-4F48-A2C1-C1A967DDB250}" destId="{EC3418E5-2681-46AE-BB16-DD2C3C183B3D}" srcOrd="0" destOrd="0" presId="urn:microsoft.com/office/officeart/2005/8/layout/hierarchy2"/>
    <dgm:cxn modelId="{C74D976A-E26D-499A-8503-E68385CFA285}" type="presOf" srcId="{505D8F53-F97B-471C-A8A4-5E70F979A09A}" destId="{AE6A4F04-C948-48D9-99F1-7F204C0B89E3}" srcOrd="0" destOrd="0" presId="urn:microsoft.com/office/officeart/2005/8/layout/hierarchy2"/>
    <dgm:cxn modelId="{9CD17AC8-1628-441F-894C-BFCF26B2C2A8}" srcId="{AAF079ED-F6DD-4AE7-B9C3-CAC0A5E1B5C6}" destId="{FA058D2D-4BF4-4D48-8E17-08C6ECA95C56}" srcOrd="0" destOrd="0" parTransId="{A7BA60AB-8327-416D-B3AF-473EC1FDADA5}" sibTransId="{C3C4B44F-79D3-4EC6-A4D7-5070E35B6F3B}"/>
    <dgm:cxn modelId="{4D416E78-08B6-4131-A209-882D6E611B1C}" type="presOf" srcId="{373E870C-E4A3-4FEB-8673-A10D7D34A474}" destId="{8B2B8252-9DC9-4CBB-A10C-AE26AAE7AC03}" srcOrd="0" destOrd="0" presId="urn:microsoft.com/office/officeart/2005/8/layout/hierarchy2"/>
    <dgm:cxn modelId="{DA394197-0643-4EAF-B936-C07C10D3D66A}" type="presOf" srcId="{F3BA9404-4C19-4F48-A2C1-C1A967DDB250}" destId="{A0233257-92B7-4A4E-B8B5-C02B1148B10C}" srcOrd="1" destOrd="0" presId="urn:microsoft.com/office/officeart/2005/8/layout/hierarchy2"/>
    <dgm:cxn modelId="{50A2D1B0-EC38-42E4-8809-071B092BC8D5}" srcId="{FA058D2D-4BF4-4D48-8E17-08C6ECA95C56}" destId="{4F653B53-38D8-44C3-8C9C-13DD8B125BFE}" srcOrd="1" destOrd="0" parTransId="{373E870C-E4A3-4FEB-8673-A10D7D34A474}" sibTransId="{7374E353-7D84-4009-87C3-2BC2CAA3CE9B}"/>
    <dgm:cxn modelId="{CED042D9-56B3-43DC-8C98-8722656B68D8}" type="presOf" srcId="{83231DE3-7F80-498B-BC7D-A03FF6D55DB7}" destId="{DEB17AE2-D349-46A7-8301-8A931637EE64}" srcOrd="1" destOrd="0" presId="urn:microsoft.com/office/officeart/2005/8/layout/hierarchy2"/>
    <dgm:cxn modelId="{0F6DB533-EA87-4D8D-B78C-E83A5D54DFC5}" type="presOf" srcId="{AAF079ED-F6DD-4AE7-B9C3-CAC0A5E1B5C6}" destId="{FF9B60A9-DB08-4257-94B8-5AFC4574D8E4}" srcOrd="0" destOrd="0" presId="urn:microsoft.com/office/officeart/2005/8/layout/hierarchy2"/>
    <dgm:cxn modelId="{EB131FEE-6E82-4467-B785-42C0E1B7DC19}" srcId="{FA058D2D-4BF4-4D48-8E17-08C6ECA95C56}" destId="{7AF4756D-2275-4CAD-A9DA-E3BB778B729F}" srcOrd="2" destOrd="0" parTransId="{505D8F53-F97B-471C-A8A4-5E70F979A09A}" sibTransId="{DD15F116-6710-4096-A321-2ABFFD4353EE}"/>
    <dgm:cxn modelId="{903F7C27-C8EC-4C1C-BCCE-482D4DCCBB0F}" type="presOf" srcId="{7AF4756D-2275-4CAD-A9DA-E3BB778B729F}" destId="{70B013F7-5155-40B7-8BB5-15EF00CD488D}" srcOrd="0" destOrd="0" presId="urn:microsoft.com/office/officeart/2005/8/layout/hierarchy2"/>
    <dgm:cxn modelId="{2C32AA0B-91AF-4380-9EAB-A73C7232220A}" type="presOf" srcId="{4F653B53-38D8-44C3-8C9C-13DD8B125BFE}" destId="{00E675DF-3049-4828-BC70-3667B6F96A8B}" srcOrd="0" destOrd="0" presId="urn:microsoft.com/office/officeart/2005/8/layout/hierarchy2"/>
    <dgm:cxn modelId="{A3D2067A-0F4C-4F88-A4FB-9D42CD002E8E}" type="presOf" srcId="{FA058D2D-4BF4-4D48-8E17-08C6ECA95C56}" destId="{81162672-7CF8-41F0-8BC0-DC5C9308194F}" srcOrd="0" destOrd="0" presId="urn:microsoft.com/office/officeart/2005/8/layout/hierarchy2"/>
    <dgm:cxn modelId="{75ADAE0A-F430-4AB8-957A-BBEE0C09CA73}" srcId="{FA058D2D-4BF4-4D48-8E17-08C6ECA95C56}" destId="{A222959B-F966-4A35-ACAB-B141B2B43A78}" srcOrd="0" destOrd="0" parTransId="{F3BA9404-4C19-4F48-A2C1-C1A967DDB250}" sibTransId="{812FFCEC-2553-4181-9F37-31C0ABA92FF7}"/>
    <dgm:cxn modelId="{316C5ABC-5FB5-448B-AE15-9DB94F98EDFF}" type="presOf" srcId="{E56AB9D5-F92D-4981-858C-52CCBA6A1418}" destId="{A363C711-1F08-4E8E-817D-872F4D5F7BB2}" srcOrd="0" destOrd="0" presId="urn:microsoft.com/office/officeart/2005/8/layout/hierarchy2"/>
    <dgm:cxn modelId="{788781FE-85DC-4DC1-ACEE-E62213A0979A}" srcId="{FA058D2D-4BF4-4D48-8E17-08C6ECA95C56}" destId="{E56AB9D5-F92D-4981-858C-52CCBA6A1418}" srcOrd="3" destOrd="0" parTransId="{83231DE3-7F80-498B-BC7D-A03FF6D55DB7}" sibTransId="{57E26A70-DC2A-4AAE-8543-513F0FCAC6A0}"/>
    <dgm:cxn modelId="{314430B5-0F44-4176-8032-E9BEE860E2B8}" type="presOf" srcId="{505D8F53-F97B-471C-A8A4-5E70F979A09A}" destId="{973483B9-C6BE-4C32-AD22-1E5066FF6578}" srcOrd="1" destOrd="0" presId="urn:microsoft.com/office/officeart/2005/8/layout/hierarchy2"/>
    <dgm:cxn modelId="{312BE0EF-0A37-430D-92C3-2E6879E5B50E}" type="presParOf" srcId="{FF9B60A9-DB08-4257-94B8-5AFC4574D8E4}" destId="{24310FA6-F8F6-47A1-B7D4-63D4BF5F3FEA}" srcOrd="0" destOrd="0" presId="urn:microsoft.com/office/officeart/2005/8/layout/hierarchy2"/>
    <dgm:cxn modelId="{6D46F12E-FC1E-45D7-8756-7F65AA39D65C}" type="presParOf" srcId="{24310FA6-F8F6-47A1-B7D4-63D4BF5F3FEA}" destId="{81162672-7CF8-41F0-8BC0-DC5C9308194F}" srcOrd="0" destOrd="0" presId="urn:microsoft.com/office/officeart/2005/8/layout/hierarchy2"/>
    <dgm:cxn modelId="{FE9362A1-EC0A-43AE-8C91-926495AF98AD}" type="presParOf" srcId="{24310FA6-F8F6-47A1-B7D4-63D4BF5F3FEA}" destId="{3E9D566B-7410-40E4-9509-774CD40AC2F8}" srcOrd="1" destOrd="0" presId="urn:microsoft.com/office/officeart/2005/8/layout/hierarchy2"/>
    <dgm:cxn modelId="{92D765D4-4743-4F9F-A8FB-FD64DC09F57A}" type="presParOf" srcId="{3E9D566B-7410-40E4-9509-774CD40AC2F8}" destId="{EC3418E5-2681-46AE-BB16-DD2C3C183B3D}" srcOrd="0" destOrd="0" presId="urn:microsoft.com/office/officeart/2005/8/layout/hierarchy2"/>
    <dgm:cxn modelId="{3BE50A6C-3A00-41C0-BD2C-CEAB5AE0CB44}" type="presParOf" srcId="{EC3418E5-2681-46AE-BB16-DD2C3C183B3D}" destId="{A0233257-92B7-4A4E-B8B5-C02B1148B10C}" srcOrd="0" destOrd="0" presId="urn:microsoft.com/office/officeart/2005/8/layout/hierarchy2"/>
    <dgm:cxn modelId="{D95DCBA9-F3CF-44B7-AAD0-8425ED8931BD}" type="presParOf" srcId="{3E9D566B-7410-40E4-9509-774CD40AC2F8}" destId="{7612ED88-5AF7-4237-90F9-A529675BF018}" srcOrd="1" destOrd="0" presId="urn:microsoft.com/office/officeart/2005/8/layout/hierarchy2"/>
    <dgm:cxn modelId="{6C71F4A7-E5FE-4EBC-8099-F03DED542D2C}" type="presParOf" srcId="{7612ED88-5AF7-4237-90F9-A529675BF018}" destId="{15DE9A2B-2EF8-42D3-A6FE-27250BD13CF4}" srcOrd="0" destOrd="0" presId="urn:microsoft.com/office/officeart/2005/8/layout/hierarchy2"/>
    <dgm:cxn modelId="{F6947C73-193A-484A-A520-142BE180620D}" type="presParOf" srcId="{7612ED88-5AF7-4237-90F9-A529675BF018}" destId="{D423F215-100C-46D6-97F5-D14645F72E33}" srcOrd="1" destOrd="0" presId="urn:microsoft.com/office/officeart/2005/8/layout/hierarchy2"/>
    <dgm:cxn modelId="{B8132BE6-1064-4DEE-A12A-F2E5BE6EC589}" type="presParOf" srcId="{3E9D566B-7410-40E4-9509-774CD40AC2F8}" destId="{8B2B8252-9DC9-4CBB-A10C-AE26AAE7AC03}" srcOrd="2" destOrd="0" presId="urn:microsoft.com/office/officeart/2005/8/layout/hierarchy2"/>
    <dgm:cxn modelId="{01A3AEEF-AAE4-452C-9D57-B96D28C9BCC5}" type="presParOf" srcId="{8B2B8252-9DC9-4CBB-A10C-AE26AAE7AC03}" destId="{7902C138-727A-4F85-8F9D-4FB14E9F380B}" srcOrd="0" destOrd="0" presId="urn:microsoft.com/office/officeart/2005/8/layout/hierarchy2"/>
    <dgm:cxn modelId="{D7457820-ED5D-4729-A82D-35C64D31DC11}" type="presParOf" srcId="{3E9D566B-7410-40E4-9509-774CD40AC2F8}" destId="{D3BA0B0A-8B3E-4191-B7BB-8697983FAFCA}" srcOrd="3" destOrd="0" presId="urn:microsoft.com/office/officeart/2005/8/layout/hierarchy2"/>
    <dgm:cxn modelId="{834EB393-F5BE-40AA-AE42-B292E6EFF319}" type="presParOf" srcId="{D3BA0B0A-8B3E-4191-B7BB-8697983FAFCA}" destId="{00E675DF-3049-4828-BC70-3667B6F96A8B}" srcOrd="0" destOrd="0" presId="urn:microsoft.com/office/officeart/2005/8/layout/hierarchy2"/>
    <dgm:cxn modelId="{DB5B06FE-256E-4D2A-8D1D-3FAE084B4A2D}" type="presParOf" srcId="{D3BA0B0A-8B3E-4191-B7BB-8697983FAFCA}" destId="{220AD696-D918-47CA-BCC0-7CBF42381E16}" srcOrd="1" destOrd="0" presId="urn:microsoft.com/office/officeart/2005/8/layout/hierarchy2"/>
    <dgm:cxn modelId="{0A756999-836A-497A-BE95-5464477EC2AA}" type="presParOf" srcId="{3E9D566B-7410-40E4-9509-774CD40AC2F8}" destId="{AE6A4F04-C948-48D9-99F1-7F204C0B89E3}" srcOrd="4" destOrd="0" presId="urn:microsoft.com/office/officeart/2005/8/layout/hierarchy2"/>
    <dgm:cxn modelId="{E1956520-0945-4851-BA9A-02B6B093ADF6}" type="presParOf" srcId="{AE6A4F04-C948-48D9-99F1-7F204C0B89E3}" destId="{973483B9-C6BE-4C32-AD22-1E5066FF6578}" srcOrd="0" destOrd="0" presId="urn:microsoft.com/office/officeart/2005/8/layout/hierarchy2"/>
    <dgm:cxn modelId="{42E264AA-5E21-4799-A119-7DDF4595C901}" type="presParOf" srcId="{3E9D566B-7410-40E4-9509-774CD40AC2F8}" destId="{9FAA030F-CEA7-4DDF-9293-CDD6A7816973}" srcOrd="5" destOrd="0" presId="urn:microsoft.com/office/officeart/2005/8/layout/hierarchy2"/>
    <dgm:cxn modelId="{ABF11DCF-2E1D-4A2C-82C7-401756774A1C}" type="presParOf" srcId="{9FAA030F-CEA7-4DDF-9293-CDD6A7816973}" destId="{70B013F7-5155-40B7-8BB5-15EF00CD488D}" srcOrd="0" destOrd="0" presId="urn:microsoft.com/office/officeart/2005/8/layout/hierarchy2"/>
    <dgm:cxn modelId="{3D8EC446-55FD-4253-BE25-64C2BD111E2B}" type="presParOf" srcId="{9FAA030F-CEA7-4DDF-9293-CDD6A7816973}" destId="{ED8FBE4E-4113-4BB1-9199-3BF66C90B128}" srcOrd="1" destOrd="0" presId="urn:microsoft.com/office/officeart/2005/8/layout/hierarchy2"/>
    <dgm:cxn modelId="{5AC9FBC4-F5A6-454B-928E-B6A60401FC19}" type="presParOf" srcId="{3E9D566B-7410-40E4-9509-774CD40AC2F8}" destId="{3242487C-7EA2-49AF-B2AC-C90B9BD8A196}" srcOrd="6" destOrd="0" presId="urn:microsoft.com/office/officeart/2005/8/layout/hierarchy2"/>
    <dgm:cxn modelId="{57B42776-8316-49FA-AA1A-CD208E0F5092}" type="presParOf" srcId="{3242487C-7EA2-49AF-B2AC-C90B9BD8A196}" destId="{DEB17AE2-D349-46A7-8301-8A931637EE64}" srcOrd="0" destOrd="0" presId="urn:microsoft.com/office/officeart/2005/8/layout/hierarchy2"/>
    <dgm:cxn modelId="{2A69E40B-DCB7-4B5E-858E-325C5CE75A30}" type="presParOf" srcId="{3E9D566B-7410-40E4-9509-774CD40AC2F8}" destId="{E64A448D-7177-4726-9D48-140A6CE2FE26}" srcOrd="7" destOrd="0" presId="urn:microsoft.com/office/officeart/2005/8/layout/hierarchy2"/>
    <dgm:cxn modelId="{AB72ACFE-87B5-4E92-8584-9E392382513B}" type="presParOf" srcId="{E64A448D-7177-4726-9D48-140A6CE2FE26}" destId="{A363C711-1F08-4E8E-817D-872F4D5F7BB2}" srcOrd="0" destOrd="0" presId="urn:microsoft.com/office/officeart/2005/8/layout/hierarchy2"/>
    <dgm:cxn modelId="{49A96140-36D9-4656-88D2-7F6862529923}" type="presParOf" srcId="{E64A448D-7177-4726-9D48-140A6CE2FE26}" destId="{B45764F1-A8E0-434B-B4D6-FB7B6457A167}" srcOrd="1" destOrd="0" presId="urn:microsoft.com/office/officeart/2005/8/layout/hierarchy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0BA4B8-02C5-4F68-B2C7-C345ECAA9FC3}"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pt-BR"/>
        </a:p>
      </dgm:t>
    </dgm:pt>
    <dgm:pt modelId="{AE4F34B9-1B95-44D3-95F9-789A82C5DE31}">
      <dgm:prSet phldrT="[Texto]"/>
      <dgm:spPr/>
      <dgm:t>
        <a:bodyPr/>
        <a:lstStyle/>
        <a:p>
          <a:r>
            <a:rPr lang="pt-BR" dirty="0"/>
            <a:t>Funcionários a Disposição da Contratante</a:t>
          </a:r>
        </a:p>
      </dgm:t>
    </dgm:pt>
    <dgm:pt modelId="{D9563B86-D694-44F3-A7AF-363E83B6943E}" type="parTrans" cxnId="{1E7E07FE-F443-4730-B2BC-D8E77DA22542}">
      <dgm:prSet/>
      <dgm:spPr/>
      <dgm:t>
        <a:bodyPr/>
        <a:lstStyle/>
        <a:p>
          <a:endParaRPr lang="pt-BR"/>
        </a:p>
      </dgm:t>
    </dgm:pt>
    <dgm:pt modelId="{A38D3A7E-EFCE-4271-8528-52B366B850DC}" type="sibTrans" cxnId="{1E7E07FE-F443-4730-B2BC-D8E77DA22542}">
      <dgm:prSet/>
      <dgm:spPr/>
      <dgm:t>
        <a:bodyPr/>
        <a:lstStyle/>
        <a:p>
          <a:endParaRPr lang="pt-BR"/>
        </a:p>
      </dgm:t>
    </dgm:pt>
    <dgm:pt modelId="{CA82E0DB-B280-4AC3-9CD6-F1089512B88F}">
      <dgm:prSet phldrT="[Texto]"/>
      <dgm:spPr/>
      <dgm:t>
        <a:bodyPr/>
        <a:lstStyle/>
        <a:p>
          <a:r>
            <a:rPr lang="pt-BR" dirty="0"/>
            <a:t>Cessão do trabalhador em caráter não eventual</a:t>
          </a:r>
        </a:p>
      </dgm:t>
    </dgm:pt>
    <dgm:pt modelId="{E8D8463E-C277-4780-9C44-E7D134861E26}" type="parTrans" cxnId="{E4443739-F1FC-4811-B59E-E2490156E247}">
      <dgm:prSet/>
      <dgm:spPr/>
      <dgm:t>
        <a:bodyPr/>
        <a:lstStyle/>
        <a:p>
          <a:endParaRPr lang="pt-BR"/>
        </a:p>
      </dgm:t>
    </dgm:pt>
    <dgm:pt modelId="{6F6DA2BC-7CA4-4709-87FC-2EA5E67204C8}" type="sibTrans" cxnId="{E4443739-F1FC-4811-B59E-E2490156E247}">
      <dgm:prSet/>
      <dgm:spPr/>
      <dgm:t>
        <a:bodyPr/>
        <a:lstStyle/>
        <a:p>
          <a:endParaRPr lang="pt-BR"/>
        </a:p>
      </dgm:t>
    </dgm:pt>
    <dgm:pt modelId="{EE6F1EC4-3F9E-4EA6-80ED-2B93BB923BA5}">
      <dgm:prSet phldrT="[Texto]"/>
      <dgm:spPr/>
      <dgm:t>
        <a:bodyPr/>
        <a:lstStyle/>
        <a:p>
          <a:r>
            <a:rPr lang="pt-BR" dirty="0"/>
            <a:t>Dependências de Terceiros</a:t>
          </a:r>
        </a:p>
      </dgm:t>
    </dgm:pt>
    <dgm:pt modelId="{384587F0-64EA-459F-8F1A-7CF83BBA20DF}" type="parTrans" cxnId="{58CF2296-C6C5-4239-BCCE-AFF92D07FA5C}">
      <dgm:prSet/>
      <dgm:spPr/>
      <dgm:t>
        <a:bodyPr/>
        <a:lstStyle/>
        <a:p>
          <a:endParaRPr lang="pt-BR"/>
        </a:p>
      </dgm:t>
    </dgm:pt>
    <dgm:pt modelId="{B93002C4-D859-4535-AE91-22043C46A517}" type="sibTrans" cxnId="{58CF2296-C6C5-4239-BCCE-AFF92D07FA5C}">
      <dgm:prSet/>
      <dgm:spPr/>
      <dgm:t>
        <a:bodyPr/>
        <a:lstStyle/>
        <a:p>
          <a:endParaRPr lang="pt-BR"/>
        </a:p>
      </dgm:t>
    </dgm:pt>
    <dgm:pt modelId="{92E7178A-2CC4-489E-9BDB-A707CC87695B}">
      <dgm:prSet phldrT="[Texto]"/>
      <dgm:spPr/>
      <dgm:t>
        <a:bodyPr/>
        <a:lstStyle/>
        <a:p>
          <a:r>
            <a:rPr lang="pt-BR" dirty="0"/>
            <a:t>Indicados pela Contratante</a:t>
          </a:r>
        </a:p>
      </dgm:t>
    </dgm:pt>
    <dgm:pt modelId="{E2ABDD53-9DD2-4272-8D95-E9E024478324}" type="parTrans" cxnId="{734CE7F1-75FB-410F-9987-F69FC142A205}">
      <dgm:prSet/>
      <dgm:spPr/>
      <dgm:t>
        <a:bodyPr/>
        <a:lstStyle/>
        <a:p>
          <a:endParaRPr lang="pt-BR"/>
        </a:p>
      </dgm:t>
    </dgm:pt>
    <dgm:pt modelId="{44D7A297-9C0E-4E4D-9CB8-E030B1BC0753}" type="sibTrans" cxnId="{734CE7F1-75FB-410F-9987-F69FC142A205}">
      <dgm:prSet/>
      <dgm:spPr/>
      <dgm:t>
        <a:bodyPr/>
        <a:lstStyle/>
        <a:p>
          <a:endParaRPr lang="pt-BR"/>
        </a:p>
      </dgm:t>
    </dgm:pt>
    <dgm:pt modelId="{5010B424-85D1-4AD8-B5E4-DF211B3E4A68}">
      <dgm:prSet phldrT="[Texto]"/>
      <dgm:spPr/>
      <dgm:t>
        <a:bodyPr/>
        <a:lstStyle/>
        <a:p>
          <a:r>
            <a:rPr lang="pt-BR" dirty="0"/>
            <a:t>Não pertence a Contratada</a:t>
          </a:r>
        </a:p>
      </dgm:t>
    </dgm:pt>
    <dgm:pt modelId="{221EAAFE-F2CB-471F-8111-27AA2059594A}" type="parTrans" cxnId="{662B3F84-9F50-45C7-96B5-6C394248950F}">
      <dgm:prSet/>
      <dgm:spPr/>
      <dgm:t>
        <a:bodyPr/>
        <a:lstStyle/>
        <a:p>
          <a:endParaRPr lang="pt-BR"/>
        </a:p>
      </dgm:t>
    </dgm:pt>
    <dgm:pt modelId="{D883885B-A587-4B69-BC2B-A97B8E12588B}" type="sibTrans" cxnId="{662B3F84-9F50-45C7-96B5-6C394248950F}">
      <dgm:prSet/>
      <dgm:spPr/>
      <dgm:t>
        <a:bodyPr/>
        <a:lstStyle/>
        <a:p>
          <a:endParaRPr lang="pt-BR"/>
        </a:p>
      </dgm:t>
    </dgm:pt>
    <dgm:pt modelId="{D297B568-B0E9-4C45-AB23-10DD7DB88300}">
      <dgm:prSet phldrT="[Texto]"/>
      <dgm:spPr>
        <a:solidFill>
          <a:srgbClr val="FF0000"/>
        </a:solidFill>
      </dgm:spPr>
      <dgm:t>
        <a:bodyPr/>
        <a:lstStyle/>
        <a:p>
          <a:r>
            <a:rPr lang="pt-BR" dirty="0"/>
            <a:t>Natureza Contínua</a:t>
          </a:r>
        </a:p>
      </dgm:t>
    </dgm:pt>
    <dgm:pt modelId="{C33A2596-5A91-4E12-A113-B79466F46236}" type="parTrans" cxnId="{A1A3D172-EC84-4F74-AB10-B01A6CC27986}">
      <dgm:prSet/>
      <dgm:spPr/>
      <dgm:t>
        <a:bodyPr/>
        <a:lstStyle/>
        <a:p>
          <a:endParaRPr lang="pt-BR"/>
        </a:p>
      </dgm:t>
    </dgm:pt>
    <dgm:pt modelId="{74B984AE-5F5F-421A-8FC7-EE40CA8E3D4C}" type="sibTrans" cxnId="{A1A3D172-EC84-4F74-AB10-B01A6CC27986}">
      <dgm:prSet/>
      <dgm:spPr/>
      <dgm:t>
        <a:bodyPr/>
        <a:lstStyle/>
        <a:p>
          <a:endParaRPr lang="pt-BR"/>
        </a:p>
      </dgm:t>
    </dgm:pt>
    <dgm:pt modelId="{1F388E3F-A710-4257-AEA5-AB0B63F73A13}">
      <dgm:prSet phldrT="[Texto]"/>
      <dgm:spPr/>
      <dgm:t>
        <a:bodyPr/>
        <a:lstStyle/>
        <a:p>
          <a:r>
            <a:rPr lang="pt-BR" dirty="0"/>
            <a:t>Necessidade permanente</a:t>
          </a:r>
        </a:p>
      </dgm:t>
    </dgm:pt>
    <dgm:pt modelId="{B94B1991-DEC5-476C-A0CD-97A63878807E}" type="parTrans" cxnId="{508C1B58-5695-4745-956B-6B48921815DA}">
      <dgm:prSet/>
      <dgm:spPr/>
      <dgm:t>
        <a:bodyPr/>
        <a:lstStyle/>
        <a:p>
          <a:endParaRPr lang="pt-BR"/>
        </a:p>
      </dgm:t>
    </dgm:pt>
    <dgm:pt modelId="{CDF86CFB-A89A-48B2-919C-25526EFBBD4C}" type="sibTrans" cxnId="{508C1B58-5695-4745-956B-6B48921815DA}">
      <dgm:prSet/>
      <dgm:spPr/>
      <dgm:t>
        <a:bodyPr/>
        <a:lstStyle/>
        <a:p>
          <a:endParaRPr lang="pt-BR"/>
        </a:p>
      </dgm:t>
    </dgm:pt>
    <dgm:pt modelId="{52DD449A-DBFB-4DD7-921D-FDE1B844167D}">
      <dgm:prSet phldrT="[Texto]"/>
      <dgm:spPr/>
      <dgm:t>
        <a:bodyPr/>
        <a:lstStyle/>
        <a:p>
          <a:r>
            <a:rPr lang="pt-BR" dirty="0"/>
            <a:t>Repetição periódica ou sistemática</a:t>
          </a:r>
        </a:p>
      </dgm:t>
    </dgm:pt>
    <dgm:pt modelId="{C7F94B45-D89E-4C7D-AB41-69C5EFFB161B}" type="parTrans" cxnId="{B772DC8B-193B-4AD7-A2EB-D706ED0946E9}">
      <dgm:prSet/>
      <dgm:spPr/>
      <dgm:t>
        <a:bodyPr/>
        <a:lstStyle/>
        <a:p>
          <a:endParaRPr lang="pt-BR"/>
        </a:p>
      </dgm:t>
    </dgm:pt>
    <dgm:pt modelId="{D84C5AB6-3751-41B1-AC58-B5DFBE084BEA}" type="sibTrans" cxnId="{B772DC8B-193B-4AD7-A2EB-D706ED0946E9}">
      <dgm:prSet/>
      <dgm:spPr/>
      <dgm:t>
        <a:bodyPr/>
        <a:lstStyle/>
        <a:p>
          <a:endParaRPr lang="pt-BR"/>
        </a:p>
      </dgm:t>
    </dgm:pt>
    <dgm:pt modelId="{5B75AF5F-A009-43C6-99EA-D2C5117DD012}">
      <dgm:prSet phldrT="[Texto]"/>
      <dgm:spPr/>
      <dgm:t>
        <a:bodyPr/>
        <a:lstStyle/>
        <a:p>
          <a:r>
            <a:rPr lang="pt-BR" dirty="0"/>
            <a:t>Ligados ou não a atividade fim</a:t>
          </a:r>
        </a:p>
      </dgm:t>
    </dgm:pt>
    <dgm:pt modelId="{63513343-F53F-4C77-B297-099424165DB7}" type="parTrans" cxnId="{4D7310B5-658C-4D2C-B7CB-49219FD2C78C}">
      <dgm:prSet/>
      <dgm:spPr/>
      <dgm:t>
        <a:bodyPr/>
        <a:lstStyle/>
        <a:p>
          <a:endParaRPr lang="pt-BR"/>
        </a:p>
      </dgm:t>
    </dgm:pt>
    <dgm:pt modelId="{05BABD4D-E7E7-4828-AEC6-E99ABE910081}" type="sibTrans" cxnId="{4D7310B5-658C-4D2C-B7CB-49219FD2C78C}">
      <dgm:prSet/>
      <dgm:spPr/>
      <dgm:t>
        <a:bodyPr/>
        <a:lstStyle/>
        <a:p>
          <a:endParaRPr lang="pt-BR"/>
        </a:p>
      </dgm:t>
    </dgm:pt>
    <dgm:pt modelId="{61B9196E-7EB7-4647-AFA7-242E28467168}">
      <dgm:prSet phldrT="[Texto]"/>
      <dgm:spPr/>
      <dgm:t>
        <a:bodyPr/>
        <a:lstStyle/>
        <a:p>
          <a:r>
            <a:rPr lang="pt-BR" dirty="0"/>
            <a:t>Ainda que por diferente trabalhadores</a:t>
          </a:r>
        </a:p>
      </dgm:t>
    </dgm:pt>
    <dgm:pt modelId="{C29FCBD0-9694-4371-8F67-B2F036E0B4EE}" type="parTrans" cxnId="{BF849AE8-B250-4600-8D62-9BC21965C6E2}">
      <dgm:prSet/>
      <dgm:spPr/>
      <dgm:t>
        <a:bodyPr/>
        <a:lstStyle/>
        <a:p>
          <a:endParaRPr lang="pt-BR"/>
        </a:p>
      </dgm:t>
    </dgm:pt>
    <dgm:pt modelId="{053EEF4A-6A6C-405B-839B-72C523AD3B4B}" type="sibTrans" cxnId="{BF849AE8-B250-4600-8D62-9BC21965C6E2}">
      <dgm:prSet/>
      <dgm:spPr/>
      <dgm:t>
        <a:bodyPr/>
        <a:lstStyle/>
        <a:p>
          <a:endParaRPr lang="pt-BR"/>
        </a:p>
      </dgm:t>
    </dgm:pt>
    <dgm:pt modelId="{09A28E6B-B141-4571-AC74-54B9419A597E}" type="pres">
      <dgm:prSet presAssocID="{040BA4B8-02C5-4F68-B2C7-C345ECAA9FC3}" presName="Name0" presStyleCnt="0">
        <dgm:presLayoutVars>
          <dgm:dir/>
          <dgm:animLvl val="lvl"/>
          <dgm:resizeHandles val="exact"/>
        </dgm:presLayoutVars>
      </dgm:prSet>
      <dgm:spPr/>
      <dgm:t>
        <a:bodyPr/>
        <a:lstStyle/>
        <a:p>
          <a:endParaRPr lang="pt-BR"/>
        </a:p>
      </dgm:t>
    </dgm:pt>
    <dgm:pt modelId="{E10FA4AD-7A90-4DF2-A0E0-48F5DB1F3574}" type="pres">
      <dgm:prSet presAssocID="{AE4F34B9-1B95-44D3-95F9-789A82C5DE31}" presName="composite" presStyleCnt="0"/>
      <dgm:spPr/>
    </dgm:pt>
    <dgm:pt modelId="{BAD8765D-17DF-436D-91CE-CB413E72BD82}" type="pres">
      <dgm:prSet presAssocID="{AE4F34B9-1B95-44D3-95F9-789A82C5DE31}" presName="parTx" presStyleLbl="alignNode1" presStyleIdx="0" presStyleCnt="3" custLinFactNeighborX="-365" custLinFactNeighborY="-31151">
        <dgm:presLayoutVars>
          <dgm:chMax val="0"/>
          <dgm:chPref val="0"/>
          <dgm:bulletEnabled val="1"/>
        </dgm:presLayoutVars>
      </dgm:prSet>
      <dgm:spPr/>
      <dgm:t>
        <a:bodyPr/>
        <a:lstStyle/>
        <a:p>
          <a:endParaRPr lang="pt-BR"/>
        </a:p>
      </dgm:t>
    </dgm:pt>
    <dgm:pt modelId="{F81B80BE-716D-45A7-9C5B-FD649C31C99E}" type="pres">
      <dgm:prSet presAssocID="{AE4F34B9-1B95-44D3-95F9-789A82C5DE31}" presName="desTx" presStyleLbl="alignAccFollowNode1" presStyleIdx="0" presStyleCnt="3" custScaleY="103124" custLinFactNeighborX="732" custLinFactNeighborY="752">
        <dgm:presLayoutVars>
          <dgm:bulletEnabled val="1"/>
        </dgm:presLayoutVars>
      </dgm:prSet>
      <dgm:spPr/>
      <dgm:t>
        <a:bodyPr/>
        <a:lstStyle/>
        <a:p>
          <a:endParaRPr lang="pt-BR"/>
        </a:p>
      </dgm:t>
    </dgm:pt>
    <dgm:pt modelId="{436CA5B5-B803-49C1-A0D3-79FC4E9C41CD}" type="pres">
      <dgm:prSet presAssocID="{A38D3A7E-EFCE-4271-8528-52B366B850DC}" presName="space" presStyleCnt="0"/>
      <dgm:spPr/>
    </dgm:pt>
    <dgm:pt modelId="{92F15BCA-1BF2-4701-8A73-DBF752B885ED}" type="pres">
      <dgm:prSet presAssocID="{EE6F1EC4-3F9E-4EA6-80ED-2B93BB923BA5}" presName="composite" presStyleCnt="0"/>
      <dgm:spPr/>
    </dgm:pt>
    <dgm:pt modelId="{A89AEFE5-1E6B-41E2-AD10-062A1914C905}" type="pres">
      <dgm:prSet presAssocID="{EE6F1EC4-3F9E-4EA6-80ED-2B93BB923BA5}" presName="parTx" presStyleLbl="alignNode1" presStyleIdx="1" presStyleCnt="3" custLinFactNeighborX="-365" custLinFactNeighborY="-31151">
        <dgm:presLayoutVars>
          <dgm:chMax val="0"/>
          <dgm:chPref val="0"/>
          <dgm:bulletEnabled val="1"/>
        </dgm:presLayoutVars>
      </dgm:prSet>
      <dgm:spPr/>
      <dgm:t>
        <a:bodyPr/>
        <a:lstStyle/>
        <a:p>
          <a:endParaRPr lang="pt-BR"/>
        </a:p>
      </dgm:t>
    </dgm:pt>
    <dgm:pt modelId="{590A156A-4F97-4C99-9CE1-1298FB51FAC7}" type="pres">
      <dgm:prSet presAssocID="{EE6F1EC4-3F9E-4EA6-80ED-2B93BB923BA5}" presName="desTx" presStyleLbl="alignAccFollowNode1" presStyleIdx="1" presStyleCnt="3" custScaleY="103124" custLinFactNeighborX="470" custLinFactNeighborY="752">
        <dgm:presLayoutVars>
          <dgm:bulletEnabled val="1"/>
        </dgm:presLayoutVars>
      </dgm:prSet>
      <dgm:spPr/>
      <dgm:t>
        <a:bodyPr/>
        <a:lstStyle/>
        <a:p>
          <a:endParaRPr lang="pt-BR"/>
        </a:p>
      </dgm:t>
    </dgm:pt>
    <dgm:pt modelId="{86CEA03A-4D28-4715-9D70-E9A84066EF2B}" type="pres">
      <dgm:prSet presAssocID="{B93002C4-D859-4535-AE91-22043C46A517}" presName="space" presStyleCnt="0"/>
      <dgm:spPr/>
    </dgm:pt>
    <dgm:pt modelId="{23E7B226-1D46-489C-90BF-82355BD59563}" type="pres">
      <dgm:prSet presAssocID="{D297B568-B0E9-4C45-AB23-10DD7DB88300}" presName="composite" presStyleCnt="0"/>
      <dgm:spPr/>
    </dgm:pt>
    <dgm:pt modelId="{423026C1-5A62-43ED-A310-90369BBCB322}" type="pres">
      <dgm:prSet presAssocID="{D297B568-B0E9-4C45-AB23-10DD7DB88300}" presName="parTx" presStyleLbl="alignNode1" presStyleIdx="2" presStyleCnt="3" custLinFactNeighborX="-365" custLinFactNeighborY="-31151">
        <dgm:presLayoutVars>
          <dgm:chMax val="0"/>
          <dgm:chPref val="0"/>
          <dgm:bulletEnabled val="1"/>
        </dgm:presLayoutVars>
      </dgm:prSet>
      <dgm:spPr/>
      <dgm:t>
        <a:bodyPr/>
        <a:lstStyle/>
        <a:p>
          <a:endParaRPr lang="pt-BR"/>
        </a:p>
      </dgm:t>
    </dgm:pt>
    <dgm:pt modelId="{A3A7ABDF-487A-4F2F-BEB9-36ABEBC9471E}" type="pres">
      <dgm:prSet presAssocID="{D297B568-B0E9-4C45-AB23-10DD7DB88300}" presName="desTx" presStyleLbl="alignAccFollowNode1" presStyleIdx="2" presStyleCnt="3" custScaleY="103124" custLinFactNeighborX="-993" custLinFactNeighborY="752">
        <dgm:presLayoutVars>
          <dgm:bulletEnabled val="1"/>
        </dgm:presLayoutVars>
      </dgm:prSet>
      <dgm:spPr/>
      <dgm:t>
        <a:bodyPr/>
        <a:lstStyle/>
        <a:p>
          <a:endParaRPr lang="pt-BR"/>
        </a:p>
      </dgm:t>
    </dgm:pt>
  </dgm:ptLst>
  <dgm:cxnLst>
    <dgm:cxn modelId="{31ED2522-ABC4-405E-9325-E2859807EBF4}" type="presOf" srcId="{EE6F1EC4-3F9E-4EA6-80ED-2B93BB923BA5}" destId="{A89AEFE5-1E6B-41E2-AD10-062A1914C905}" srcOrd="0" destOrd="0" presId="urn:microsoft.com/office/officeart/2005/8/layout/hList1"/>
    <dgm:cxn modelId="{7C8BD631-29E9-40F1-8EFB-E232FB5645EA}" type="presOf" srcId="{CA82E0DB-B280-4AC3-9CD6-F1089512B88F}" destId="{F81B80BE-716D-45A7-9C5B-FD649C31C99E}" srcOrd="0" destOrd="0" presId="urn:microsoft.com/office/officeart/2005/8/layout/hList1"/>
    <dgm:cxn modelId="{740805B3-521D-4978-B7E4-EA500694A357}" type="presOf" srcId="{52DD449A-DBFB-4DD7-921D-FDE1B844167D}" destId="{A3A7ABDF-487A-4F2F-BEB9-36ABEBC9471E}" srcOrd="0" destOrd="1" presId="urn:microsoft.com/office/officeart/2005/8/layout/hList1"/>
    <dgm:cxn modelId="{C1F022B8-F376-4F47-B222-45461E815F92}" type="presOf" srcId="{040BA4B8-02C5-4F68-B2C7-C345ECAA9FC3}" destId="{09A28E6B-B141-4571-AC74-54B9419A597E}" srcOrd="0" destOrd="0" presId="urn:microsoft.com/office/officeart/2005/8/layout/hList1"/>
    <dgm:cxn modelId="{0636E479-6F06-4902-82E7-3383A9A4893A}" type="presOf" srcId="{5B75AF5F-A009-43C6-99EA-D2C5117DD012}" destId="{A3A7ABDF-487A-4F2F-BEB9-36ABEBC9471E}" srcOrd="0" destOrd="2" presId="urn:microsoft.com/office/officeart/2005/8/layout/hList1"/>
    <dgm:cxn modelId="{A1A3D172-EC84-4F74-AB10-B01A6CC27986}" srcId="{040BA4B8-02C5-4F68-B2C7-C345ECAA9FC3}" destId="{D297B568-B0E9-4C45-AB23-10DD7DB88300}" srcOrd="2" destOrd="0" parTransId="{C33A2596-5A91-4E12-A113-B79466F46236}" sibTransId="{74B984AE-5F5F-421A-8FC7-EE40CA8E3D4C}"/>
    <dgm:cxn modelId="{662B3F84-9F50-45C7-96B5-6C394248950F}" srcId="{EE6F1EC4-3F9E-4EA6-80ED-2B93BB923BA5}" destId="{5010B424-85D1-4AD8-B5E4-DF211B3E4A68}" srcOrd="1" destOrd="0" parTransId="{221EAAFE-F2CB-471F-8111-27AA2059594A}" sibTransId="{D883885B-A587-4B69-BC2B-A97B8E12588B}"/>
    <dgm:cxn modelId="{0BE7E923-2411-4D84-ACAF-19EE146A228D}" type="presOf" srcId="{61B9196E-7EB7-4647-AFA7-242E28467168}" destId="{A3A7ABDF-487A-4F2F-BEB9-36ABEBC9471E}" srcOrd="0" destOrd="3" presId="urn:microsoft.com/office/officeart/2005/8/layout/hList1"/>
    <dgm:cxn modelId="{6CFC8E1E-710F-479B-B22C-F91E3D7C90FB}" type="presOf" srcId="{1F388E3F-A710-4257-AEA5-AB0B63F73A13}" destId="{A3A7ABDF-487A-4F2F-BEB9-36ABEBC9471E}" srcOrd="0" destOrd="0" presId="urn:microsoft.com/office/officeart/2005/8/layout/hList1"/>
    <dgm:cxn modelId="{198987C9-C9CF-4F0B-BCC8-E6E1DA62CE4F}" type="presOf" srcId="{92E7178A-2CC4-489E-9BDB-A707CC87695B}" destId="{590A156A-4F97-4C99-9CE1-1298FB51FAC7}" srcOrd="0" destOrd="0" presId="urn:microsoft.com/office/officeart/2005/8/layout/hList1"/>
    <dgm:cxn modelId="{734CE7F1-75FB-410F-9987-F69FC142A205}" srcId="{EE6F1EC4-3F9E-4EA6-80ED-2B93BB923BA5}" destId="{92E7178A-2CC4-489E-9BDB-A707CC87695B}" srcOrd="0" destOrd="0" parTransId="{E2ABDD53-9DD2-4272-8D95-E9E024478324}" sibTransId="{44D7A297-9C0E-4E4D-9CB8-E030B1BC0753}"/>
    <dgm:cxn modelId="{B772DC8B-193B-4AD7-A2EB-D706ED0946E9}" srcId="{D297B568-B0E9-4C45-AB23-10DD7DB88300}" destId="{52DD449A-DBFB-4DD7-921D-FDE1B844167D}" srcOrd="1" destOrd="0" parTransId="{C7F94B45-D89E-4C7D-AB41-69C5EFFB161B}" sibTransId="{D84C5AB6-3751-41B1-AC58-B5DFBE084BEA}"/>
    <dgm:cxn modelId="{E4443739-F1FC-4811-B59E-E2490156E247}" srcId="{AE4F34B9-1B95-44D3-95F9-789A82C5DE31}" destId="{CA82E0DB-B280-4AC3-9CD6-F1089512B88F}" srcOrd="0" destOrd="0" parTransId="{E8D8463E-C277-4780-9C44-E7D134861E26}" sibTransId="{6F6DA2BC-7CA4-4709-87FC-2EA5E67204C8}"/>
    <dgm:cxn modelId="{1E7E07FE-F443-4730-B2BC-D8E77DA22542}" srcId="{040BA4B8-02C5-4F68-B2C7-C345ECAA9FC3}" destId="{AE4F34B9-1B95-44D3-95F9-789A82C5DE31}" srcOrd="0" destOrd="0" parTransId="{D9563B86-D694-44F3-A7AF-363E83B6943E}" sibTransId="{A38D3A7E-EFCE-4271-8528-52B366B850DC}"/>
    <dgm:cxn modelId="{58CF2296-C6C5-4239-BCCE-AFF92D07FA5C}" srcId="{040BA4B8-02C5-4F68-B2C7-C345ECAA9FC3}" destId="{EE6F1EC4-3F9E-4EA6-80ED-2B93BB923BA5}" srcOrd="1" destOrd="0" parTransId="{384587F0-64EA-459F-8F1A-7CF83BBA20DF}" sibTransId="{B93002C4-D859-4535-AE91-22043C46A517}"/>
    <dgm:cxn modelId="{DF51085C-E4B1-4F0F-8AA1-DEB35460FFEB}" type="presOf" srcId="{D297B568-B0E9-4C45-AB23-10DD7DB88300}" destId="{423026C1-5A62-43ED-A310-90369BBCB322}" srcOrd="0" destOrd="0" presId="urn:microsoft.com/office/officeart/2005/8/layout/hList1"/>
    <dgm:cxn modelId="{892EA2EF-0A97-4FF8-A236-C912AF989855}" type="presOf" srcId="{5010B424-85D1-4AD8-B5E4-DF211B3E4A68}" destId="{590A156A-4F97-4C99-9CE1-1298FB51FAC7}" srcOrd="0" destOrd="1" presId="urn:microsoft.com/office/officeart/2005/8/layout/hList1"/>
    <dgm:cxn modelId="{4D7310B5-658C-4D2C-B7CB-49219FD2C78C}" srcId="{D297B568-B0E9-4C45-AB23-10DD7DB88300}" destId="{5B75AF5F-A009-43C6-99EA-D2C5117DD012}" srcOrd="2" destOrd="0" parTransId="{63513343-F53F-4C77-B297-099424165DB7}" sibTransId="{05BABD4D-E7E7-4828-AEC6-E99ABE910081}"/>
    <dgm:cxn modelId="{ADE68DE2-309A-4BC0-A05B-8301DFB244E8}" type="presOf" srcId="{AE4F34B9-1B95-44D3-95F9-789A82C5DE31}" destId="{BAD8765D-17DF-436D-91CE-CB413E72BD82}" srcOrd="0" destOrd="0" presId="urn:microsoft.com/office/officeart/2005/8/layout/hList1"/>
    <dgm:cxn modelId="{508C1B58-5695-4745-956B-6B48921815DA}" srcId="{D297B568-B0E9-4C45-AB23-10DD7DB88300}" destId="{1F388E3F-A710-4257-AEA5-AB0B63F73A13}" srcOrd="0" destOrd="0" parTransId="{B94B1991-DEC5-476C-A0CD-97A63878807E}" sibTransId="{CDF86CFB-A89A-48B2-919C-25526EFBBD4C}"/>
    <dgm:cxn modelId="{BF849AE8-B250-4600-8D62-9BC21965C6E2}" srcId="{D297B568-B0E9-4C45-AB23-10DD7DB88300}" destId="{61B9196E-7EB7-4647-AFA7-242E28467168}" srcOrd="3" destOrd="0" parTransId="{C29FCBD0-9694-4371-8F67-B2F036E0B4EE}" sibTransId="{053EEF4A-6A6C-405B-839B-72C523AD3B4B}"/>
    <dgm:cxn modelId="{B3A02B2D-0F85-46DF-A101-C3EDFAF4D412}" type="presParOf" srcId="{09A28E6B-B141-4571-AC74-54B9419A597E}" destId="{E10FA4AD-7A90-4DF2-A0E0-48F5DB1F3574}" srcOrd="0" destOrd="0" presId="urn:microsoft.com/office/officeart/2005/8/layout/hList1"/>
    <dgm:cxn modelId="{EEFB3B24-1D12-4694-8CDB-36C2E8DB2F3E}" type="presParOf" srcId="{E10FA4AD-7A90-4DF2-A0E0-48F5DB1F3574}" destId="{BAD8765D-17DF-436D-91CE-CB413E72BD82}" srcOrd="0" destOrd="0" presId="urn:microsoft.com/office/officeart/2005/8/layout/hList1"/>
    <dgm:cxn modelId="{E51B3245-7A1F-4CCE-8993-D277297F1428}" type="presParOf" srcId="{E10FA4AD-7A90-4DF2-A0E0-48F5DB1F3574}" destId="{F81B80BE-716D-45A7-9C5B-FD649C31C99E}" srcOrd="1" destOrd="0" presId="urn:microsoft.com/office/officeart/2005/8/layout/hList1"/>
    <dgm:cxn modelId="{3E7E40BA-054E-471B-A7EA-80584C3029A2}" type="presParOf" srcId="{09A28E6B-B141-4571-AC74-54B9419A597E}" destId="{436CA5B5-B803-49C1-A0D3-79FC4E9C41CD}" srcOrd="1" destOrd="0" presId="urn:microsoft.com/office/officeart/2005/8/layout/hList1"/>
    <dgm:cxn modelId="{01391E36-236A-4602-9210-7F2523AC6C31}" type="presParOf" srcId="{09A28E6B-B141-4571-AC74-54B9419A597E}" destId="{92F15BCA-1BF2-4701-8A73-DBF752B885ED}" srcOrd="2" destOrd="0" presId="urn:microsoft.com/office/officeart/2005/8/layout/hList1"/>
    <dgm:cxn modelId="{B606A5D8-84B6-4FBB-A28D-924C3977B70E}" type="presParOf" srcId="{92F15BCA-1BF2-4701-8A73-DBF752B885ED}" destId="{A89AEFE5-1E6B-41E2-AD10-062A1914C905}" srcOrd="0" destOrd="0" presId="urn:microsoft.com/office/officeart/2005/8/layout/hList1"/>
    <dgm:cxn modelId="{2CAF5EE5-2607-4389-B2A8-FF508DA35FEF}" type="presParOf" srcId="{92F15BCA-1BF2-4701-8A73-DBF752B885ED}" destId="{590A156A-4F97-4C99-9CE1-1298FB51FAC7}" srcOrd="1" destOrd="0" presId="urn:microsoft.com/office/officeart/2005/8/layout/hList1"/>
    <dgm:cxn modelId="{A29DE60A-54D8-4CB2-8B3F-D6256C09E32F}" type="presParOf" srcId="{09A28E6B-B141-4571-AC74-54B9419A597E}" destId="{86CEA03A-4D28-4715-9D70-E9A84066EF2B}" srcOrd="3" destOrd="0" presId="urn:microsoft.com/office/officeart/2005/8/layout/hList1"/>
    <dgm:cxn modelId="{7680E5DA-E2CB-4624-9E01-16D07D5E8921}" type="presParOf" srcId="{09A28E6B-B141-4571-AC74-54B9419A597E}" destId="{23E7B226-1D46-489C-90BF-82355BD59563}" srcOrd="4" destOrd="0" presId="urn:microsoft.com/office/officeart/2005/8/layout/hList1"/>
    <dgm:cxn modelId="{42A622E2-F99A-4F6E-BA0E-941840D26FB2}" type="presParOf" srcId="{23E7B226-1D46-489C-90BF-82355BD59563}" destId="{423026C1-5A62-43ED-A310-90369BBCB322}" srcOrd="0" destOrd="0" presId="urn:microsoft.com/office/officeart/2005/8/layout/hList1"/>
    <dgm:cxn modelId="{446A4AC8-E928-4B95-9B12-BA030DBD2277}" type="presParOf" srcId="{23E7B226-1D46-489C-90BF-82355BD59563}" destId="{A3A7ABDF-487A-4F2F-BEB9-36ABEBC9471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2041B-027D-4BA4-8DB2-F7FCC6DDE518}">
      <dsp:nvSpPr>
        <dsp:cNvPr id="0" name=""/>
        <dsp:cNvSpPr/>
      </dsp:nvSpPr>
      <dsp:spPr>
        <a:xfrm>
          <a:off x="0" y="2176417"/>
          <a:ext cx="1843072" cy="92153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BR" sz="2600" b="1" kern="1200" dirty="0" smtClean="0"/>
            <a:t>UNIÃO</a:t>
          </a:r>
          <a:endParaRPr lang="pt-BR" sz="2600" b="1" kern="1200" dirty="0"/>
        </a:p>
      </dsp:txBody>
      <dsp:txXfrm>
        <a:off x="26991" y="2203408"/>
        <a:ext cx="1789090" cy="867554"/>
      </dsp:txXfrm>
    </dsp:sp>
    <dsp:sp modelId="{86FB1981-8E2B-4808-B86F-BCFDE3A7C6C8}">
      <dsp:nvSpPr>
        <dsp:cNvPr id="0" name=""/>
        <dsp:cNvSpPr/>
      </dsp:nvSpPr>
      <dsp:spPr>
        <a:xfrm rot="20362697">
          <a:off x="1670638" y="1676051"/>
          <a:ext cx="5382328" cy="26630"/>
        </a:xfrm>
        <a:custGeom>
          <a:avLst/>
          <a:gdLst/>
          <a:ahLst/>
          <a:cxnLst/>
          <a:rect l="0" t="0" r="0" b="0"/>
          <a:pathLst>
            <a:path>
              <a:moveTo>
                <a:pt x="0" y="13315"/>
              </a:moveTo>
              <a:lnTo>
                <a:pt x="5382328"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44550">
            <a:lnSpc>
              <a:spcPct val="90000"/>
            </a:lnSpc>
            <a:spcBef>
              <a:spcPct val="0"/>
            </a:spcBef>
            <a:spcAft>
              <a:spcPct val="35000"/>
            </a:spcAft>
          </a:pPr>
          <a:endParaRPr lang="pt-BR" sz="1900" b="1" kern="1200"/>
        </a:p>
      </dsp:txBody>
      <dsp:txXfrm>
        <a:off x="4227244" y="1554808"/>
        <a:ext cx="269116" cy="269116"/>
      </dsp:txXfrm>
    </dsp:sp>
    <dsp:sp modelId="{328E632E-B466-4206-AD03-BA908826EB50}">
      <dsp:nvSpPr>
        <dsp:cNvPr id="0" name=""/>
        <dsp:cNvSpPr/>
      </dsp:nvSpPr>
      <dsp:spPr>
        <a:xfrm>
          <a:off x="6880533" y="280780"/>
          <a:ext cx="1843072" cy="92153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BR" sz="2600" b="1" kern="1200" dirty="0" smtClean="0"/>
            <a:t>INSS</a:t>
          </a:r>
          <a:endParaRPr lang="pt-BR" sz="2600" b="1" kern="1200" dirty="0"/>
        </a:p>
      </dsp:txBody>
      <dsp:txXfrm>
        <a:off x="6907524" y="307771"/>
        <a:ext cx="1789090" cy="867554"/>
      </dsp:txXfrm>
    </dsp:sp>
    <dsp:sp modelId="{683F6C2F-774C-40AC-9B14-FB0BE33A6B04}">
      <dsp:nvSpPr>
        <dsp:cNvPr id="0" name=""/>
        <dsp:cNvSpPr/>
      </dsp:nvSpPr>
      <dsp:spPr>
        <a:xfrm rot="21137940">
          <a:off x="1820148" y="2283279"/>
          <a:ext cx="5083308" cy="26630"/>
        </a:xfrm>
        <a:custGeom>
          <a:avLst/>
          <a:gdLst/>
          <a:ahLst/>
          <a:cxnLst/>
          <a:rect l="0" t="0" r="0" b="0"/>
          <a:pathLst>
            <a:path>
              <a:moveTo>
                <a:pt x="0" y="13315"/>
              </a:moveTo>
              <a:lnTo>
                <a:pt x="5083308"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pt-BR" sz="1800" b="1" kern="1200"/>
        </a:p>
      </dsp:txBody>
      <dsp:txXfrm>
        <a:off x="4234720" y="2169512"/>
        <a:ext cx="254165" cy="254165"/>
      </dsp:txXfrm>
    </dsp:sp>
    <dsp:sp modelId="{F3BB1061-3AA0-4762-A523-21CA1E264204}">
      <dsp:nvSpPr>
        <dsp:cNvPr id="0" name=""/>
        <dsp:cNvSpPr/>
      </dsp:nvSpPr>
      <dsp:spPr>
        <a:xfrm>
          <a:off x="6880533" y="1495236"/>
          <a:ext cx="1843072" cy="92153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BR" sz="2600" b="1" kern="1200" dirty="0" smtClean="0"/>
            <a:t>CSLL</a:t>
          </a:r>
          <a:endParaRPr lang="pt-BR" sz="2600" b="1" kern="1200" dirty="0"/>
        </a:p>
      </dsp:txBody>
      <dsp:txXfrm>
        <a:off x="6907524" y="1522227"/>
        <a:ext cx="1789090" cy="867554"/>
      </dsp:txXfrm>
    </dsp:sp>
    <dsp:sp modelId="{EAA96268-67EB-48D9-8111-48124AFDB2B7}">
      <dsp:nvSpPr>
        <dsp:cNvPr id="0" name=""/>
        <dsp:cNvSpPr/>
      </dsp:nvSpPr>
      <dsp:spPr>
        <a:xfrm rot="257876">
          <a:off x="1835969" y="2813162"/>
          <a:ext cx="5051667" cy="26630"/>
        </a:xfrm>
        <a:custGeom>
          <a:avLst/>
          <a:gdLst/>
          <a:ahLst/>
          <a:cxnLst/>
          <a:rect l="0" t="0" r="0" b="0"/>
          <a:pathLst>
            <a:path>
              <a:moveTo>
                <a:pt x="0" y="13315"/>
              </a:moveTo>
              <a:lnTo>
                <a:pt x="5051667"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pt-BR" sz="1800" b="1" kern="1200"/>
        </a:p>
      </dsp:txBody>
      <dsp:txXfrm>
        <a:off x="4235511" y="2700186"/>
        <a:ext cx="252583" cy="252583"/>
      </dsp:txXfrm>
    </dsp:sp>
    <dsp:sp modelId="{29469DBC-4F63-453C-B37B-626DB86F25D2}">
      <dsp:nvSpPr>
        <dsp:cNvPr id="0" name=""/>
        <dsp:cNvSpPr/>
      </dsp:nvSpPr>
      <dsp:spPr>
        <a:xfrm>
          <a:off x="6880533" y="2555002"/>
          <a:ext cx="1843072" cy="92153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BR" sz="2600" b="1" kern="1200" dirty="0" smtClean="0"/>
            <a:t>PIS</a:t>
          </a:r>
          <a:endParaRPr lang="pt-BR" sz="2600" b="1" kern="1200" dirty="0"/>
        </a:p>
      </dsp:txBody>
      <dsp:txXfrm>
        <a:off x="6907524" y="2581993"/>
        <a:ext cx="1789090" cy="867554"/>
      </dsp:txXfrm>
    </dsp:sp>
    <dsp:sp modelId="{B26F4EB2-4604-4B6E-A8F8-B0A5EC735123}">
      <dsp:nvSpPr>
        <dsp:cNvPr id="0" name=""/>
        <dsp:cNvSpPr/>
      </dsp:nvSpPr>
      <dsp:spPr>
        <a:xfrm rot="956141">
          <a:off x="1742410" y="3343045"/>
          <a:ext cx="5238785" cy="26630"/>
        </a:xfrm>
        <a:custGeom>
          <a:avLst/>
          <a:gdLst/>
          <a:ahLst/>
          <a:cxnLst/>
          <a:rect l="0" t="0" r="0" b="0"/>
          <a:pathLst>
            <a:path>
              <a:moveTo>
                <a:pt x="0" y="13315"/>
              </a:moveTo>
              <a:lnTo>
                <a:pt x="5238785"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pt-BR" sz="1800" b="1" kern="1200"/>
        </a:p>
      </dsp:txBody>
      <dsp:txXfrm>
        <a:off x="4230833" y="3225391"/>
        <a:ext cx="261939" cy="261939"/>
      </dsp:txXfrm>
    </dsp:sp>
    <dsp:sp modelId="{089E3662-0591-4B01-BBEF-B853BC5DDC26}">
      <dsp:nvSpPr>
        <dsp:cNvPr id="0" name=""/>
        <dsp:cNvSpPr/>
      </dsp:nvSpPr>
      <dsp:spPr>
        <a:xfrm>
          <a:off x="6880533" y="3614769"/>
          <a:ext cx="1843072" cy="92153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BR" sz="2600" b="1" kern="1200" dirty="0" smtClean="0"/>
            <a:t>COFINS</a:t>
          </a:r>
          <a:endParaRPr lang="pt-BR" sz="2600" b="1" kern="1200" dirty="0"/>
        </a:p>
      </dsp:txBody>
      <dsp:txXfrm>
        <a:off x="6907524" y="3641760"/>
        <a:ext cx="1789090" cy="867554"/>
      </dsp:txXfrm>
    </dsp:sp>
    <dsp:sp modelId="{605A920E-5DBC-411F-A27F-BF6119ACF247}">
      <dsp:nvSpPr>
        <dsp:cNvPr id="0" name=""/>
        <dsp:cNvSpPr/>
      </dsp:nvSpPr>
      <dsp:spPr>
        <a:xfrm rot="1560341">
          <a:off x="1559322" y="3852646"/>
          <a:ext cx="5604960" cy="26630"/>
        </a:xfrm>
        <a:custGeom>
          <a:avLst/>
          <a:gdLst/>
          <a:ahLst/>
          <a:cxnLst/>
          <a:rect l="0" t="0" r="0" b="0"/>
          <a:pathLst>
            <a:path>
              <a:moveTo>
                <a:pt x="0" y="13315"/>
              </a:moveTo>
              <a:lnTo>
                <a:pt x="5604960"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pt-BR" sz="2000" b="1" kern="1200"/>
        </a:p>
      </dsp:txBody>
      <dsp:txXfrm>
        <a:off x="4221678" y="3725837"/>
        <a:ext cx="280248" cy="280248"/>
      </dsp:txXfrm>
    </dsp:sp>
    <dsp:sp modelId="{4841F716-0A8B-4A16-997F-A6B0DCFF7F42}">
      <dsp:nvSpPr>
        <dsp:cNvPr id="0" name=""/>
        <dsp:cNvSpPr/>
      </dsp:nvSpPr>
      <dsp:spPr>
        <a:xfrm>
          <a:off x="6880533" y="4633969"/>
          <a:ext cx="1843072" cy="92153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BR" sz="2600" b="1" kern="1200" dirty="0" smtClean="0"/>
            <a:t>IRRF</a:t>
          </a:r>
          <a:endParaRPr lang="pt-BR" sz="2600" b="1" kern="1200" dirty="0"/>
        </a:p>
      </dsp:txBody>
      <dsp:txXfrm>
        <a:off x="6907524" y="4660960"/>
        <a:ext cx="1789090" cy="867554"/>
      </dsp:txXfrm>
    </dsp:sp>
    <dsp:sp modelId="{904CC7A1-040B-4A07-B798-CC49B81A2757}">
      <dsp:nvSpPr>
        <dsp:cNvPr id="0" name=""/>
        <dsp:cNvSpPr/>
      </dsp:nvSpPr>
      <dsp:spPr>
        <a:xfrm>
          <a:off x="0" y="4390122"/>
          <a:ext cx="1843072" cy="92153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BR" sz="2600" b="1" kern="1200" dirty="0" smtClean="0"/>
            <a:t>MUNICÍPIOS</a:t>
          </a:r>
          <a:endParaRPr lang="pt-BR" sz="2600" b="1" kern="1200" dirty="0"/>
        </a:p>
      </dsp:txBody>
      <dsp:txXfrm>
        <a:off x="26991" y="4417113"/>
        <a:ext cx="1789090" cy="867554"/>
      </dsp:txXfrm>
    </dsp:sp>
    <dsp:sp modelId="{C6665DAA-877E-43D3-8F41-7F16BEC8F52B}">
      <dsp:nvSpPr>
        <dsp:cNvPr id="0" name=""/>
        <dsp:cNvSpPr/>
      </dsp:nvSpPr>
      <dsp:spPr>
        <a:xfrm rot="124045">
          <a:off x="1842944" y="4844665"/>
          <a:ext cx="393132" cy="26630"/>
        </a:xfrm>
        <a:custGeom>
          <a:avLst/>
          <a:gdLst/>
          <a:ahLst/>
          <a:cxnLst/>
          <a:rect l="0" t="0" r="0" b="0"/>
          <a:pathLst>
            <a:path>
              <a:moveTo>
                <a:pt x="0" y="13315"/>
              </a:moveTo>
              <a:lnTo>
                <a:pt x="393132"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b="1" kern="1200"/>
        </a:p>
      </dsp:txBody>
      <dsp:txXfrm>
        <a:off x="2029681" y="4848152"/>
        <a:ext cx="19656" cy="19656"/>
      </dsp:txXfrm>
    </dsp:sp>
    <dsp:sp modelId="{40F5DEDF-27B8-4291-8ED8-63C9AA2D60FA}">
      <dsp:nvSpPr>
        <dsp:cNvPr id="0" name=""/>
        <dsp:cNvSpPr/>
      </dsp:nvSpPr>
      <dsp:spPr>
        <a:xfrm>
          <a:off x="2235948" y="4404304"/>
          <a:ext cx="1843072" cy="921536"/>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BR" sz="2600" b="1" kern="1200" dirty="0" smtClean="0"/>
            <a:t>ISSQN</a:t>
          </a:r>
          <a:endParaRPr lang="pt-BR" sz="2600" b="1" kern="1200" dirty="0"/>
        </a:p>
      </dsp:txBody>
      <dsp:txXfrm>
        <a:off x="2262939" y="4431295"/>
        <a:ext cx="1789090" cy="8675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68406-8464-4430-9C7F-525CBA23DFC4}">
      <dsp:nvSpPr>
        <dsp:cNvPr id="0" name=""/>
        <dsp:cNvSpPr/>
      </dsp:nvSpPr>
      <dsp:spPr>
        <a:xfrm>
          <a:off x="2364887" y="1576"/>
          <a:ext cx="2488242" cy="124412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pt-BR" sz="3200" kern="1200" dirty="0"/>
            <a:t>SUJEITO PASSIVO</a:t>
          </a:r>
        </a:p>
      </dsp:txBody>
      <dsp:txXfrm>
        <a:off x="2401326" y="38015"/>
        <a:ext cx="2415364" cy="1171243"/>
      </dsp:txXfrm>
    </dsp:sp>
    <dsp:sp modelId="{CCFD8884-C6D4-4A68-890F-0548EBDBF6B7}">
      <dsp:nvSpPr>
        <dsp:cNvPr id="0" name=""/>
        <dsp:cNvSpPr/>
      </dsp:nvSpPr>
      <dsp:spPr>
        <a:xfrm rot="3600000">
          <a:off x="3987830" y="2185524"/>
          <a:ext cx="1297270" cy="435442"/>
        </a:xfrm>
        <a:prstGeom prst="lef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pt-BR" sz="1800" kern="1200"/>
        </a:p>
      </dsp:txBody>
      <dsp:txXfrm>
        <a:off x="4118463" y="2272612"/>
        <a:ext cx="1036004" cy="261266"/>
      </dsp:txXfrm>
    </dsp:sp>
    <dsp:sp modelId="{2A9B2747-17E2-47E4-8C63-8AA3425F2673}">
      <dsp:nvSpPr>
        <dsp:cNvPr id="0" name=""/>
        <dsp:cNvSpPr/>
      </dsp:nvSpPr>
      <dsp:spPr>
        <a:xfrm>
          <a:off x="4419802" y="3560794"/>
          <a:ext cx="2488242" cy="124412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pt-BR" sz="3200" kern="1200" dirty="0"/>
            <a:t>Responsável</a:t>
          </a:r>
        </a:p>
      </dsp:txBody>
      <dsp:txXfrm>
        <a:off x="4456241" y="3597233"/>
        <a:ext cx="2415364" cy="1171243"/>
      </dsp:txXfrm>
    </dsp:sp>
    <dsp:sp modelId="{006C74BE-070D-4661-9947-839940CF9DF0}">
      <dsp:nvSpPr>
        <dsp:cNvPr id="0" name=""/>
        <dsp:cNvSpPr/>
      </dsp:nvSpPr>
      <dsp:spPr>
        <a:xfrm rot="10800000">
          <a:off x="2960373" y="3965133"/>
          <a:ext cx="1297270" cy="435442"/>
        </a:xfrm>
        <a:prstGeom prst="lef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pt-BR" sz="1800" kern="1200"/>
        </a:p>
      </dsp:txBody>
      <dsp:txXfrm rot="10800000">
        <a:off x="3091006" y="4052221"/>
        <a:ext cx="1036004" cy="261266"/>
      </dsp:txXfrm>
    </dsp:sp>
    <dsp:sp modelId="{9B6CBC1B-573F-4660-B539-7DE7AD988B23}">
      <dsp:nvSpPr>
        <dsp:cNvPr id="0" name=""/>
        <dsp:cNvSpPr/>
      </dsp:nvSpPr>
      <dsp:spPr>
        <a:xfrm>
          <a:off x="309972" y="3560794"/>
          <a:ext cx="2488242" cy="124412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pt-BR" sz="3200" kern="1200" dirty="0"/>
            <a:t>Contribuinte</a:t>
          </a:r>
        </a:p>
      </dsp:txBody>
      <dsp:txXfrm>
        <a:off x="346411" y="3597233"/>
        <a:ext cx="2415364" cy="1171243"/>
      </dsp:txXfrm>
    </dsp:sp>
    <dsp:sp modelId="{1A1BC336-F48A-4062-AFBD-CE7184EC35A6}">
      <dsp:nvSpPr>
        <dsp:cNvPr id="0" name=""/>
        <dsp:cNvSpPr/>
      </dsp:nvSpPr>
      <dsp:spPr>
        <a:xfrm rot="18000000">
          <a:off x="1932915" y="2185524"/>
          <a:ext cx="1297270" cy="435442"/>
        </a:xfrm>
        <a:prstGeom prst="lef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pt-BR" sz="1800" kern="1200"/>
        </a:p>
      </dsp:txBody>
      <dsp:txXfrm>
        <a:off x="2063548" y="2272612"/>
        <a:ext cx="1036004" cy="2612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62672-7CF8-41F0-8BC0-DC5C9308194F}">
      <dsp:nvSpPr>
        <dsp:cNvPr id="0" name=""/>
        <dsp:cNvSpPr/>
      </dsp:nvSpPr>
      <dsp:spPr>
        <a:xfrm>
          <a:off x="6349" y="1863989"/>
          <a:ext cx="3381375" cy="16906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pt-BR" sz="4100" kern="1200" dirty="0"/>
            <a:t>Modalidades de Contratação</a:t>
          </a:r>
        </a:p>
      </dsp:txBody>
      <dsp:txXfrm>
        <a:off x="55868" y="1913508"/>
        <a:ext cx="3282337" cy="1591649"/>
      </dsp:txXfrm>
    </dsp:sp>
    <dsp:sp modelId="{EC3418E5-2681-46AE-BB16-DD2C3C183B3D}">
      <dsp:nvSpPr>
        <dsp:cNvPr id="0" name=""/>
        <dsp:cNvSpPr/>
      </dsp:nvSpPr>
      <dsp:spPr>
        <a:xfrm rot="19178705">
          <a:off x="3175564" y="2103916"/>
          <a:ext cx="1783220" cy="56162"/>
        </a:xfrm>
        <a:custGeom>
          <a:avLst/>
          <a:gdLst/>
          <a:ahLst/>
          <a:cxnLst/>
          <a:rect l="0" t="0" r="0" b="0"/>
          <a:pathLst>
            <a:path>
              <a:moveTo>
                <a:pt x="0" y="28081"/>
              </a:moveTo>
              <a:lnTo>
                <a:pt x="1783220" y="2808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pt-BR" sz="600" kern="1200"/>
        </a:p>
      </dsp:txBody>
      <dsp:txXfrm>
        <a:off x="4022594" y="2087416"/>
        <a:ext cx="89161" cy="89161"/>
      </dsp:txXfrm>
    </dsp:sp>
    <dsp:sp modelId="{15DE9A2B-2EF8-42D3-A6FE-27250BD13CF4}">
      <dsp:nvSpPr>
        <dsp:cNvPr id="0" name=""/>
        <dsp:cNvSpPr/>
      </dsp:nvSpPr>
      <dsp:spPr>
        <a:xfrm>
          <a:off x="4746624" y="709317"/>
          <a:ext cx="3381375" cy="169068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pt-BR" sz="4100" kern="1200" dirty="0"/>
            <a:t>Cessão de Mão de Obra</a:t>
          </a:r>
        </a:p>
      </dsp:txBody>
      <dsp:txXfrm>
        <a:off x="4796143" y="758836"/>
        <a:ext cx="3282337" cy="1591649"/>
      </dsp:txXfrm>
    </dsp:sp>
    <dsp:sp modelId="{AE6A4F04-C948-48D9-99F1-7F204C0B89E3}">
      <dsp:nvSpPr>
        <dsp:cNvPr id="0" name=""/>
        <dsp:cNvSpPr/>
      </dsp:nvSpPr>
      <dsp:spPr>
        <a:xfrm rot="2142401">
          <a:off x="3231164" y="3167325"/>
          <a:ext cx="1665670" cy="56162"/>
        </a:xfrm>
        <a:custGeom>
          <a:avLst/>
          <a:gdLst/>
          <a:ahLst/>
          <a:cxnLst/>
          <a:rect l="0" t="0" r="0" b="0"/>
          <a:pathLst>
            <a:path>
              <a:moveTo>
                <a:pt x="0" y="28081"/>
              </a:moveTo>
              <a:lnTo>
                <a:pt x="1665670" y="2808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4022358" y="3153764"/>
        <a:ext cx="83283" cy="83283"/>
      </dsp:txXfrm>
    </dsp:sp>
    <dsp:sp modelId="{70B013F7-5155-40B7-8BB5-15EF00CD488D}">
      <dsp:nvSpPr>
        <dsp:cNvPr id="0" name=""/>
        <dsp:cNvSpPr/>
      </dsp:nvSpPr>
      <dsp:spPr>
        <a:xfrm>
          <a:off x="4740275" y="2836135"/>
          <a:ext cx="3381375" cy="169068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pt-BR" sz="4100" kern="1200" dirty="0"/>
            <a:t>Empreitada</a:t>
          </a:r>
        </a:p>
      </dsp:txBody>
      <dsp:txXfrm>
        <a:off x="4789794" y="2885654"/>
        <a:ext cx="3282337" cy="15916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62672-7CF8-41F0-8BC0-DC5C9308194F}">
      <dsp:nvSpPr>
        <dsp:cNvPr id="0" name=""/>
        <dsp:cNvSpPr/>
      </dsp:nvSpPr>
      <dsp:spPr>
        <a:xfrm>
          <a:off x="4313" y="1420459"/>
          <a:ext cx="2304711" cy="11523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pt-BR" sz="2300" kern="1200" dirty="0"/>
            <a:t>Cessão de Mão de Obra</a:t>
          </a:r>
        </a:p>
      </dsp:txBody>
      <dsp:txXfrm>
        <a:off x="38064" y="1454210"/>
        <a:ext cx="2237209" cy="1084853"/>
      </dsp:txXfrm>
    </dsp:sp>
    <dsp:sp modelId="{EC3418E5-2681-46AE-BB16-DD2C3C183B3D}">
      <dsp:nvSpPr>
        <dsp:cNvPr id="0" name=""/>
        <dsp:cNvSpPr/>
      </dsp:nvSpPr>
      <dsp:spPr>
        <a:xfrm rot="18289469">
          <a:off x="1962804" y="1308060"/>
          <a:ext cx="1614326" cy="51943"/>
        </a:xfrm>
        <a:custGeom>
          <a:avLst/>
          <a:gdLst/>
          <a:ahLst/>
          <a:cxnLst/>
          <a:rect l="0" t="0" r="0" b="0"/>
          <a:pathLst>
            <a:path>
              <a:moveTo>
                <a:pt x="0" y="25971"/>
              </a:moveTo>
              <a:lnTo>
                <a:pt x="1614326" y="2597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2729609" y="1293674"/>
        <a:ext cx="80716" cy="80716"/>
      </dsp:txXfrm>
    </dsp:sp>
    <dsp:sp modelId="{15DE9A2B-2EF8-42D3-A6FE-27250BD13CF4}">
      <dsp:nvSpPr>
        <dsp:cNvPr id="0" name=""/>
        <dsp:cNvSpPr/>
      </dsp:nvSpPr>
      <dsp:spPr>
        <a:xfrm>
          <a:off x="3230910" y="95249"/>
          <a:ext cx="2304711" cy="115235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pt-BR" sz="2300" kern="1200" dirty="0"/>
            <a:t>Funcionários a Disposição da Contratante</a:t>
          </a:r>
        </a:p>
      </dsp:txBody>
      <dsp:txXfrm>
        <a:off x="3264661" y="129000"/>
        <a:ext cx="2237209" cy="1084853"/>
      </dsp:txXfrm>
    </dsp:sp>
    <dsp:sp modelId="{AE6A4F04-C948-48D9-99F1-7F204C0B89E3}">
      <dsp:nvSpPr>
        <dsp:cNvPr id="0" name=""/>
        <dsp:cNvSpPr/>
      </dsp:nvSpPr>
      <dsp:spPr>
        <a:xfrm>
          <a:off x="2309025" y="1970665"/>
          <a:ext cx="921884" cy="51943"/>
        </a:xfrm>
        <a:custGeom>
          <a:avLst/>
          <a:gdLst/>
          <a:ahLst/>
          <a:cxnLst/>
          <a:rect l="0" t="0" r="0" b="0"/>
          <a:pathLst>
            <a:path>
              <a:moveTo>
                <a:pt x="0" y="25971"/>
              </a:moveTo>
              <a:lnTo>
                <a:pt x="921884" y="2597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2746920" y="1973589"/>
        <a:ext cx="46094" cy="46094"/>
      </dsp:txXfrm>
    </dsp:sp>
    <dsp:sp modelId="{70B013F7-5155-40B7-8BB5-15EF00CD488D}">
      <dsp:nvSpPr>
        <dsp:cNvPr id="0" name=""/>
        <dsp:cNvSpPr/>
      </dsp:nvSpPr>
      <dsp:spPr>
        <a:xfrm>
          <a:off x="3230910" y="1420459"/>
          <a:ext cx="2304711" cy="115235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pt-BR" sz="2300" kern="1200" dirty="0"/>
            <a:t>Serviços prestados nas dependências da Contratante</a:t>
          </a:r>
        </a:p>
      </dsp:txBody>
      <dsp:txXfrm>
        <a:off x="3264661" y="1454210"/>
        <a:ext cx="2237209" cy="1084853"/>
      </dsp:txXfrm>
    </dsp:sp>
    <dsp:sp modelId="{3242487C-7EA2-49AF-B2AC-C90B9BD8A196}">
      <dsp:nvSpPr>
        <dsp:cNvPr id="0" name=""/>
        <dsp:cNvSpPr/>
      </dsp:nvSpPr>
      <dsp:spPr>
        <a:xfrm rot="3310531">
          <a:off x="1962804" y="2633269"/>
          <a:ext cx="1614326" cy="51943"/>
        </a:xfrm>
        <a:custGeom>
          <a:avLst/>
          <a:gdLst/>
          <a:ahLst/>
          <a:cxnLst/>
          <a:rect l="0" t="0" r="0" b="0"/>
          <a:pathLst>
            <a:path>
              <a:moveTo>
                <a:pt x="0" y="25971"/>
              </a:moveTo>
              <a:lnTo>
                <a:pt x="1614326" y="2597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2729609" y="2618883"/>
        <a:ext cx="80716" cy="80716"/>
      </dsp:txXfrm>
    </dsp:sp>
    <dsp:sp modelId="{A363C711-1F08-4E8E-817D-872F4D5F7BB2}">
      <dsp:nvSpPr>
        <dsp:cNvPr id="0" name=""/>
        <dsp:cNvSpPr/>
      </dsp:nvSpPr>
      <dsp:spPr>
        <a:xfrm>
          <a:off x="3230910" y="2745668"/>
          <a:ext cx="2304711" cy="115235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pt-BR" sz="2300" kern="1200" dirty="0"/>
            <a:t>Natureza contínua</a:t>
          </a:r>
        </a:p>
      </dsp:txBody>
      <dsp:txXfrm>
        <a:off x="3264661" y="2779419"/>
        <a:ext cx="2237209" cy="10848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62672-7CF8-41F0-8BC0-DC5C9308194F}">
      <dsp:nvSpPr>
        <dsp:cNvPr id="0" name=""/>
        <dsp:cNvSpPr/>
      </dsp:nvSpPr>
      <dsp:spPr>
        <a:xfrm>
          <a:off x="91298" y="2191274"/>
          <a:ext cx="2539008" cy="12695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pt-BR" sz="2700" kern="1200" dirty="0"/>
            <a:t>Empreitada</a:t>
          </a:r>
        </a:p>
      </dsp:txBody>
      <dsp:txXfrm>
        <a:off x="128481" y="2228457"/>
        <a:ext cx="2464642" cy="1195138"/>
      </dsp:txXfrm>
    </dsp:sp>
    <dsp:sp modelId="{EC3418E5-2681-46AE-BB16-DD2C3C183B3D}">
      <dsp:nvSpPr>
        <dsp:cNvPr id="0" name=""/>
        <dsp:cNvSpPr/>
      </dsp:nvSpPr>
      <dsp:spPr>
        <a:xfrm rot="17692822">
          <a:off x="1931140" y="1710864"/>
          <a:ext cx="2413936" cy="40429"/>
        </a:xfrm>
        <a:custGeom>
          <a:avLst/>
          <a:gdLst/>
          <a:ahLst/>
          <a:cxnLst/>
          <a:rect l="0" t="0" r="0" b="0"/>
          <a:pathLst>
            <a:path>
              <a:moveTo>
                <a:pt x="0" y="20214"/>
              </a:moveTo>
              <a:lnTo>
                <a:pt x="2413936" y="202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pt-BR" sz="800" kern="1200"/>
        </a:p>
      </dsp:txBody>
      <dsp:txXfrm>
        <a:off x="3077760" y="1670730"/>
        <a:ext cx="120696" cy="120696"/>
      </dsp:txXfrm>
    </dsp:sp>
    <dsp:sp modelId="{15DE9A2B-2EF8-42D3-A6FE-27250BD13CF4}">
      <dsp:nvSpPr>
        <dsp:cNvPr id="0" name=""/>
        <dsp:cNvSpPr/>
      </dsp:nvSpPr>
      <dsp:spPr>
        <a:xfrm>
          <a:off x="3645910" y="1379"/>
          <a:ext cx="2539008" cy="12695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pt-BR" sz="2700" kern="1200" dirty="0"/>
            <a:t>Serviço certo e já definido</a:t>
          </a:r>
        </a:p>
      </dsp:txBody>
      <dsp:txXfrm>
        <a:off x="3683093" y="38562"/>
        <a:ext cx="2464642" cy="1195138"/>
      </dsp:txXfrm>
    </dsp:sp>
    <dsp:sp modelId="{8B2B8252-9DC9-4CBB-A10C-AE26AAE7AC03}">
      <dsp:nvSpPr>
        <dsp:cNvPr id="0" name=""/>
        <dsp:cNvSpPr/>
      </dsp:nvSpPr>
      <dsp:spPr>
        <a:xfrm rot="19457599">
          <a:off x="2512748" y="2440829"/>
          <a:ext cx="1250719" cy="40429"/>
        </a:xfrm>
        <a:custGeom>
          <a:avLst/>
          <a:gdLst/>
          <a:ahLst/>
          <a:cxnLst/>
          <a:rect l="0" t="0" r="0" b="0"/>
          <a:pathLst>
            <a:path>
              <a:moveTo>
                <a:pt x="0" y="20214"/>
              </a:moveTo>
              <a:lnTo>
                <a:pt x="1250719" y="202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3106840" y="2429776"/>
        <a:ext cx="62535" cy="62535"/>
      </dsp:txXfrm>
    </dsp:sp>
    <dsp:sp modelId="{00E675DF-3049-4828-BC70-3667B6F96A8B}">
      <dsp:nvSpPr>
        <dsp:cNvPr id="0" name=""/>
        <dsp:cNvSpPr/>
      </dsp:nvSpPr>
      <dsp:spPr>
        <a:xfrm>
          <a:off x="3645910" y="1461309"/>
          <a:ext cx="2539008" cy="12695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pt-BR" sz="2700" kern="1200" dirty="0"/>
            <a:t>Princípio, meio e fim</a:t>
          </a:r>
        </a:p>
      </dsp:txBody>
      <dsp:txXfrm>
        <a:off x="3683093" y="1498492"/>
        <a:ext cx="2464642" cy="1195138"/>
      </dsp:txXfrm>
    </dsp:sp>
    <dsp:sp modelId="{AE6A4F04-C948-48D9-99F1-7F204C0B89E3}">
      <dsp:nvSpPr>
        <dsp:cNvPr id="0" name=""/>
        <dsp:cNvSpPr/>
      </dsp:nvSpPr>
      <dsp:spPr>
        <a:xfrm rot="2142401">
          <a:off x="2512748" y="3170794"/>
          <a:ext cx="1250719" cy="40429"/>
        </a:xfrm>
        <a:custGeom>
          <a:avLst/>
          <a:gdLst/>
          <a:ahLst/>
          <a:cxnLst/>
          <a:rect l="0" t="0" r="0" b="0"/>
          <a:pathLst>
            <a:path>
              <a:moveTo>
                <a:pt x="0" y="20214"/>
              </a:moveTo>
              <a:lnTo>
                <a:pt x="1250719" y="202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pt-BR" sz="500" kern="1200"/>
        </a:p>
      </dsp:txBody>
      <dsp:txXfrm>
        <a:off x="3106840" y="3159740"/>
        <a:ext cx="62535" cy="62535"/>
      </dsp:txXfrm>
    </dsp:sp>
    <dsp:sp modelId="{70B013F7-5155-40B7-8BB5-15EF00CD488D}">
      <dsp:nvSpPr>
        <dsp:cNvPr id="0" name=""/>
        <dsp:cNvSpPr/>
      </dsp:nvSpPr>
      <dsp:spPr>
        <a:xfrm>
          <a:off x="3645910" y="2921239"/>
          <a:ext cx="2539008" cy="12695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pt-BR" sz="2700" kern="1200" dirty="0" smtClean="0"/>
            <a:t>Dependências da Contratante, 3ºs ou da Contratada</a:t>
          </a:r>
          <a:endParaRPr lang="pt-BR" sz="2700" kern="1200" dirty="0"/>
        </a:p>
      </dsp:txBody>
      <dsp:txXfrm>
        <a:off x="3683093" y="2958422"/>
        <a:ext cx="2464642" cy="1195138"/>
      </dsp:txXfrm>
    </dsp:sp>
    <dsp:sp modelId="{3242487C-7EA2-49AF-B2AC-C90B9BD8A196}">
      <dsp:nvSpPr>
        <dsp:cNvPr id="0" name=""/>
        <dsp:cNvSpPr/>
      </dsp:nvSpPr>
      <dsp:spPr>
        <a:xfrm rot="3907178">
          <a:off x="1931140" y="3900758"/>
          <a:ext cx="2413936" cy="40429"/>
        </a:xfrm>
        <a:custGeom>
          <a:avLst/>
          <a:gdLst/>
          <a:ahLst/>
          <a:cxnLst/>
          <a:rect l="0" t="0" r="0" b="0"/>
          <a:pathLst>
            <a:path>
              <a:moveTo>
                <a:pt x="0" y="20214"/>
              </a:moveTo>
              <a:lnTo>
                <a:pt x="2413936" y="2021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pt-BR" sz="800" kern="1200"/>
        </a:p>
      </dsp:txBody>
      <dsp:txXfrm>
        <a:off x="3077760" y="3860625"/>
        <a:ext cx="120696" cy="120696"/>
      </dsp:txXfrm>
    </dsp:sp>
    <dsp:sp modelId="{A363C711-1F08-4E8E-817D-872F4D5F7BB2}">
      <dsp:nvSpPr>
        <dsp:cNvPr id="0" name=""/>
        <dsp:cNvSpPr/>
      </dsp:nvSpPr>
      <dsp:spPr>
        <a:xfrm>
          <a:off x="3645910" y="4381169"/>
          <a:ext cx="2539008" cy="12695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pt-BR" sz="2700" kern="1200" dirty="0"/>
            <a:t>Não contínuo</a:t>
          </a:r>
        </a:p>
      </dsp:txBody>
      <dsp:txXfrm>
        <a:off x="3683093" y="4418352"/>
        <a:ext cx="2464642" cy="11951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D8765D-17DF-436D-91CE-CB413E72BD82}">
      <dsp:nvSpPr>
        <dsp:cNvPr id="0" name=""/>
        <dsp:cNvSpPr/>
      </dsp:nvSpPr>
      <dsp:spPr>
        <a:xfrm>
          <a:off x="0" y="0"/>
          <a:ext cx="3625918" cy="131882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pt-BR" sz="2600" kern="1200" dirty="0"/>
            <a:t>Funcionários a Disposição da Contratante</a:t>
          </a:r>
        </a:p>
      </dsp:txBody>
      <dsp:txXfrm>
        <a:off x="0" y="0"/>
        <a:ext cx="3625918" cy="1318823"/>
      </dsp:txXfrm>
    </dsp:sp>
    <dsp:sp modelId="{F81B80BE-716D-45A7-9C5B-FD649C31C99E}">
      <dsp:nvSpPr>
        <dsp:cNvPr id="0" name=""/>
        <dsp:cNvSpPr/>
      </dsp:nvSpPr>
      <dsp:spPr>
        <a:xfrm>
          <a:off x="30260" y="1470707"/>
          <a:ext cx="3625918" cy="394110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pt-BR" sz="2600" kern="1200" dirty="0"/>
            <a:t>Cessão do trabalhador em caráter não eventual</a:t>
          </a:r>
        </a:p>
      </dsp:txBody>
      <dsp:txXfrm>
        <a:off x="30260" y="1470707"/>
        <a:ext cx="3625918" cy="3941105"/>
      </dsp:txXfrm>
    </dsp:sp>
    <dsp:sp modelId="{A89AEFE5-1E6B-41E2-AD10-062A1914C905}">
      <dsp:nvSpPr>
        <dsp:cNvPr id="0" name=""/>
        <dsp:cNvSpPr/>
      </dsp:nvSpPr>
      <dsp:spPr>
        <a:xfrm>
          <a:off x="4124031" y="0"/>
          <a:ext cx="3625918" cy="131882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pt-BR" sz="2600" kern="1200" dirty="0"/>
            <a:t>Dependências de Terceiros</a:t>
          </a:r>
        </a:p>
      </dsp:txBody>
      <dsp:txXfrm>
        <a:off x="4124031" y="0"/>
        <a:ext cx="3625918" cy="1318823"/>
      </dsp:txXfrm>
    </dsp:sp>
    <dsp:sp modelId="{590A156A-4F97-4C99-9CE1-1298FB51FAC7}">
      <dsp:nvSpPr>
        <dsp:cNvPr id="0" name=""/>
        <dsp:cNvSpPr/>
      </dsp:nvSpPr>
      <dsp:spPr>
        <a:xfrm>
          <a:off x="4154307" y="1470707"/>
          <a:ext cx="3625918" cy="3941105"/>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pt-BR" sz="2600" kern="1200" dirty="0"/>
            <a:t>Indicados pela Contratante</a:t>
          </a:r>
        </a:p>
        <a:p>
          <a:pPr marL="228600" lvl="1" indent="-228600" algn="l" defTabSz="1155700">
            <a:lnSpc>
              <a:spcPct val="90000"/>
            </a:lnSpc>
            <a:spcBef>
              <a:spcPct val="0"/>
            </a:spcBef>
            <a:spcAft>
              <a:spcPct val="15000"/>
            </a:spcAft>
            <a:buChar char="••"/>
          </a:pPr>
          <a:r>
            <a:rPr lang="pt-BR" sz="2600" kern="1200" dirty="0"/>
            <a:t>Não pertence a Contratada</a:t>
          </a:r>
        </a:p>
      </dsp:txBody>
      <dsp:txXfrm>
        <a:off x="4154307" y="1470707"/>
        <a:ext cx="3625918" cy="3941105"/>
      </dsp:txXfrm>
    </dsp:sp>
    <dsp:sp modelId="{423026C1-5A62-43ED-A310-90369BBCB322}">
      <dsp:nvSpPr>
        <dsp:cNvPr id="0" name=""/>
        <dsp:cNvSpPr/>
      </dsp:nvSpPr>
      <dsp:spPr>
        <a:xfrm>
          <a:off x="8257578" y="0"/>
          <a:ext cx="3625918" cy="1318823"/>
        </a:xfrm>
        <a:prstGeom prst="rect">
          <a:avLst/>
        </a:prstGeom>
        <a:solidFill>
          <a:srgbClr val="FF0000"/>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pt-BR" sz="2600" kern="1200" dirty="0"/>
            <a:t>Natureza Contínua</a:t>
          </a:r>
        </a:p>
      </dsp:txBody>
      <dsp:txXfrm>
        <a:off x="8257578" y="0"/>
        <a:ext cx="3625918" cy="1318823"/>
      </dsp:txXfrm>
    </dsp:sp>
    <dsp:sp modelId="{A3A7ABDF-487A-4F2F-BEB9-36ABEBC9471E}">
      <dsp:nvSpPr>
        <dsp:cNvPr id="0" name=""/>
        <dsp:cNvSpPr/>
      </dsp:nvSpPr>
      <dsp:spPr>
        <a:xfrm>
          <a:off x="8234808" y="1470707"/>
          <a:ext cx="3625918" cy="3941105"/>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pt-BR" sz="2600" kern="1200" dirty="0"/>
            <a:t>Necessidade permanente</a:t>
          </a:r>
        </a:p>
        <a:p>
          <a:pPr marL="228600" lvl="1" indent="-228600" algn="l" defTabSz="1155700">
            <a:lnSpc>
              <a:spcPct val="90000"/>
            </a:lnSpc>
            <a:spcBef>
              <a:spcPct val="0"/>
            </a:spcBef>
            <a:spcAft>
              <a:spcPct val="15000"/>
            </a:spcAft>
            <a:buChar char="••"/>
          </a:pPr>
          <a:r>
            <a:rPr lang="pt-BR" sz="2600" kern="1200" dirty="0"/>
            <a:t>Repetição periódica ou sistemática</a:t>
          </a:r>
        </a:p>
        <a:p>
          <a:pPr marL="228600" lvl="1" indent="-228600" algn="l" defTabSz="1155700">
            <a:lnSpc>
              <a:spcPct val="90000"/>
            </a:lnSpc>
            <a:spcBef>
              <a:spcPct val="0"/>
            </a:spcBef>
            <a:spcAft>
              <a:spcPct val="15000"/>
            </a:spcAft>
            <a:buChar char="••"/>
          </a:pPr>
          <a:r>
            <a:rPr lang="pt-BR" sz="2600" kern="1200" dirty="0"/>
            <a:t>Ligados ou não a atividade fim</a:t>
          </a:r>
        </a:p>
        <a:p>
          <a:pPr marL="228600" lvl="1" indent="-228600" algn="l" defTabSz="1155700">
            <a:lnSpc>
              <a:spcPct val="90000"/>
            </a:lnSpc>
            <a:spcBef>
              <a:spcPct val="0"/>
            </a:spcBef>
            <a:spcAft>
              <a:spcPct val="15000"/>
            </a:spcAft>
            <a:buChar char="••"/>
          </a:pPr>
          <a:r>
            <a:rPr lang="pt-BR" sz="2600" kern="1200" dirty="0"/>
            <a:t>Ainda que por diferente trabalhadores</a:t>
          </a:r>
        </a:p>
      </dsp:txBody>
      <dsp:txXfrm>
        <a:off x="8234808" y="1470707"/>
        <a:ext cx="3625918" cy="394110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xmlns="" id="{3A5E5A06-49CA-4CC1-87DE-FA77A677BB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BR" dirty="0"/>
          </a:p>
        </p:txBody>
      </p:sp>
      <p:sp>
        <p:nvSpPr>
          <p:cNvPr id="3" name="Espaço Reservado para Data 2">
            <a:extLst>
              <a:ext uri="{FF2B5EF4-FFF2-40B4-BE49-F238E27FC236}">
                <a16:creationId xmlns:a16="http://schemas.microsoft.com/office/drawing/2014/main" xmlns="" id="{0AB57FBC-7FA3-4A4B-999A-96FD7DC0D4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4E670E4-9079-42C1-920C-F1B793C7E7EE}" type="datetime1">
              <a:rPr lang="pt-BR" smtClean="0"/>
              <a:t>13/06/2023</a:t>
            </a:fld>
            <a:endParaRPr lang="pt-BR" dirty="0"/>
          </a:p>
        </p:txBody>
      </p:sp>
      <p:sp>
        <p:nvSpPr>
          <p:cNvPr id="4" name="Espaço Reservado para Rodapé 3">
            <a:extLst>
              <a:ext uri="{FF2B5EF4-FFF2-40B4-BE49-F238E27FC236}">
                <a16:creationId xmlns:a16="http://schemas.microsoft.com/office/drawing/2014/main" xmlns="" id="{6EE13074-6DA0-4561-A86B-2939D8B458A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BR" dirty="0"/>
          </a:p>
        </p:txBody>
      </p:sp>
      <p:sp>
        <p:nvSpPr>
          <p:cNvPr id="5" name="Espaço Reservado para o Número do Slide 4">
            <a:extLst>
              <a:ext uri="{FF2B5EF4-FFF2-40B4-BE49-F238E27FC236}">
                <a16:creationId xmlns:a16="http://schemas.microsoft.com/office/drawing/2014/main" xmlns="" id="{F2B7A8E5-C1F9-40CC-A2A5-13CF7BD3F75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49DEC52A-C4AE-45FE-B7FF-C255388ED1F4}" type="slidenum">
              <a:rPr lang="pt-BR" smtClean="0"/>
              <a:t>‹nº›</a:t>
            </a:fld>
            <a:endParaRPr lang="pt-BR" dirty="0"/>
          </a:p>
        </p:txBody>
      </p:sp>
    </p:spTree>
    <p:extLst>
      <p:ext uri="{BB962C8B-B14F-4D97-AF65-F5344CB8AC3E}">
        <p14:creationId xmlns:p14="http://schemas.microsoft.com/office/powerpoint/2010/main" val="274776341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22-12-07T17:14:52.76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22002 12402</inkml:trace>
</inkml:ink>
</file>

<file path=ppt/ink/ink2.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39.7093" units="1/cm"/>
          <inkml:channelProperty channel="Y" name="resolution" value="39.79275" units="1/cm"/>
        </inkml:channelProperties>
      </inkml:inkSource>
      <inkml:timestamp xml:id="ts0" timeString="2022-12-07T17:14:53.61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22002 12402</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traceFormat>
        <inkml:channelProperties>
          <inkml:channelProperty channel="X" name="resolution" value="2155.72363" units="1/cm"/>
          <inkml:channelProperty channel="Y" name="resolution" value="3449.15796" units="1/cm"/>
          <inkml:channelProperty channel="F" name="resolution" value="5.68611" units="1/deg"/>
        </inkml:channelProperties>
      </inkml:inkSource>
      <inkml:timestamp xml:id="ts0" timeString="2022-12-07T17:16:28.92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28437 12918 339,'0'0'60,"0"0"-17,0 0-26,0 0 11,0 0 19,-116-35-1,98 31-12,5 3 3,0-5-7,-1 3-15,3 3-8,2 0-7,-2 0-3,2 0-34,-3 0-3,-1 3 3,3 6-14,-6 1-21,3 4-4,-3-7-66,0 3-81</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traceFormat>
        <inkml:channelProperties>
          <inkml:channelProperty channel="X" name="resolution" value="2155.72363" units="1/cm"/>
          <inkml:channelProperty channel="Y" name="resolution" value="3449.15796" units="1/cm"/>
          <inkml:channelProperty channel="F" name="resolution" value="5.68611" units="1/deg"/>
        </inkml:channelProperties>
      </inkml:inkSource>
      <inkml:timestamp xml:id="ts0" timeString="2022-12-07T18:20:39.95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32354 7233 156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traceFormat>
        <inkml:channelProperties>
          <inkml:channelProperty channel="X" name="resolution" value="2155.72363" units="1/cm"/>
          <inkml:channelProperty channel="Y" name="resolution" value="3449.15796" units="1/cm"/>
          <inkml:channelProperty channel="F" name="resolution" value="5.68611" units="1/deg"/>
        </inkml:channelProperties>
      </inkml:inkSource>
      <inkml:timestamp xml:id="ts0" timeString="2022-12-07T19:09:34.522"/>
    </inkml:context>
    <inkml:brush xml:id="br0">
      <inkml:brushProperty name="width" value="0.05292" units="cm"/>
      <inkml:brushProperty name="height" value="0.05292" units="cm"/>
      <inkml:brushProperty name="color" value="#FF0000"/>
    </inkml:brush>
  </inkml:definitions>
  <inkml:trace contextRef="#ctx0" brushRef="#br0">20120 4855 198,'0'0'96,"0"0"-27,0 0-30,0 0-13,0 0 0,0 0-15,0 0-2,0 0-9,0 0 1,0 0-1,0 0 1,0 0-5,0 0-7,0 0 8,0 3-15,0 2 5,0-1-13,0 1-1,0 2-7,0-5-2,0 1-7,0-3 2,0 0 23,0 0-8,0 0-12,0 0-28</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traceFormat>
        <inkml:channelProperties>
          <inkml:channelProperty channel="X" name="resolution" value="2155.72363" units="1/cm"/>
          <inkml:channelProperty channel="Y" name="resolution" value="3449.15796" units="1/cm"/>
          <inkml:channelProperty channel="F" name="resolution" value="5.68611" units="1/deg"/>
        </inkml:channelProperties>
      </inkml:inkSource>
      <inkml:timestamp xml:id="ts0" timeString="2022-12-07T20:11:22.42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13604 18173 288,'0'0'93,"0"0"-93,0 0-59,0 0-127</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traceFormat>
        <inkml:channelProperties>
          <inkml:channelProperty channel="X" name="resolution" value="2155.72363" units="1/cm"/>
          <inkml:channelProperty channel="Y" name="resolution" value="3449.15796" units="1/cm"/>
          <inkml:channelProperty channel="F" name="resolution" value="5.68611" units="1/deg"/>
        </inkml:channelProperties>
      </inkml:inkSource>
      <inkml:timestamp xml:id="ts0" timeString="2022-12-12T17:10:19.500"/>
    </inkml:context>
    <inkml:brush xml:id="br0">
      <inkml:brushProperty name="width" value="0.08819" units="cm"/>
      <inkml:brushProperty name="height" value="0.35278" units="cm"/>
      <inkml:brushProperty name="color" value="#7030A0"/>
      <inkml:brushProperty name="tip" value="rectangle"/>
      <inkml:brushProperty name="rasterOp" value="maskPen"/>
    </inkml:brush>
  </inkml:definitions>
  <inkml:trace contextRef="#ctx0" brushRef="#br0">4128 7927 189,'0'0'137,"0"0"-96,0 0-36,0 0-4,0 0 7,0 0 20,0 0 10,-4 0-9,4 0-2,0 0-8,0 0 6,0 0-6,0 0-8,0-2-3,0 0-2,-5-3-6,1 1-4,-1 1-5,-2-5-38,3 8-22,-3 0-26,3 0-87</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traceFormat>
        <inkml:channelProperties>
          <inkml:channelProperty channel="X" name="resolution" value="2155.72363" units="1/cm"/>
          <inkml:channelProperty channel="Y" name="resolution" value="3449.15796" units="1/cm"/>
          <inkml:channelProperty channel="F" name="resolution" value="5.68611" units="1/deg"/>
        </inkml:channelProperties>
      </inkml:inkSource>
      <inkml:timestamp xml:id="ts0" timeString="2022-12-12T17:18:02.796"/>
    </inkml:context>
    <inkml:brush xml:id="br0">
      <inkml:brushProperty name="width" value="0.08819" units="cm"/>
      <inkml:brushProperty name="height" value="0.35278" units="cm"/>
      <inkml:brushProperty name="color" value="#7030A0"/>
      <inkml:brushProperty name="tip" value="rectangle"/>
      <inkml:brushProperty name="rasterOp" value="maskPen"/>
    </inkml:brush>
  </inkml:definitions>
  <inkml:trace contextRef="#ctx0" brushRef="#br0">1798 14466 62,'0'0'14,"0"0"-14,0 0-43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t-BR" noProof="0"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39C4F6-15AE-4765-BB60-5D0ED727A37B}" type="datetime1">
              <a:rPr lang="pt-BR" smtClean="0"/>
              <a:pPr/>
              <a:t>13/06/2023</a:t>
            </a:fld>
            <a:endParaRPr lang="pt-BR" dirty="0"/>
          </a:p>
        </p:txBody>
      </p:sp>
      <p:sp>
        <p:nvSpPr>
          <p:cNvPr id="4" name="Espaço Reservado para Imagem do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t-BR" noProof="0"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t-BR" noProof="0" dirty="0" smtClean="0"/>
              <a:t>Editar estilos de texto Mestre</a:t>
            </a:r>
          </a:p>
          <a:p>
            <a:pPr lvl="1" rtl="0"/>
            <a:r>
              <a:rPr lang="pt-BR" noProof="0" dirty="0" smtClean="0"/>
              <a:t>Segundo nível</a:t>
            </a:r>
          </a:p>
          <a:p>
            <a:pPr lvl="2" rtl="0"/>
            <a:r>
              <a:rPr lang="pt-BR" noProof="0" dirty="0" smtClean="0"/>
              <a:t>Terceiro nível</a:t>
            </a:r>
          </a:p>
          <a:p>
            <a:pPr lvl="3" rtl="0"/>
            <a:r>
              <a:rPr lang="pt-BR" noProof="0" dirty="0" smtClean="0"/>
              <a:t>Quarto nível</a:t>
            </a:r>
          </a:p>
          <a:p>
            <a:pPr lvl="4" rtl="0"/>
            <a:r>
              <a:rPr lang="pt-BR" noProof="0" dirty="0" smtClean="0"/>
              <a:t>Quinto nível</a:t>
            </a:r>
            <a:endParaRPr lang="pt-BR" noProof="0" dirty="0"/>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t-BR" noProof="0" dirty="0"/>
          </a:p>
        </p:txBody>
      </p:sp>
      <p:sp>
        <p:nvSpPr>
          <p:cNvPr id="7" name="Espaço Reservado para o Número do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DF8F48A-6110-47DA-8521-A1D1FFD22FEF}" type="slidenum">
              <a:rPr lang="pt-BR" noProof="0" smtClean="0"/>
              <a:t>‹nº›</a:t>
            </a:fld>
            <a:endParaRPr lang="pt-BR" noProof="0" dirty="0"/>
          </a:p>
        </p:txBody>
      </p:sp>
    </p:spTree>
    <p:extLst>
      <p:ext uri="{BB962C8B-B14F-4D97-AF65-F5344CB8AC3E}">
        <p14:creationId xmlns:p14="http://schemas.microsoft.com/office/powerpoint/2010/main" val="3451491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a:t>
            </a:fld>
            <a:endParaRPr lang="pt-BR" dirty="0"/>
          </a:p>
        </p:txBody>
      </p:sp>
    </p:spTree>
    <p:extLst>
      <p:ext uri="{BB962C8B-B14F-4D97-AF65-F5344CB8AC3E}">
        <p14:creationId xmlns:p14="http://schemas.microsoft.com/office/powerpoint/2010/main" val="3470715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a:t>
            </a:fld>
            <a:endParaRPr lang="pt-BR" dirty="0"/>
          </a:p>
        </p:txBody>
      </p:sp>
    </p:spTree>
    <p:extLst>
      <p:ext uri="{BB962C8B-B14F-4D97-AF65-F5344CB8AC3E}">
        <p14:creationId xmlns:p14="http://schemas.microsoft.com/office/powerpoint/2010/main" val="3907558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a:t>
            </a:fld>
            <a:endParaRPr lang="pt-BR" dirty="0"/>
          </a:p>
        </p:txBody>
      </p:sp>
    </p:spTree>
    <p:extLst>
      <p:ext uri="{BB962C8B-B14F-4D97-AF65-F5344CB8AC3E}">
        <p14:creationId xmlns:p14="http://schemas.microsoft.com/office/powerpoint/2010/main" val="3592519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r>
              <a:rPr lang="pt-BR" dirty="0" smtClean="0"/>
              <a:t> </a:t>
            </a:r>
            <a:endParaRPr lang="pt-BR" dirty="0"/>
          </a:p>
        </p:txBody>
      </p:sp>
      <p:sp>
        <p:nvSpPr>
          <p:cNvPr id="4" name="Espaço Reservado para o Número do Slide 3"/>
          <p:cNvSpPr>
            <a:spLocks noGrp="1"/>
          </p:cNvSpPr>
          <p:nvPr>
            <p:ph type="sldNum" sz="quarter" idx="10"/>
          </p:nvPr>
        </p:nvSpPr>
        <p:spPr/>
        <p:txBody>
          <a:bodyPr rtlCol="0"/>
          <a:lstStyle/>
          <a:p>
            <a:pPr rtl="0"/>
            <a:fld id="{6DF8F48A-6110-47DA-8521-A1D1FFD22FEF}" type="slidenum">
              <a:rPr lang="pt-BR" smtClean="0"/>
              <a:t>4</a:t>
            </a:fld>
            <a:endParaRPr lang="pt-BR" dirty="0"/>
          </a:p>
        </p:txBody>
      </p:sp>
    </p:spTree>
    <p:extLst>
      <p:ext uri="{BB962C8B-B14F-4D97-AF65-F5344CB8AC3E}">
        <p14:creationId xmlns:p14="http://schemas.microsoft.com/office/powerpoint/2010/main" val="1536098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a:t>
            </a:fld>
            <a:endParaRPr lang="pt-BR" dirty="0"/>
          </a:p>
        </p:txBody>
      </p:sp>
    </p:spTree>
    <p:extLst>
      <p:ext uri="{BB962C8B-B14F-4D97-AF65-F5344CB8AC3E}">
        <p14:creationId xmlns:p14="http://schemas.microsoft.com/office/powerpoint/2010/main" val="2006809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a:t>
            </a:fld>
            <a:endParaRPr lang="pt-BR" dirty="0"/>
          </a:p>
        </p:txBody>
      </p:sp>
    </p:spTree>
    <p:extLst>
      <p:ext uri="{BB962C8B-B14F-4D97-AF65-F5344CB8AC3E}">
        <p14:creationId xmlns:p14="http://schemas.microsoft.com/office/powerpoint/2010/main" val="3491334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a:t>
            </a:fld>
            <a:endParaRPr lang="pt-BR" dirty="0"/>
          </a:p>
        </p:txBody>
      </p:sp>
    </p:spTree>
    <p:extLst>
      <p:ext uri="{BB962C8B-B14F-4D97-AF65-F5344CB8AC3E}">
        <p14:creationId xmlns:p14="http://schemas.microsoft.com/office/powerpoint/2010/main" val="3819418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a:t>
            </a:fld>
            <a:endParaRPr lang="pt-BR" dirty="0"/>
          </a:p>
        </p:txBody>
      </p:sp>
    </p:spTree>
    <p:extLst>
      <p:ext uri="{BB962C8B-B14F-4D97-AF65-F5344CB8AC3E}">
        <p14:creationId xmlns:p14="http://schemas.microsoft.com/office/powerpoint/2010/main" val="3478808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a:t>
            </a:fld>
            <a:endParaRPr lang="pt-BR" dirty="0"/>
          </a:p>
        </p:txBody>
      </p:sp>
    </p:spTree>
    <p:extLst>
      <p:ext uri="{BB962C8B-B14F-4D97-AF65-F5344CB8AC3E}">
        <p14:creationId xmlns:p14="http://schemas.microsoft.com/office/powerpoint/2010/main" val="3594635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a:t>
            </a:fld>
            <a:endParaRPr lang="pt-BR" dirty="0"/>
          </a:p>
        </p:txBody>
      </p:sp>
    </p:spTree>
    <p:extLst>
      <p:ext uri="{BB962C8B-B14F-4D97-AF65-F5344CB8AC3E}">
        <p14:creationId xmlns:p14="http://schemas.microsoft.com/office/powerpoint/2010/main" val="3635743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11</a:t>
            </a:fld>
            <a:endParaRPr lang="pt-BR" dirty="0"/>
          </a:p>
        </p:txBody>
      </p:sp>
    </p:spTree>
    <p:extLst>
      <p:ext uri="{BB962C8B-B14F-4D97-AF65-F5344CB8AC3E}">
        <p14:creationId xmlns:p14="http://schemas.microsoft.com/office/powerpoint/2010/main" val="222438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12</a:t>
            </a:fld>
            <a:endParaRPr lang="pt-BR" dirty="0"/>
          </a:p>
        </p:txBody>
      </p:sp>
    </p:spTree>
    <p:extLst>
      <p:ext uri="{BB962C8B-B14F-4D97-AF65-F5344CB8AC3E}">
        <p14:creationId xmlns:p14="http://schemas.microsoft.com/office/powerpoint/2010/main" val="2589474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13</a:t>
            </a:fld>
            <a:endParaRPr lang="pt-BR" dirty="0"/>
          </a:p>
        </p:txBody>
      </p:sp>
    </p:spTree>
    <p:extLst>
      <p:ext uri="{BB962C8B-B14F-4D97-AF65-F5344CB8AC3E}">
        <p14:creationId xmlns:p14="http://schemas.microsoft.com/office/powerpoint/2010/main" val="1756751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14</a:t>
            </a:fld>
            <a:endParaRPr lang="pt-BR" dirty="0"/>
          </a:p>
        </p:txBody>
      </p:sp>
    </p:spTree>
    <p:extLst>
      <p:ext uri="{BB962C8B-B14F-4D97-AF65-F5344CB8AC3E}">
        <p14:creationId xmlns:p14="http://schemas.microsoft.com/office/powerpoint/2010/main" val="4066907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15</a:t>
            </a:fld>
            <a:endParaRPr lang="pt-BR" dirty="0"/>
          </a:p>
        </p:txBody>
      </p:sp>
    </p:spTree>
    <p:extLst>
      <p:ext uri="{BB962C8B-B14F-4D97-AF65-F5344CB8AC3E}">
        <p14:creationId xmlns:p14="http://schemas.microsoft.com/office/powerpoint/2010/main" val="4277979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16</a:t>
            </a:fld>
            <a:endParaRPr lang="pt-BR" dirty="0"/>
          </a:p>
        </p:txBody>
      </p:sp>
    </p:spTree>
    <p:extLst>
      <p:ext uri="{BB962C8B-B14F-4D97-AF65-F5344CB8AC3E}">
        <p14:creationId xmlns:p14="http://schemas.microsoft.com/office/powerpoint/2010/main" val="734267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17</a:t>
            </a:fld>
            <a:endParaRPr lang="pt-BR" dirty="0"/>
          </a:p>
        </p:txBody>
      </p:sp>
    </p:spTree>
    <p:extLst>
      <p:ext uri="{BB962C8B-B14F-4D97-AF65-F5344CB8AC3E}">
        <p14:creationId xmlns:p14="http://schemas.microsoft.com/office/powerpoint/2010/main" val="1680294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18</a:t>
            </a:fld>
            <a:endParaRPr lang="pt-BR" dirty="0"/>
          </a:p>
        </p:txBody>
      </p:sp>
    </p:spTree>
    <p:extLst>
      <p:ext uri="{BB962C8B-B14F-4D97-AF65-F5344CB8AC3E}">
        <p14:creationId xmlns:p14="http://schemas.microsoft.com/office/powerpoint/2010/main" val="1770466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19</a:t>
            </a:fld>
            <a:endParaRPr lang="pt-BR" dirty="0"/>
          </a:p>
        </p:txBody>
      </p:sp>
    </p:spTree>
    <p:extLst>
      <p:ext uri="{BB962C8B-B14F-4D97-AF65-F5344CB8AC3E}">
        <p14:creationId xmlns:p14="http://schemas.microsoft.com/office/powerpoint/2010/main" val="1074802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20</a:t>
            </a:fld>
            <a:endParaRPr lang="pt-BR" dirty="0"/>
          </a:p>
        </p:txBody>
      </p:sp>
    </p:spTree>
    <p:extLst>
      <p:ext uri="{BB962C8B-B14F-4D97-AF65-F5344CB8AC3E}">
        <p14:creationId xmlns:p14="http://schemas.microsoft.com/office/powerpoint/2010/main" val="294736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21</a:t>
            </a:fld>
            <a:endParaRPr lang="pt-BR" dirty="0"/>
          </a:p>
        </p:txBody>
      </p:sp>
    </p:spTree>
    <p:extLst>
      <p:ext uri="{BB962C8B-B14F-4D97-AF65-F5344CB8AC3E}">
        <p14:creationId xmlns:p14="http://schemas.microsoft.com/office/powerpoint/2010/main" val="2986695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22</a:t>
            </a:fld>
            <a:endParaRPr lang="pt-BR" dirty="0"/>
          </a:p>
        </p:txBody>
      </p:sp>
    </p:spTree>
    <p:extLst>
      <p:ext uri="{BB962C8B-B14F-4D97-AF65-F5344CB8AC3E}">
        <p14:creationId xmlns:p14="http://schemas.microsoft.com/office/powerpoint/2010/main" val="2176959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23</a:t>
            </a:fld>
            <a:endParaRPr lang="pt-BR" dirty="0"/>
          </a:p>
        </p:txBody>
      </p:sp>
    </p:spTree>
    <p:extLst>
      <p:ext uri="{BB962C8B-B14F-4D97-AF65-F5344CB8AC3E}">
        <p14:creationId xmlns:p14="http://schemas.microsoft.com/office/powerpoint/2010/main" val="2149748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24</a:t>
            </a:fld>
            <a:endParaRPr lang="pt-BR" dirty="0"/>
          </a:p>
        </p:txBody>
      </p:sp>
    </p:spTree>
    <p:extLst>
      <p:ext uri="{BB962C8B-B14F-4D97-AF65-F5344CB8AC3E}">
        <p14:creationId xmlns:p14="http://schemas.microsoft.com/office/powerpoint/2010/main" val="2058891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25</a:t>
            </a:fld>
            <a:endParaRPr lang="pt-BR" dirty="0"/>
          </a:p>
        </p:txBody>
      </p:sp>
    </p:spTree>
    <p:extLst>
      <p:ext uri="{BB962C8B-B14F-4D97-AF65-F5344CB8AC3E}">
        <p14:creationId xmlns:p14="http://schemas.microsoft.com/office/powerpoint/2010/main" val="973434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26</a:t>
            </a:fld>
            <a:endParaRPr lang="pt-BR" dirty="0"/>
          </a:p>
        </p:txBody>
      </p:sp>
    </p:spTree>
    <p:extLst>
      <p:ext uri="{BB962C8B-B14F-4D97-AF65-F5344CB8AC3E}">
        <p14:creationId xmlns:p14="http://schemas.microsoft.com/office/powerpoint/2010/main" val="33765953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27</a:t>
            </a:fld>
            <a:endParaRPr lang="pt-BR" dirty="0"/>
          </a:p>
        </p:txBody>
      </p:sp>
    </p:spTree>
    <p:extLst>
      <p:ext uri="{BB962C8B-B14F-4D97-AF65-F5344CB8AC3E}">
        <p14:creationId xmlns:p14="http://schemas.microsoft.com/office/powerpoint/2010/main" val="4240110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28</a:t>
            </a:fld>
            <a:endParaRPr lang="pt-BR" dirty="0"/>
          </a:p>
        </p:txBody>
      </p:sp>
    </p:spTree>
    <p:extLst>
      <p:ext uri="{BB962C8B-B14F-4D97-AF65-F5344CB8AC3E}">
        <p14:creationId xmlns:p14="http://schemas.microsoft.com/office/powerpoint/2010/main" val="3583851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29</a:t>
            </a:fld>
            <a:endParaRPr lang="pt-BR" dirty="0"/>
          </a:p>
        </p:txBody>
      </p:sp>
    </p:spTree>
    <p:extLst>
      <p:ext uri="{BB962C8B-B14F-4D97-AF65-F5344CB8AC3E}">
        <p14:creationId xmlns:p14="http://schemas.microsoft.com/office/powerpoint/2010/main" val="9083812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30</a:t>
            </a:fld>
            <a:endParaRPr lang="pt-BR" dirty="0"/>
          </a:p>
        </p:txBody>
      </p:sp>
    </p:spTree>
    <p:extLst>
      <p:ext uri="{BB962C8B-B14F-4D97-AF65-F5344CB8AC3E}">
        <p14:creationId xmlns:p14="http://schemas.microsoft.com/office/powerpoint/2010/main" val="6416387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31</a:t>
            </a:fld>
            <a:endParaRPr lang="pt-BR" dirty="0"/>
          </a:p>
        </p:txBody>
      </p:sp>
    </p:spTree>
    <p:extLst>
      <p:ext uri="{BB962C8B-B14F-4D97-AF65-F5344CB8AC3E}">
        <p14:creationId xmlns:p14="http://schemas.microsoft.com/office/powerpoint/2010/main" val="9402701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32</a:t>
            </a:fld>
            <a:endParaRPr lang="pt-BR" dirty="0"/>
          </a:p>
        </p:txBody>
      </p:sp>
    </p:spTree>
    <p:extLst>
      <p:ext uri="{BB962C8B-B14F-4D97-AF65-F5344CB8AC3E}">
        <p14:creationId xmlns:p14="http://schemas.microsoft.com/office/powerpoint/2010/main" val="2560453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33</a:t>
            </a:fld>
            <a:endParaRPr lang="pt-BR" dirty="0"/>
          </a:p>
        </p:txBody>
      </p:sp>
    </p:spTree>
    <p:extLst>
      <p:ext uri="{BB962C8B-B14F-4D97-AF65-F5344CB8AC3E}">
        <p14:creationId xmlns:p14="http://schemas.microsoft.com/office/powerpoint/2010/main" val="283263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34</a:t>
            </a:fld>
            <a:endParaRPr lang="pt-BR" dirty="0"/>
          </a:p>
        </p:txBody>
      </p:sp>
    </p:spTree>
    <p:extLst>
      <p:ext uri="{BB962C8B-B14F-4D97-AF65-F5344CB8AC3E}">
        <p14:creationId xmlns:p14="http://schemas.microsoft.com/office/powerpoint/2010/main" val="3687866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35</a:t>
            </a:fld>
            <a:endParaRPr lang="pt-BR" dirty="0"/>
          </a:p>
        </p:txBody>
      </p:sp>
    </p:spTree>
    <p:extLst>
      <p:ext uri="{BB962C8B-B14F-4D97-AF65-F5344CB8AC3E}">
        <p14:creationId xmlns:p14="http://schemas.microsoft.com/office/powerpoint/2010/main" val="35757496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36</a:t>
            </a:fld>
            <a:endParaRPr lang="pt-BR" dirty="0"/>
          </a:p>
        </p:txBody>
      </p:sp>
    </p:spTree>
    <p:extLst>
      <p:ext uri="{BB962C8B-B14F-4D97-AF65-F5344CB8AC3E}">
        <p14:creationId xmlns:p14="http://schemas.microsoft.com/office/powerpoint/2010/main" val="33477731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37</a:t>
            </a:fld>
            <a:endParaRPr lang="pt-BR" dirty="0"/>
          </a:p>
        </p:txBody>
      </p:sp>
    </p:spTree>
    <p:extLst>
      <p:ext uri="{BB962C8B-B14F-4D97-AF65-F5344CB8AC3E}">
        <p14:creationId xmlns:p14="http://schemas.microsoft.com/office/powerpoint/2010/main" val="3679528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38</a:t>
            </a:fld>
            <a:endParaRPr lang="pt-BR" dirty="0"/>
          </a:p>
        </p:txBody>
      </p:sp>
    </p:spTree>
    <p:extLst>
      <p:ext uri="{BB962C8B-B14F-4D97-AF65-F5344CB8AC3E}">
        <p14:creationId xmlns:p14="http://schemas.microsoft.com/office/powerpoint/2010/main" val="16477807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39</a:t>
            </a:fld>
            <a:endParaRPr lang="pt-BR" dirty="0"/>
          </a:p>
        </p:txBody>
      </p:sp>
    </p:spTree>
    <p:extLst>
      <p:ext uri="{BB962C8B-B14F-4D97-AF65-F5344CB8AC3E}">
        <p14:creationId xmlns:p14="http://schemas.microsoft.com/office/powerpoint/2010/main" val="10287698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40</a:t>
            </a:fld>
            <a:endParaRPr lang="pt-BR" dirty="0"/>
          </a:p>
        </p:txBody>
      </p:sp>
    </p:spTree>
    <p:extLst>
      <p:ext uri="{BB962C8B-B14F-4D97-AF65-F5344CB8AC3E}">
        <p14:creationId xmlns:p14="http://schemas.microsoft.com/office/powerpoint/2010/main" val="13238254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41</a:t>
            </a:fld>
            <a:endParaRPr lang="pt-BR" dirty="0"/>
          </a:p>
        </p:txBody>
      </p:sp>
    </p:spTree>
    <p:extLst>
      <p:ext uri="{BB962C8B-B14F-4D97-AF65-F5344CB8AC3E}">
        <p14:creationId xmlns:p14="http://schemas.microsoft.com/office/powerpoint/2010/main" val="38988553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42</a:t>
            </a:fld>
            <a:endParaRPr lang="pt-BR" dirty="0"/>
          </a:p>
        </p:txBody>
      </p:sp>
    </p:spTree>
    <p:extLst>
      <p:ext uri="{BB962C8B-B14F-4D97-AF65-F5344CB8AC3E}">
        <p14:creationId xmlns:p14="http://schemas.microsoft.com/office/powerpoint/2010/main" val="2405929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43</a:t>
            </a:fld>
            <a:endParaRPr lang="pt-BR" dirty="0"/>
          </a:p>
        </p:txBody>
      </p:sp>
    </p:spTree>
    <p:extLst>
      <p:ext uri="{BB962C8B-B14F-4D97-AF65-F5344CB8AC3E}">
        <p14:creationId xmlns:p14="http://schemas.microsoft.com/office/powerpoint/2010/main" val="2098323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44</a:t>
            </a:fld>
            <a:endParaRPr lang="pt-BR" dirty="0"/>
          </a:p>
        </p:txBody>
      </p:sp>
    </p:spTree>
    <p:extLst>
      <p:ext uri="{BB962C8B-B14F-4D97-AF65-F5344CB8AC3E}">
        <p14:creationId xmlns:p14="http://schemas.microsoft.com/office/powerpoint/2010/main" val="21985255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45</a:t>
            </a:fld>
            <a:endParaRPr lang="pt-BR" dirty="0"/>
          </a:p>
        </p:txBody>
      </p:sp>
    </p:spTree>
    <p:extLst>
      <p:ext uri="{BB962C8B-B14F-4D97-AF65-F5344CB8AC3E}">
        <p14:creationId xmlns:p14="http://schemas.microsoft.com/office/powerpoint/2010/main" val="40050737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46</a:t>
            </a:fld>
            <a:endParaRPr lang="pt-BR" dirty="0"/>
          </a:p>
        </p:txBody>
      </p:sp>
    </p:spTree>
    <p:extLst>
      <p:ext uri="{BB962C8B-B14F-4D97-AF65-F5344CB8AC3E}">
        <p14:creationId xmlns:p14="http://schemas.microsoft.com/office/powerpoint/2010/main" val="21350208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47</a:t>
            </a:fld>
            <a:endParaRPr lang="pt-BR" dirty="0"/>
          </a:p>
        </p:txBody>
      </p:sp>
    </p:spTree>
    <p:extLst>
      <p:ext uri="{BB962C8B-B14F-4D97-AF65-F5344CB8AC3E}">
        <p14:creationId xmlns:p14="http://schemas.microsoft.com/office/powerpoint/2010/main" val="37608232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48</a:t>
            </a:fld>
            <a:endParaRPr lang="pt-BR" dirty="0"/>
          </a:p>
        </p:txBody>
      </p:sp>
    </p:spTree>
    <p:extLst>
      <p:ext uri="{BB962C8B-B14F-4D97-AF65-F5344CB8AC3E}">
        <p14:creationId xmlns:p14="http://schemas.microsoft.com/office/powerpoint/2010/main" val="24192095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49</a:t>
            </a:fld>
            <a:endParaRPr lang="pt-BR" dirty="0"/>
          </a:p>
        </p:txBody>
      </p:sp>
    </p:spTree>
    <p:extLst>
      <p:ext uri="{BB962C8B-B14F-4D97-AF65-F5344CB8AC3E}">
        <p14:creationId xmlns:p14="http://schemas.microsoft.com/office/powerpoint/2010/main" val="35583958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50</a:t>
            </a:fld>
            <a:endParaRPr lang="pt-BR" dirty="0"/>
          </a:p>
        </p:txBody>
      </p:sp>
    </p:spTree>
    <p:extLst>
      <p:ext uri="{BB962C8B-B14F-4D97-AF65-F5344CB8AC3E}">
        <p14:creationId xmlns:p14="http://schemas.microsoft.com/office/powerpoint/2010/main" val="1252906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51</a:t>
            </a:fld>
            <a:endParaRPr lang="pt-BR" dirty="0"/>
          </a:p>
        </p:txBody>
      </p:sp>
    </p:spTree>
    <p:extLst>
      <p:ext uri="{BB962C8B-B14F-4D97-AF65-F5344CB8AC3E}">
        <p14:creationId xmlns:p14="http://schemas.microsoft.com/office/powerpoint/2010/main" val="13805064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52</a:t>
            </a:fld>
            <a:endParaRPr lang="pt-BR" dirty="0"/>
          </a:p>
        </p:txBody>
      </p:sp>
    </p:spTree>
    <p:extLst>
      <p:ext uri="{BB962C8B-B14F-4D97-AF65-F5344CB8AC3E}">
        <p14:creationId xmlns:p14="http://schemas.microsoft.com/office/powerpoint/2010/main" val="32855921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53</a:t>
            </a:fld>
            <a:endParaRPr lang="pt-BR" dirty="0"/>
          </a:p>
        </p:txBody>
      </p:sp>
    </p:spTree>
    <p:extLst>
      <p:ext uri="{BB962C8B-B14F-4D97-AF65-F5344CB8AC3E}">
        <p14:creationId xmlns:p14="http://schemas.microsoft.com/office/powerpoint/2010/main" val="4284677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54</a:t>
            </a:fld>
            <a:endParaRPr lang="pt-BR" dirty="0"/>
          </a:p>
        </p:txBody>
      </p:sp>
    </p:spTree>
    <p:extLst>
      <p:ext uri="{BB962C8B-B14F-4D97-AF65-F5344CB8AC3E}">
        <p14:creationId xmlns:p14="http://schemas.microsoft.com/office/powerpoint/2010/main" val="9989699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55</a:t>
            </a:fld>
            <a:endParaRPr lang="pt-BR" dirty="0"/>
          </a:p>
        </p:txBody>
      </p:sp>
    </p:spTree>
    <p:extLst>
      <p:ext uri="{BB962C8B-B14F-4D97-AF65-F5344CB8AC3E}">
        <p14:creationId xmlns:p14="http://schemas.microsoft.com/office/powerpoint/2010/main" val="15374262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56</a:t>
            </a:fld>
            <a:endParaRPr lang="pt-BR" dirty="0"/>
          </a:p>
        </p:txBody>
      </p:sp>
    </p:spTree>
    <p:extLst>
      <p:ext uri="{BB962C8B-B14F-4D97-AF65-F5344CB8AC3E}">
        <p14:creationId xmlns:p14="http://schemas.microsoft.com/office/powerpoint/2010/main" val="37327421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57</a:t>
            </a:fld>
            <a:endParaRPr lang="pt-BR" dirty="0"/>
          </a:p>
        </p:txBody>
      </p:sp>
    </p:spTree>
    <p:extLst>
      <p:ext uri="{BB962C8B-B14F-4D97-AF65-F5344CB8AC3E}">
        <p14:creationId xmlns:p14="http://schemas.microsoft.com/office/powerpoint/2010/main" val="1343037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58</a:t>
            </a:fld>
            <a:endParaRPr lang="pt-BR" dirty="0"/>
          </a:p>
        </p:txBody>
      </p:sp>
    </p:spTree>
    <p:extLst>
      <p:ext uri="{BB962C8B-B14F-4D97-AF65-F5344CB8AC3E}">
        <p14:creationId xmlns:p14="http://schemas.microsoft.com/office/powerpoint/2010/main" val="13171320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59</a:t>
            </a:fld>
            <a:endParaRPr lang="pt-BR" dirty="0"/>
          </a:p>
        </p:txBody>
      </p:sp>
    </p:spTree>
    <p:extLst>
      <p:ext uri="{BB962C8B-B14F-4D97-AF65-F5344CB8AC3E}">
        <p14:creationId xmlns:p14="http://schemas.microsoft.com/office/powerpoint/2010/main" val="9416710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60</a:t>
            </a:fld>
            <a:endParaRPr lang="pt-BR" dirty="0"/>
          </a:p>
        </p:txBody>
      </p:sp>
    </p:spTree>
    <p:extLst>
      <p:ext uri="{BB962C8B-B14F-4D97-AF65-F5344CB8AC3E}">
        <p14:creationId xmlns:p14="http://schemas.microsoft.com/office/powerpoint/2010/main" val="30194190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61</a:t>
            </a:fld>
            <a:endParaRPr lang="pt-BR" dirty="0"/>
          </a:p>
        </p:txBody>
      </p:sp>
    </p:spTree>
    <p:extLst>
      <p:ext uri="{BB962C8B-B14F-4D97-AF65-F5344CB8AC3E}">
        <p14:creationId xmlns:p14="http://schemas.microsoft.com/office/powerpoint/2010/main" val="27060216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62</a:t>
            </a:fld>
            <a:endParaRPr lang="pt-BR" dirty="0"/>
          </a:p>
        </p:txBody>
      </p:sp>
    </p:spTree>
    <p:extLst>
      <p:ext uri="{BB962C8B-B14F-4D97-AF65-F5344CB8AC3E}">
        <p14:creationId xmlns:p14="http://schemas.microsoft.com/office/powerpoint/2010/main" val="372543394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63</a:t>
            </a:fld>
            <a:endParaRPr lang="pt-BR" dirty="0"/>
          </a:p>
        </p:txBody>
      </p:sp>
    </p:spTree>
    <p:extLst>
      <p:ext uri="{BB962C8B-B14F-4D97-AF65-F5344CB8AC3E}">
        <p14:creationId xmlns:p14="http://schemas.microsoft.com/office/powerpoint/2010/main" val="5511341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64</a:t>
            </a:fld>
            <a:endParaRPr lang="pt-BR" dirty="0"/>
          </a:p>
        </p:txBody>
      </p:sp>
    </p:spTree>
    <p:extLst>
      <p:ext uri="{BB962C8B-B14F-4D97-AF65-F5344CB8AC3E}">
        <p14:creationId xmlns:p14="http://schemas.microsoft.com/office/powerpoint/2010/main" val="116613363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65</a:t>
            </a:fld>
            <a:endParaRPr lang="pt-BR" dirty="0"/>
          </a:p>
        </p:txBody>
      </p:sp>
    </p:spTree>
    <p:extLst>
      <p:ext uri="{BB962C8B-B14F-4D97-AF65-F5344CB8AC3E}">
        <p14:creationId xmlns:p14="http://schemas.microsoft.com/office/powerpoint/2010/main" val="34873008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66</a:t>
            </a:fld>
            <a:endParaRPr lang="pt-BR" dirty="0"/>
          </a:p>
        </p:txBody>
      </p:sp>
    </p:spTree>
    <p:extLst>
      <p:ext uri="{BB962C8B-B14F-4D97-AF65-F5344CB8AC3E}">
        <p14:creationId xmlns:p14="http://schemas.microsoft.com/office/powerpoint/2010/main" val="22252656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67</a:t>
            </a:fld>
            <a:endParaRPr lang="pt-BR" dirty="0"/>
          </a:p>
        </p:txBody>
      </p:sp>
    </p:spTree>
    <p:extLst>
      <p:ext uri="{BB962C8B-B14F-4D97-AF65-F5344CB8AC3E}">
        <p14:creationId xmlns:p14="http://schemas.microsoft.com/office/powerpoint/2010/main" val="51287492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68</a:t>
            </a:fld>
            <a:endParaRPr lang="pt-BR" dirty="0"/>
          </a:p>
        </p:txBody>
      </p:sp>
    </p:spTree>
    <p:extLst>
      <p:ext uri="{BB962C8B-B14F-4D97-AF65-F5344CB8AC3E}">
        <p14:creationId xmlns:p14="http://schemas.microsoft.com/office/powerpoint/2010/main" val="34927423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69</a:t>
            </a:fld>
            <a:endParaRPr lang="pt-BR" dirty="0"/>
          </a:p>
        </p:txBody>
      </p:sp>
    </p:spTree>
    <p:extLst>
      <p:ext uri="{BB962C8B-B14F-4D97-AF65-F5344CB8AC3E}">
        <p14:creationId xmlns:p14="http://schemas.microsoft.com/office/powerpoint/2010/main" val="42748932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70</a:t>
            </a:fld>
            <a:endParaRPr lang="pt-BR" dirty="0"/>
          </a:p>
        </p:txBody>
      </p:sp>
    </p:spTree>
    <p:extLst>
      <p:ext uri="{BB962C8B-B14F-4D97-AF65-F5344CB8AC3E}">
        <p14:creationId xmlns:p14="http://schemas.microsoft.com/office/powerpoint/2010/main" val="13869297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71</a:t>
            </a:fld>
            <a:endParaRPr lang="pt-BR" dirty="0"/>
          </a:p>
        </p:txBody>
      </p:sp>
    </p:spTree>
    <p:extLst>
      <p:ext uri="{BB962C8B-B14F-4D97-AF65-F5344CB8AC3E}">
        <p14:creationId xmlns:p14="http://schemas.microsoft.com/office/powerpoint/2010/main" val="90276751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72</a:t>
            </a:fld>
            <a:endParaRPr lang="pt-BR" dirty="0"/>
          </a:p>
        </p:txBody>
      </p:sp>
    </p:spTree>
    <p:extLst>
      <p:ext uri="{BB962C8B-B14F-4D97-AF65-F5344CB8AC3E}">
        <p14:creationId xmlns:p14="http://schemas.microsoft.com/office/powerpoint/2010/main" val="39655167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73</a:t>
            </a:fld>
            <a:endParaRPr lang="pt-BR" dirty="0"/>
          </a:p>
        </p:txBody>
      </p:sp>
    </p:spTree>
    <p:extLst>
      <p:ext uri="{BB962C8B-B14F-4D97-AF65-F5344CB8AC3E}">
        <p14:creationId xmlns:p14="http://schemas.microsoft.com/office/powerpoint/2010/main" val="286897312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74</a:t>
            </a:fld>
            <a:endParaRPr lang="pt-BR" dirty="0"/>
          </a:p>
        </p:txBody>
      </p:sp>
    </p:spTree>
    <p:extLst>
      <p:ext uri="{BB962C8B-B14F-4D97-AF65-F5344CB8AC3E}">
        <p14:creationId xmlns:p14="http://schemas.microsoft.com/office/powerpoint/2010/main" val="8059655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75</a:t>
            </a:fld>
            <a:endParaRPr lang="pt-BR" dirty="0"/>
          </a:p>
        </p:txBody>
      </p:sp>
    </p:spTree>
    <p:extLst>
      <p:ext uri="{BB962C8B-B14F-4D97-AF65-F5344CB8AC3E}">
        <p14:creationId xmlns:p14="http://schemas.microsoft.com/office/powerpoint/2010/main" val="41046499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76</a:t>
            </a:fld>
            <a:endParaRPr lang="pt-BR" dirty="0"/>
          </a:p>
        </p:txBody>
      </p:sp>
    </p:spTree>
    <p:extLst>
      <p:ext uri="{BB962C8B-B14F-4D97-AF65-F5344CB8AC3E}">
        <p14:creationId xmlns:p14="http://schemas.microsoft.com/office/powerpoint/2010/main" val="12589962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77</a:t>
            </a:fld>
            <a:endParaRPr lang="pt-BR" dirty="0"/>
          </a:p>
        </p:txBody>
      </p:sp>
    </p:spTree>
    <p:extLst>
      <p:ext uri="{BB962C8B-B14F-4D97-AF65-F5344CB8AC3E}">
        <p14:creationId xmlns:p14="http://schemas.microsoft.com/office/powerpoint/2010/main" val="25019399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78</a:t>
            </a:fld>
            <a:endParaRPr lang="pt-BR" dirty="0"/>
          </a:p>
        </p:txBody>
      </p:sp>
    </p:spTree>
    <p:extLst>
      <p:ext uri="{BB962C8B-B14F-4D97-AF65-F5344CB8AC3E}">
        <p14:creationId xmlns:p14="http://schemas.microsoft.com/office/powerpoint/2010/main" val="22569407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79</a:t>
            </a:fld>
            <a:endParaRPr lang="pt-BR" dirty="0"/>
          </a:p>
        </p:txBody>
      </p:sp>
    </p:spTree>
    <p:extLst>
      <p:ext uri="{BB962C8B-B14F-4D97-AF65-F5344CB8AC3E}">
        <p14:creationId xmlns:p14="http://schemas.microsoft.com/office/powerpoint/2010/main" val="809459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80</a:t>
            </a:fld>
            <a:endParaRPr lang="pt-BR" dirty="0"/>
          </a:p>
        </p:txBody>
      </p:sp>
    </p:spTree>
    <p:extLst>
      <p:ext uri="{BB962C8B-B14F-4D97-AF65-F5344CB8AC3E}">
        <p14:creationId xmlns:p14="http://schemas.microsoft.com/office/powerpoint/2010/main" val="77236947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81</a:t>
            </a:fld>
            <a:endParaRPr lang="pt-BR" dirty="0"/>
          </a:p>
        </p:txBody>
      </p:sp>
    </p:spTree>
    <p:extLst>
      <p:ext uri="{BB962C8B-B14F-4D97-AF65-F5344CB8AC3E}">
        <p14:creationId xmlns:p14="http://schemas.microsoft.com/office/powerpoint/2010/main" val="10122098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82</a:t>
            </a:fld>
            <a:endParaRPr lang="pt-BR" dirty="0"/>
          </a:p>
        </p:txBody>
      </p:sp>
    </p:spTree>
    <p:extLst>
      <p:ext uri="{BB962C8B-B14F-4D97-AF65-F5344CB8AC3E}">
        <p14:creationId xmlns:p14="http://schemas.microsoft.com/office/powerpoint/2010/main" val="54141633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83</a:t>
            </a:fld>
            <a:endParaRPr lang="pt-BR" dirty="0"/>
          </a:p>
        </p:txBody>
      </p:sp>
    </p:spTree>
    <p:extLst>
      <p:ext uri="{BB962C8B-B14F-4D97-AF65-F5344CB8AC3E}">
        <p14:creationId xmlns:p14="http://schemas.microsoft.com/office/powerpoint/2010/main" val="31937491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84</a:t>
            </a:fld>
            <a:endParaRPr lang="pt-BR" dirty="0"/>
          </a:p>
        </p:txBody>
      </p:sp>
    </p:spTree>
    <p:extLst>
      <p:ext uri="{BB962C8B-B14F-4D97-AF65-F5344CB8AC3E}">
        <p14:creationId xmlns:p14="http://schemas.microsoft.com/office/powerpoint/2010/main" val="28294549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85</a:t>
            </a:fld>
            <a:endParaRPr lang="pt-BR" dirty="0"/>
          </a:p>
        </p:txBody>
      </p:sp>
    </p:spTree>
    <p:extLst>
      <p:ext uri="{BB962C8B-B14F-4D97-AF65-F5344CB8AC3E}">
        <p14:creationId xmlns:p14="http://schemas.microsoft.com/office/powerpoint/2010/main" val="366411371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86</a:t>
            </a:fld>
            <a:endParaRPr lang="pt-BR" dirty="0"/>
          </a:p>
        </p:txBody>
      </p:sp>
    </p:spTree>
    <p:extLst>
      <p:ext uri="{BB962C8B-B14F-4D97-AF65-F5344CB8AC3E}">
        <p14:creationId xmlns:p14="http://schemas.microsoft.com/office/powerpoint/2010/main" val="39520773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87</a:t>
            </a:fld>
            <a:endParaRPr lang="pt-BR" dirty="0"/>
          </a:p>
        </p:txBody>
      </p:sp>
    </p:spTree>
    <p:extLst>
      <p:ext uri="{BB962C8B-B14F-4D97-AF65-F5344CB8AC3E}">
        <p14:creationId xmlns:p14="http://schemas.microsoft.com/office/powerpoint/2010/main" val="405727812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88</a:t>
            </a:fld>
            <a:endParaRPr lang="pt-BR" dirty="0"/>
          </a:p>
        </p:txBody>
      </p:sp>
    </p:spTree>
    <p:extLst>
      <p:ext uri="{BB962C8B-B14F-4D97-AF65-F5344CB8AC3E}">
        <p14:creationId xmlns:p14="http://schemas.microsoft.com/office/powerpoint/2010/main" val="221804271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89</a:t>
            </a:fld>
            <a:endParaRPr lang="pt-BR" dirty="0"/>
          </a:p>
        </p:txBody>
      </p:sp>
    </p:spTree>
    <p:extLst>
      <p:ext uri="{BB962C8B-B14F-4D97-AF65-F5344CB8AC3E}">
        <p14:creationId xmlns:p14="http://schemas.microsoft.com/office/powerpoint/2010/main" val="10817341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90</a:t>
            </a:fld>
            <a:endParaRPr lang="pt-BR" dirty="0"/>
          </a:p>
        </p:txBody>
      </p:sp>
    </p:spTree>
    <p:extLst>
      <p:ext uri="{BB962C8B-B14F-4D97-AF65-F5344CB8AC3E}">
        <p14:creationId xmlns:p14="http://schemas.microsoft.com/office/powerpoint/2010/main" val="387881249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91</a:t>
            </a:fld>
            <a:endParaRPr lang="pt-BR" dirty="0"/>
          </a:p>
        </p:txBody>
      </p:sp>
    </p:spTree>
    <p:extLst>
      <p:ext uri="{BB962C8B-B14F-4D97-AF65-F5344CB8AC3E}">
        <p14:creationId xmlns:p14="http://schemas.microsoft.com/office/powerpoint/2010/main" val="264535730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92</a:t>
            </a:fld>
            <a:endParaRPr lang="pt-BR" dirty="0"/>
          </a:p>
        </p:txBody>
      </p:sp>
    </p:spTree>
    <p:extLst>
      <p:ext uri="{BB962C8B-B14F-4D97-AF65-F5344CB8AC3E}">
        <p14:creationId xmlns:p14="http://schemas.microsoft.com/office/powerpoint/2010/main" val="982274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93</a:t>
            </a:fld>
            <a:endParaRPr lang="pt-BR" dirty="0"/>
          </a:p>
        </p:txBody>
      </p:sp>
    </p:spTree>
    <p:extLst>
      <p:ext uri="{BB962C8B-B14F-4D97-AF65-F5344CB8AC3E}">
        <p14:creationId xmlns:p14="http://schemas.microsoft.com/office/powerpoint/2010/main" val="128337820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94</a:t>
            </a:fld>
            <a:endParaRPr lang="pt-BR" dirty="0"/>
          </a:p>
        </p:txBody>
      </p:sp>
    </p:spTree>
    <p:extLst>
      <p:ext uri="{BB962C8B-B14F-4D97-AF65-F5344CB8AC3E}">
        <p14:creationId xmlns:p14="http://schemas.microsoft.com/office/powerpoint/2010/main" val="53144327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95</a:t>
            </a:fld>
            <a:endParaRPr lang="pt-BR" dirty="0"/>
          </a:p>
        </p:txBody>
      </p:sp>
    </p:spTree>
    <p:extLst>
      <p:ext uri="{BB962C8B-B14F-4D97-AF65-F5344CB8AC3E}">
        <p14:creationId xmlns:p14="http://schemas.microsoft.com/office/powerpoint/2010/main" val="31237918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96</a:t>
            </a:fld>
            <a:endParaRPr lang="pt-BR" dirty="0"/>
          </a:p>
        </p:txBody>
      </p:sp>
    </p:spTree>
    <p:extLst>
      <p:ext uri="{BB962C8B-B14F-4D97-AF65-F5344CB8AC3E}">
        <p14:creationId xmlns:p14="http://schemas.microsoft.com/office/powerpoint/2010/main" val="187716215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97</a:t>
            </a:fld>
            <a:endParaRPr lang="pt-BR" dirty="0"/>
          </a:p>
        </p:txBody>
      </p:sp>
    </p:spTree>
    <p:extLst>
      <p:ext uri="{BB962C8B-B14F-4D97-AF65-F5344CB8AC3E}">
        <p14:creationId xmlns:p14="http://schemas.microsoft.com/office/powerpoint/2010/main" val="349861374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98</a:t>
            </a:fld>
            <a:endParaRPr lang="pt-BR" dirty="0"/>
          </a:p>
        </p:txBody>
      </p:sp>
    </p:spTree>
    <p:extLst>
      <p:ext uri="{BB962C8B-B14F-4D97-AF65-F5344CB8AC3E}">
        <p14:creationId xmlns:p14="http://schemas.microsoft.com/office/powerpoint/2010/main" val="263988917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99</a:t>
            </a:fld>
            <a:endParaRPr lang="pt-BR" dirty="0"/>
          </a:p>
        </p:txBody>
      </p:sp>
    </p:spTree>
    <p:extLst>
      <p:ext uri="{BB962C8B-B14F-4D97-AF65-F5344CB8AC3E}">
        <p14:creationId xmlns:p14="http://schemas.microsoft.com/office/powerpoint/2010/main" val="39529130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100</a:t>
            </a:fld>
            <a:endParaRPr lang="pt-BR" dirty="0"/>
          </a:p>
        </p:txBody>
      </p:sp>
    </p:spTree>
    <p:extLst>
      <p:ext uri="{BB962C8B-B14F-4D97-AF65-F5344CB8AC3E}">
        <p14:creationId xmlns:p14="http://schemas.microsoft.com/office/powerpoint/2010/main" val="219812405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101</a:t>
            </a:fld>
            <a:endParaRPr lang="pt-BR" dirty="0"/>
          </a:p>
        </p:txBody>
      </p:sp>
    </p:spTree>
    <p:extLst>
      <p:ext uri="{BB962C8B-B14F-4D97-AF65-F5344CB8AC3E}">
        <p14:creationId xmlns:p14="http://schemas.microsoft.com/office/powerpoint/2010/main" val="327429674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102</a:t>
            </a:fld>
            <a:endParaRPr lang="pt-BR" dirty="0"/>
          </a:p>
        </p:txBody>
      </p:sp>
    </p:spTree>
    <p:extLst>
      <p:ext uri="{BB962C8B-B14F-4D97-AF65-F5344CB8AC3E}">
        <p14:creationId xmlns:p14="http://schemas.microsoft.com/office/powerpoint/2010/main" val="404769853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103</a:t>
            </a:fld>
            <a:endParaRPr lang="pt-BR" dirty="0"/>
          </a:p>
        </p:txBody>
      </p:sp>
    </p:spTree>
    <p:extLst>
      <p:ext uri="{BB962C8B-B14F-4D97-AF65-F5344CB8AC3E}">
        <p14:creationId xmlns:p14="http://schemas.microsoft.com/office/powerpoint/2010/main" val="104089663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104</a:t>
            </a:fld>
            <a:endParaRPr lang="pt-BR" dirty="0"/>
          </a:p>
        </p:txBody>
      </p:sp>
    </p:spTree>
    <p:extLst>
      <p:ext uri="{BB962C8B-B14F-4D97-AF65-F5344CB8AC3E}">
        <p14:creationId xmlns:p14="http://schemas.microsoft.com/office/powerpoint/2010/main" val="9120108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105</a:t>
            </a:fld>
            <a:endParaRPr lang="pt-BR" dirty="0"/>
          </a:p>
        </p:txBody>
      </p:sp>
    </p:spTree>
    <p:extLst>
      <p:ext uri="{BB962C8B-B14F-4D97-AF65-F5344CB8AC3E}">
        <p14:creationId xmlns:p14="http://schemas.microsoft.com/office/powerpoint/2010/main" val="42279900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106</a:t>
            </a:fld>
            <a:endParaRPr lang="pt-BR" dirty="0"/>
          </a:p>
        </p:txBody>
      </p:sp>
    </p:spTree>
    <p:extLst>
      <p:ext uri="{BB962C8B-B14F-4D97-AF65-F5344CB8AC3E}">
        <p14:creationId xmlns:p14="http://schemas.microsoft.com/office/powerpoint/2010/main" val="414951345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a imagem do slide 1"/>
          <p:cNvSpPr>
            <a:spLocks noGrp="1" noRot="1" noChangeAspect="1"/>
          </p:cNvSpPr>
          <p:nvPr>
            <p:ph type="sldImg"/>
          </p:nvPr>
        </p:nvSpPr>
        <p:spPr/>
      </p:sp>
      <p:sp>
        <p:nvSpPr>
          <p:cNvPr id="3" name="Espaço reservado para anotações 2"/>
          <p:cNvSpPr>
            <a:spLocks noGrp="1"/>
          </p:cNvSpPr>
          <p:nvPr>
            <p:ph type="body" idx="1"/>
          </p:nvPr>
        </p:nvSpPr>
        <p:spPr/>
        <p:txBody>
          <a:bodyPr rtlCol="0"/>
          <a:lstStyle/>
          <a:p>
            <a:pPr rtl="0"/>
            <a:endParaRPr lang="pt-BR" dirty="0"/>
          </a:p>
        </p:txBody>
      </p:sp>
      <p:sp>
        <p:nvSpPr>
          <p:cNvPr id="4" name="Espaço reservado para o número do slide 3"/>
          <p:cNvSpPr>
            <a:spLocks noGrp="1"/>
          </p:cNvSpPr>
          <p:nvPr>
            <p:ph type="sldNum" sz="quarter" idx="5"/>
          </p:nvPr>
        </p:nvSpPr>
        <p:spPr/>
        <p:txBody>
          <a:bodyPr rtlCol="0"/>
          <a:lstStyle/>
          <a:p>
            <a:pPr rtl="0"/>
            <a:fld id="{6DF8F48A-6110-47DA-8521-A1D1FFD22FEF}" type="slidenum">
              <a:rPr lang="pt-BR" smtClean="0"/>
              <a:t>107</a:t>
            </a:fld>
            <a:endParaRPr lang="pt-BR" dirty="0"/>
          </a:p>
        </p:txBody>
      </p:sp>
    </p:spTree>
    <p:extLst>
      <p:ext uri="{BB962C8B-B14F-4D97-AF65-F5344CB8AC3E}">
        <p14:creationId xmlns:p14="http://schemas.microsoft.com/office/powerpoint/2010/main" val="489932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DB0BBB5-FEB0-47AD-A01D-A9D3462038F2}"/>
              </a:ext>
            </a:extLst>
          </p:cNvPr>
          <p:cNvSpPr>
            <a:spLocks noGrp="1"/>
          </p:cNvSpPr>
          <p:nvPr>
            <p:ph type="ctrTitle"/>
          </p:nvPr>
        </p:nvSpPr>
        <p:spPr>
          <a:xfrm>
            <a:off x="1524000" y="1122363"/>
            <a:ext cx="9144000" cy="2387600"/>
          </a:xfrm>
        </p:spPr>
        <p:txBody>
          <a:bodyPr rtlCol="0" anchor="b"/>
          <a:lstStyle>
            <a:lvl1pPr algn="ctr">
              <a:defRPr sz="6000"/>
            </a:lvl1pPr>
          </a:lstStyle>
          <a:p>
            <a:pPr rtl="0"/>
            <a:r>
              <a:rPr lang="pt-BR" noProof="0" smtClean="0"/>
              <a:t>Clique para editar o título mestre</a:t>
            </a:r>
            <a:endParaRPr lang="pt-BR" noProof="0" dirty="0"/>
          </a:p>
        </p:txBody>
      </p:sp>
      <p:sp>
        <p:nvSpPr>
          <p:cNvPr id="3" name="Subtítulo 2">
            <a:extLst>
              <a:ext uri="{FF2B5EF4-FFF2-40B4-BE49-F238E27FC236}">
                <a16:creationId xmlns:a16="http://schemas.microsoft.com/office/drawing/2014/main" xmlns="" id="{58207C41-C17D-4E84-B9CC-CA142B94C10D}"/>
              </a:ext>
            </a:extLst>
          </p:cNvPr>
          <p:cNvSpPr>
            <a:spLocks noGrp="1"/>
          </p:cNvSpPr>
          <p:nvPr>
            <p:ph type="subTitle" idx="1"/>
          </p:nvPr>
        </p:nvSpPr>
        <p:spPr>
          <a:xfrm>
            <a:off x="1524000" y="3602038"/>
            <a:ext cx="9144000" cy="1655762"/>
          </a:xfrm>
        </p:spPr>
        <p:txBody>
          <a:bodyPr rtlCol="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t-BR" noProof="0" smtClean="0"/>
              <a:t>Clique para editar o estilo do subtítulo mestre</a:t>
            </a:r>
            <a:endParaRPr lang="pt-BR" noProof="0" dirty="0"/>
          </a:p>
        </p:txBody>
      </p:sp>
      <p:sp>
        <p:nvSpPr>
          <p:cNvPr id="4" name="Espaço Reservado para Data 3">
            <a:extLst>
              <a:ext uri="{FF2B5EF4-FFF2-40B4-BE49-F238E27FC236}">
                <a16:creationId xmlns:a16="http://schemas.microsoft.com/office/drawing/2014/main" xmlns="" id="{7245F25D-6082-47DE-9B2C-675944DD1812}"/>
              </a:ext>
            </a:extLst>
          </p:cNvPr>
          <p:cNvSpPr>
            <a:spLocks noGrp="1"/>
          </p:cNvSpPr>
          <p:nvPr>
            <p:ph type="dt" sz="half" idx="10"/>
          </p:nvPr>
        </p:nvSpPr>
        <p:spPr/>
        <p:txBody>
          <a:bodyPr rtlCol="0"/>
          <a:lstStyle/>
          <a:p>
            <a:pPr rtl="0"/>
            <a:fld id="{14DD5E67-3025-45B9-A98F-9CB00CF5FB26}" type="datetime1">
              <a:rPr lang="pt-BR" noProof="0" smtClean="0"/>
              <a:t>13/06/2023</a:t>
            </a:fld>
            <a:endParaRPr lang="pt-BR" noProof="0" dirty="0"/>
          </a:p>
        </p:txBody>
      </p:sp>
      <p:sp>
        <p:nvSpPr>
          <p:cNvPr id="5" name="Espaço Reservado para Rodapé 4">
            <a:extLst>
              <a:ext uri="{FF2B5EF4-FFF2-40B4-BE49-F238E27FC236}">
                <a16:creationId xmlns:a16="http://schemas.microsoft.com/office/drawing/2014/main" xmlns="" id="{5E24B0FF-3B25-4E5C-A0A7-4E1636362153}"/>
              </a:ext>
            </a:extLst>
          </p:cNvPr>
          <p:cNvSpPr>
            <a:spLocks noGrp="1"/>
          </p:cNvSpPr>
          <p:nvPr>
            <p:ph type="ftr" sz="quarter" idx="11"/>
          </p:nvPr>
        </p:nvSpPr>
        <p:spPr/>
        <p:txBody>
          <a:bodyPr rtlCol="0"/>
          <a:lstStyle/>
          <a:p>
            <a:pPr rtl="0"/>
            <a:endParaRPr lang="pt-BR" noProof="0" dirty="0"/>
          </a:p>
        </p:txBody>
      </p:sp>
      <p:sp>
        <p:nvSpPr>
          <p:cNvPr id="6" name="Espaço Reservado para o Número do Slide 5">
            <a:extLst>
              <a:ext uri="{FF2B5EF4-FFF2-40B4-BE49-F238E27FC236}">
                <a16:creationId xmlns:a16="http://schemas.microsoft.com/office/drawing/2014/main" xmlns="" id="{09377007-1A01-499B-ACAD-C9F9C20B76F8}"/>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1169962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0DADCE2-978E-4923-B0E9-4C966B6798C3}"/>
              </a:ext>
            </a:extLst>
          </p:cNvPr>
          <p:cNvSpPr>
            <a:spLocks noGrp="1"/>
          </p:cNvSpPr>
          <p:nvPr>
            <p:ph type="title"/>
          </p:nvPr>
        </p:nvSpPr>
        <p:spPr/>
        <p:txBody>
          <a:bodyPr rtlCol="0"/>
          <a:lstStyle/>
          <a:p>
            <a:pPr rtl="0"/>
            <a:r>
              <a:rPr lang="pt-BR" noProof="0" smtClean="0"/>
              <a:t>Clique para editar o título mestre</a:t>
            </a:r>
            <a:endParaRPr lang="pt-BR" noProof="0" dirty="0"/>
          </a:p>
        </p:txBody>
      </p:sp>
      <p:sp>
        <p:nvSpPr>
          <p:cNvPr id="3" name="Espaço reservado para conteúdo 2">
            <a:extLst>
              <a:ext uri="{FF2B5EF4-FFF2-40B4-BE49-F238E27FC236}">
                <a16:creationId xmlns:a16="http://schemas.microsoft.com/office/drawing/2014/main" xmlns="" id="{6CEB0BD6-F012-4C6D-BDAD-9E90ED25A387}"/>
              </a:ext>
            </a:extLst>
          </p:cNvPr>
          <p:cNvSpPr>
            <a:spLocks noGrp="1"/>
          </p:cNvSpPr>
          <p:nvPr>
            <p:ph idx="1"/>
          </p:nvPr>
        </p:nvSpPr>
        <p:spPr/>
        <p:txBody>
          <a:bodyPr rtlCol="0"/>
          <a:lstStyle/>
          <a:p>
            <a:pPr lvl="0" rtl="0"/>
            <a:r>
              <a:rPr lang="pt-BR" noProof="0" smtClean="0"/>
              <a:t>Clique para editar o texto mestre</a:t>
            </a:r>
          </a:p>
          <a:p>
            <a:pPr lvl="1" rtl="0"/>
            <a:r>
              <a:rPr lang="pt-BR" noProof="0" smtClean="0"/>
              <a:t>Segundo nível</a:t>
            </a:r>
          </a:p>
          <a:p>
            <a:pPr lvl="2" rtl="0"/>
            <a:r>
              <a:rPr lang="pt-BR" noProof="0" smtClean="0"/>
              <a:t>Terceiro nível</a:t>
            </a:r>
          </a:p>
          <a:p>
            <a:pPr lvl="3" rtl="0"/>
            <a:r>
              <a:rPr lang="pt-BR" noProof="0" smtClean="0"/>
              <a:t>Quarto nível</a:t>
            </a:r>
          </a:p>
          <a:p>
            <a:pPr lvl="4" rtl="0"/>
            <a:r>
              <a:rPr lang="pt-BR" noProof="0" smtClean="0"/>
              <a:t>Quinto nível</a:t>
            </a:r>
            <a:endParaRPr lang="pt-BR" noProof="0" dirty="0"/>
          </a:p>
        </p:txBody>
      </p:sp>
      <p:sp>
        <p:nvSpPr>
          <p:cNvPr id="4" name="Espaço Reservado para Data 3">
            <a:extLst>
              <a:ext uri="{FF2B5EF4-FFF2-40B4-BE49-F238E27FC236}">
                <a16:creationId xmlns:a16="http://schemas.microsoft.com/office/drawing/2014/main" xmlns="" id="{DEE2F9E5-192C-4E88-9147-D263893B1842}"/>
              </a:ext>
            </a:extLst>
          </p:cNvPr>
          <p:cNvSpPr>
            <a:spLocks noGrp="1"/>
          </p:cNvSpPr>
          <p:nvPr>
            <p:ph type="dt" sz="half" idx="10"/>
          </p:nvPr>
        </p:nvSpPr>
        <p:spPr/>
        <p:txBody>
          <a:bodyPr rtlCol="0"/>
          <a:lstStyle/>
          <a:p>
            <a:pPr rtl="0"/>
            <a:fld id="{448E7A00-B761-4021-B21F-F3A9DAB95983}" type="datetime1">
              <a:rPr lang="pt-BR" noProof="0" smtClean="0"/>
              <a:t>13/06/2023</a:t>
            </a:fld>
            <a:endParaRPr lang="pt-BR" noProof="0" dirty="0"/>
          </a:p>
        </p:txBody>
      </p:sp>
      <p:sp>
        <p:nvSpPr>
          <p:cNvPr id="5" name="Espaço Reservado para Rodapé 4">
            <a:extLst>
              <a:ext uri="{FF2B5EF4-FFF2-40B4-BE49-F238E27FC236}">
                <a16:creationId xmlns:a16="http://schemas.microsoft.com/office/drawing/2014/main" xmlns="" id="{794A7138-3EAF-4C9D-903E-55D9BC040272}"/>
              </a:ext>
            </a:extLst>
          </p:cNvPr>
          <p:cNvSpPr>
            <a:spLocks noGrp="1"/>
          </p:cNvSpPr>
          <p:nvPr>
            <p:ph type="ftr" sz="quarter" idx="11"/>
          </p:nvPr>
        </p:nvSpPr>
        <p:spPr/>
        <p:txBody>
          <a:bodyPr rtlCol="0"/>
          <a:lstStyle/>
          <a:p>
            <a:pPr rtl="0"/>
            <a:endParaRPr lang="pt-BR" noProof="0" dirty="0"/>
          </a:p>
        </p:txBody>
      </p:sp>
      <p:sp>
        <p:nvSpPr>
          <p:cNvPr id="6" name="Espaço Reservado para o Número do Slide 5">
            <a:extLst>
              <a:ext uri="{FF2B5EF4-FFF2-40B4-BE49-F238E27FC236}">
                <a16:creationId xmlns:a16="http://schemas.microsoft.com/office/drawing/2014/main" xmlns="" id="{F8DB0B82-496D-45C3-A682-7AF9AFFB9693}"/>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3515126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193DAD0-5F6F-47DA-A010-1C4A30C88AB4}"/>
              </a:ext>
            </a:extLst>
          </p:cNvPr>
          <p:cNvSpPr>
            <a:spLocks noGrp="1"/>
          </p:cNvSpPr>
          <p:nvPr>
            <p:ph type="title"/>
          </p:nvPr>
        </p:nvSpPr>
        <p:spPr>
          <a:xfrm>
            <a:off x="831850" y="1709738"/>
            <a:ext cx="10515600" cy="2852737"/>
          </a:xfrm>
        </p:spPr>
        <p:txBody>
          <a:bodyPr rtlCol="0" anchor="b"/>
          <a:lstStyle>
            <a:lvl1pPr>
              <a:defRPr sz="6000"/>
            </a:lvl1pPr>
          </a:lstStyle>
          <a:p>
            <a:pPr rtl="0"/>
            <a:r>
              <a:rPr lang="pt-BR" noProof="0" smtClean="0"/>
              <a:t>Clique para editar o título mestre</a:t>
            </a:r>
            <a:endParaRPr lang="pt-BR" noProof="0" dirty="0"/>
          </a:p>
        </p:txBody>
      </p:sp>
      <p:sp>
        <p:nvSpPr>
          <p:cNvPr id="3" name="Espaço Reservado para Texto 2">
            <a:extLst>
              <a:ext uri="{FF2B5EF4-FFF2-40B4-BE49-F238E27FC236}">
                <a16:creationId xmlns:a16="http://schemas.microsoft.com/office/drawing/2014/main" xmlns="" id="{AC8EFA6E-A768-42A8-B2C3-F100D82609A2}"/>
              </a:ext>
            </a:extLst>
          </p:cNvPr>
          <p:cNvSpPr>
            <a:spLocks noGrp="1"/>
          </p:cNvSpPr>
          <p:nvPr>
            <p:ph type="body" idx="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pt-BR" noProof="0" smtClean="0"/>
              <a:t>Clique para editar o texto mestre</a:t>
            </a:r>
          </a:p>
        </p:txBody>
      </p:sp>
      <p:sp>
        <p:nvSpPr>
          <p:cNvPr id="4" name="Espaço Reservado para Data 3">
            <a:extLst>
              <a:ext uri="{FF2B5EF4-FFF2-40B4-BE49-F238E27FC236}">
                <a16:creationId xmlns:a16="http://schemas.microsoft.com/office/drawing/2014/main" xmlns="" id="{A2F46640-E89E-47CE-984D-0C0ECF7CF529}"/>
              </a:ext>
            </a:extLst>
          </p:cNvPr>
          <p:cNvSpPr>
            <a:spLocks noGrp="1"/>
          </p:cNvSpPr>
          <p:nvPr>
            <p:ph type="dt" sz="half" idx="10"/>
          </p:nvPr>
        </p:nvSpPr>
        <p:spPr/>
        <p:txBody>
          <a:bodyPr rtlCol="0"/>
          <a:lstStyle/>
          <a:p>
            <a:pPr rtl="0"/>
            <a:fld id="{FF60E088-6722-47C9-853E-503E589CC33D}" type="datetime1">
              <a:rPr lang="pt-BR" noProof="0" smtClean="0"/>
              <a:t>13/06/2023</a:t>
            </a:fld>
            <a:endParaRPr lang="pt-BR" noProof="0" dirty="0"/>
          </a:p>
        </p:txBody>
      </p:sp>
      <p:sp>
        <p:nvSpPr>
          <p:cNvPr id="5" name="Espaço Reservado para Rodapé 4">
            <a:extLst>
              <a:ext uri="{FF2B5EF4-FFF2-40B4-BE49-F238E27FC236}">
                <a16:creationId xmlns:a16="http://schemas.microsoft.com/office/drawing/2014/main" xmlns="" id="{F4177A8F-F167-4C43-AEE7-45067080142F}"/>
              </a:ext>
            </a:extLst>
          </p:cNvPr>
          <p:cNvSpPr>
            <a:spLocks noGrp="1"/>
          </p:cNvSpPr>
          <p:nvPr>
            <p:ph type="ftr" sz="quarter" idx="11"/>
          </p:nvPr>
        </p:nvSpPr>
        <p:spPr/>
        <p:txBody>
          <a:bodyPr rtlCol="0"/>
          <a:lstStyle/>
          <a:p>
            <a:pPr rtl="0"/>
            <a:endParaRPr lang="pt-BR" noProof="0" dirty="0"/>
          </a:p>
        </p:txBody>
      </p:sp>
      <p:sp>
        <p:nvSpPr>
          <p:cNvPr id="6" name="Espaço Reservado para o Número do Slide 5">
            <a:extLst>
              <a:ext uri="{FF2B5EF4-FFF2-40B4-BE49-F238E27FC236}">
                <a16:creationId xmlns:a16="http://schemas.microsoft.com/office/drawing/2014/main" xmlns="" id="{EA1DA754-ED79-4909-833D-55BF9A5D80BB}"/>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3160087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is conteúd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E9AA026-BFE6-4D2A-9ABF-C593B5666574}"/>
              </a:ext>
            </a:extLst>
          </p:cNvPr>
          <p:cNvSpPr>
            <a:spLocks noGrp="1"/>
          </p:cNvSpPr>
          <p:nvPr>
            <p:ph type="title"/>
          </p:nvPr>
        </p:nvSpPr>
        <p:spPr/>
        <p:txBody>
          <a:bodyPr rtlCol="0"/>
          <a:lstStyle/>
          <a:p>
            <a:pPr rtl="0"/>
            <a:r>
              <a:rPr lang="pt-BR" noProof="0" smtClean="0"/>
              <a:t>Clique para editar o título mestre</a:t>
            </a:r>
            <a:endParaRPr lang="pt-BR" noProof="0" dirty="0"/>
          </a:p>
        </p:txBody>
      </p:sp>
      <p:sp>
        <p:nvSpPr>
          <p:cNvPr id="3" name="Espaço reservado para conteúdo 2">
            <a:extLst>
              <a:ext uri="{FF2B5EF4-FFF2-40B4-BE49-F238E27FC236}">
                <a16:creationId xmlns:a16="http://schemas.microsoft.com/office/drawing/2014/main" xmlns="" id="{214747E8-A36B-4B4A-B2A4-B5283152AB22}"/>
              </a:ext>
            </a:extLst>
          </p:cNvPr>
          <p:cNvSpPr>
            <a:spLocks noGrp="1"/>
          </p:cNvSpPr>
          <p:nvPr>
            <p:ph sz="half" idx="1"/>
          </p:nvPr>
        </p:nvSpPr>
        <p:spPr>
          <a:xfrm>
            <a:off x="838200" y="1825625"/>
            <a:ext cx="5181600" cy="4351338"/>
          </a:xfrm>
        </p:spPr>
        <p:txBody>
          <a:bodyPr rtlCol="0"/>
          <a:lstStyle/>
          <a:p>
            <a:pPr lvl="0" rtl="0"/>
            <a:r>
              <a:rPr lang="pt-BR" noProof="0" smtClean="0"/>
              <a:t>Clique para editar o texto mestre</a:t>
            </a:r>
          </a:p>
          <a:p>
            <a:pPr lvl="1" rtl="0"/>
            <a:r>
              <a:rPr lang="pt-BR" noProof="0" smtClean="0"/>
              <a:t>Segundo nível</a:t>
            </a:r>
          </a:p>
          <a:p>
            <a:pPr lvl="2" rtl="0"/>
            <a:r>
              <a:rPr lang="pt-BR" noProof="0" smtClean="0"/>
              <a:t>Terceiro nível</a:t>
            </a:r>
          </a:p>
          <a:p>
            <a:pPr lvl="3" rtl="0"/>
            <a:r>
              <a:rPr lang="pt-BR" noProof="0" smtClean="0"/>
              <a:t>Quarto nível</a:t>
            </a:r>
          </a:p>
          <a:p>
            <a:pPr lvl="4" rtl="0"/>
            <a:r>
              <a:rPr lang="pt-BR" noProof="0" smtClean="0"/>
              <a:t>Quinto nível</a:t>
            </a:r>
            <a:endParaRPr lang="pt-BR" noProof="0" dirty="0"/>
          </a:p>
        </p:txBody>
      </p:sp>
      <p:sp>
        <p:nvSpPr>
          <p:cNvPr id="4" name="Espaço reservado para conteúdo 3">
            <a:extLst>
              <a:ext uri="{FF2B5EF4-FFF2-40B4-BE49-F238E27FC236}">
                <a16:creationId xmlns:a16="http://schemas.microsoft.com/office/drawing/2014/main" xmlns="" id="{D6C6B59D-87BD-4F32-B9BC-31F9B1A5D7AD}"/>
              </a:ext>
            </a:extLst>
          </p:cNvPr>
          <p:cNvSpPr>
            <a:spLocks noGrp="1"/>
          </p:cNvSpPr>
          <p:nvPr>
            <p:ph sz="half" idx="2"/>
          </p:nvPr>
        </p:nvSpPr>
        <p:spPr>
          <a:xfrm>
            <a:off x="6172200" y="1825625"/>
            <a:ext cx="5181600" cy="4351338"/>
          </a:xfrm>
        </p:spPr>
        <p:txBody>
          <a:bodyPr rtlCol="0"/>
          <a:lstStyle/>
          <a:p>
            <a:pPr lvl="0" rtl="0"/>
            <a:r>
              <a:rPr lang="pt-BR" noProof="0" smtClean="0"/>
              <a:t>Clique para editar o texto mestre</a:t>
            </a:r>
          </a:p>
          <a:p>
            <a:pPr lvl="1" rtl="0"/>
            <a:r>
              <a:rPr lang="pt-BR" noProof="0" smtClean="0"/>
              <a:t>Segundo nível</a:t>
            </a:r>
          </a:p>
          <a:p>
            <a:pPr lvl="2" rtl="0"/>
            <a:r>
              <a:rPr lang="pt-BR" noProof="0" smtClean="0"/>
              <a:t>Terceiro nível</a:t>
            </a:r>
          </a:p>
          <a:p>
            <a:pPr lvl="3" rtl="0"/>
            <a:r>
              <a:rPr lang="pt-BR" noProof="0" smtClean="0"/>
              <a:t>Quarto nível</a:t>
            </a:r>
          </a:p>
          <a:p>
            <a:pPr lvl="4" rtl="0"/>
            <a:r>
              <a:rPr lang="pt-BR" noProof="0" smtClean="0"/>
              <a:t>Quinto nível</a:t>
            </a:r>
            <a:endParaRPr lang="pt-BR" noProof="0" dirty="0"/>
          </a:p>
        </p:txBody>
      </p:sp>
      <p:sp>
        <p:nvSpPr>
          <p:cNvPr id="5" name="Espaço Reservado para Data 4">
            <a:extLst>
              <a:ext uri="{FF2B5EF4-FFF2-40B4-BE49-F238E27FC236}">
                <a16:creationId xmlns:a16="http://schemas.microsoft.com/office/drawing/2014/main" xmlns="" id="{85C49B47-0C41-4DCC-9902-126916D9C448}"/>
              </a:ext>
            </a:extLst>
          </p:cNvPr>
          <p:cNvSpPr>
            <a:spLocks noGrp="1"/>
          </p:cNvSpPr>
          <p:nvPr>
            <p:ph type="dt" sz="half" idx="10"/>
          </p:nvPr>
        </p:nvSpPr>
        <p:spPr/>
        <p:txBody>
          <a:bodyPr rtlCol="0"/>
          <a:lstStyle/>
          <a:p>
            <a:pPr rtl="0"/>
            <a:fld id="{1EC00F18-E826-43E6-8785-C5A6AB40EBD0}" type="datetime1">
              <a:rPr lang="pt-BR" noProof="0" smtClean="0"/>
              <a:t>13/06/2023</a:t>
            </a:fld>
            <a:endParaRPr lang="pt-BR" noProof="0" dirty="0"/>
          </a:p>
        </p:txBody>
      </p:sp>
      <p:sp>
        <p:nvSpPr>
          <p:cNvPr id="6" name="Espaço Reservado para Rodapé 5">
            <a:extLst>
              <a:ext uri="{FF2B5EF4-FFF2-40B4-BE49-F238E27FC236}">
                <a16:creationId xmlns:a16="http://schemas.microsoft.com/office/drawing/2014/main" xmlns="" id="{B7CD28B7-2F2D-4E80-A107-C1F266C63064}"/>
              </a:ext>
            </a:extLst>
          </p:cNvPr>
          <p:cNvSpPr>
            <a:spLocks noGrp="1"/>
          </p:cNvSpPr>
          <p:nvPr>
            <p:ph type="ftr" sz="quarter" idx="11"/>
          </p:nvPr>
        </p:nvSpPr>
        <p:spPr/>
        <p:txBody>
          <a:bodyPr rtlCol="0"/>
          <a:lstStyle/>
          <a:p>
            <a:pPr rtl="0"/>
            <a:endParaRPr lang="pt-BR" noProof="0" dirty="0"/>
          </a:p>
        </p:txBody>
      </p:sp>
      <p:sp>
        <p:nvSpPr>
          <p:cNvPr id="7" name="Espaço Reservado para o Número do Slide 6">
            <a:extLst>
              <a:ext uri="{FF2B5EF4-FFF2-40B4-BE49-F238E27FC236}">
                <a16:creationId xmlns:a16="http://schemas.microsoft.com/office/drawing/2014/main" xmlns="" id="{835D650A-4D0F-46AE-A132-267FCD921E82}"/>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1219876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D64C6F9-F6F6-4EA1-98AA-81B84F7CC05D}"/>
              </a:ext>
            </a:extLst>
          </p:cNvPr>
          <p:cNvSpPr>
            <a:spLocks noGrp="1"/>
          </p:cNvSpPr>
          <p:nvPr>
            <p:ph type="title"/>
          </p:nvPr>
        </p:nvSpPr>
        <p:spPr>
          <a:xfrm>
            <a:off x="839788" y="365125"/>
            <a:ext cx="10515600" cy="1325563"/>
          </a:xfrm>
        </p:spPr>
        <p:txBody>
          <a:bodyPr rtlCol="0"/>
          <a:lstStyle/>
          <a:p>
            <a:pPr rtl="0"/>
            <a:r>
              <a:rPr lang="pt-BR" noProof="0" smtClean="0"/>
              <a:t>Clique para editar o título mestre</a:t>
            </a:r>
            <a:endParaRPr lang="pt-BR" noProof="0" dirty="0"/>
          </a:p>
        </p:txBody>
      </p:sp>
      <p:sp>
        <p:nvSpPr>
          <p:cNvPr id="3" name="Espaço Reservado para Texto 2">
            <a:extLst>
              <a:ext uri="{FF2B5EF4-FFF2-40B4-BE49-F238E27FC236}">
                <a16:creationId xmlns:a16="http://schemas.microsoft.com/office/drawing/2014/main" xmlns="" id="{31B8B83E-B37C-46C9-8284-D6EBA0033C90}"/>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noProof="0" smtClean="0"/>
              <a:t>Clique para editar o texto mestre</a:t>
            </a:r>
          </a:p>
        </p:txBody>
      </p:sp>
      <p:sp>
        <p:nvSpPr>
          <p:cNvPr id="4" name="Espaço reservado para conteúdo 3">
            <a:extLst>
              <a:ext uri="{FF2B5EF4-FFF2-40B4-BE49-F238E27FC236}">
                <a16:creationId xmlns:a16="http://schemas.microsoft.com/office/drawing/2014/main" xmlns="" id="{19A150B8-0288-44AC-9CE7-E7BD9FB32EF9}"/>
              </a:ext>
            </a:extLst>
          </p:cNvPr>
          <p:cNvSpPr>
            <a:spLocks noGrp="1"/>
          </p:cNvSpPr>
          <p:nvPr>
            <p:ph sz="half" idx="2"/>
          </p:nvPr>
        </p:nvSpPr>
        <p:spPr>
          <a:xfrm>
            <a:off x="839788" y="2505075"/>
            <a:ext cx="5157787" cy="3684588"/>
          </a:xfrm>
        </p:spPr>
        <p:txBody>
          <a:bodyPr rtlCol="0"/>
          <a:lstStyle/>
          <a:p>
            <a:pPr lvl="0" rtl="0"/>
            <a:r>
              <a:rPr lang="pt-BR" noProof="0" smtClean="0"/>
              <a:t>Clique para editar o texto mestre</a:t>
            </a:r>
          </a:p>
          <a:p>
            <a:pPr lvl="1" rtl="0"/>
            <a:r>
              <a:rPr lang="pt-BR" noProof="0" smtClean="0"/>
              <a:t>Segundo nível</a:t>
            </a:r>
          </a:p>
          <a:p>
            <a:pPr lvl="2" rtl="0"/>
            <a:r>
              <a:rPr lang="pt-BR" noProof="0" smtClean="0"/>
              <a:t>Terceiro nível</a:t>
            </a:r>
          </a:p>
          <a:p>
            <a:pPr lvl="3" rtl="0"/>
            <a:r>
              <a:rPr lang="pt-BR" noProof="0" smtClean="0"/>
              <a:t>Quarto nível</a:t>
            </a:r>
          </a:p>
          <a:p>
            <a:pPr lvl="4" rtl="0"/>
            <a:r>
              <a:rPr lang="pt-BR" noProof="0" smtClean="0"/>
              <a:t>Quinto nível</a:t>
            </a:r>
            <a:endParaRPr lang="pt-BR" noProof="0" dirty="0"/>
          </a:p>
        </p:txBody>
      </p:sp>
      <p:sp>
        <p:nvSpPr>
          <p:cNvPr id="5" name="Espaço Reservado para Texto 4">
            <a:extLst>
              <a:ext uri="{FF2B5EF4-FFF2-40B4-BE49-F238E27FC236}">
                <a16:creationId xmlns:a16="http://schemas.microsoft.com/office/drawing/2014/main" xmlns="" id="{DCF5DCAE-6027-49B9-A818-F45FADE27B27}"/>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noProof="0" smtClean="0"/>
              <a:t>Clique para editar o texto mestre</a:t>
            </a:r>
          </a:p>
        </p:txBody>
      </p:sp>
      <p:sp>
        <p:nvSpPr>
          <p:cNvPr id="6" name="Espaço reservado para conteúdo 5">
            <a:extLst>
              <a:ext uri="{FF2B5EF4-FFF2-40B4-BE49-F238E27FC236}">
                <a16:creationId xmlns:a16="http://schemas.microsoft.com/office/drawing/2014/main" xmlns="" id="{684FAE16-DBCB-4A42-BFFC-053F2D529ABA}"/>
              </a:ext>
            </a:extLst>
          </p:cNvPr>
          <p:cNvSpPr>
            <a:spLocks noGrp="1"/>
          </p:cNvSpPr>
          <p:nvPr>
            <p:ph sz="quarter" idx="4"/>
          </p:nvPr>
        </p:nvSpPr>
        <p:spPr>
          <a:xfrm>
            <a:off x="6172200" y="2505075"/>
            <a:ext cx="5183188" cy="3684588"/>
          </a:xfrm>
        </p:spPr>
        <p:txBody>
          <a:bodyPr rtlCol="0"/>
          <a:lstStyle/>
          <a:p>
            <a:pPr lvl="0" rtl="0"/>
            <a:r>
              <a:rPr lang="pt-BR" noProof="0" smtClean="0"/>
              <a:t>Clique para editar o texto mestre</a:t>
            </a:r>
          </a:p>
          <a:p>
            <a:pPr lvl="1" rtl="0"/>
            <a:r>
              <a:rPr lang="pt-BR" noProof="0" smtClean="0"/>
              <a:t>Segundo nível</a:t>
            </a:r>
          </a:p>
          <a:p>
            <a:pPr lvl="2" rtl="0"/>
            <a:r>
              <a:rPr lang="pt-BR" noProof="0" smtClean="0"/>
              <a:t>Terceiro nível</a:t>
            </a:r>
          </a:p>
          <a:p>
            <a:pPr lvl="3" rtl="0"/>
            <a:r>
              <a:rPr lang="pt-BR" noProof="0" smtClean="0"/>
              <a:t>Quarto nível</a:t>
            </a:r>
          </a:p>
          <a:p>
            <a:pPr lvl="4" rtl="0"/>
            <a:r>
              <a:rPr lang="pt-BR" noProof="0" smtClean="0"/>
              <a:t>Quinto nível</a:t>
            </a:r>
            <a:endParaRPr lang="pt-BR" noProof="0" dirty="0"/>
          </a:p>
        </p:txBody>
      </p:sp>
      <p:sp>
        <p:nvSpPr>
          <p:cNvPr id="7" name="Espaço Reservado para Data 6">
            <a:extLst>
              <a:ext uri="{FF2B5EF4-FFF2-40B4-BE49-F238E27FC236}">
                <a16:creationId xmlns:a16="http://schemas.microsoft.com/office/drawing/2014/main" xmlns="" id="{46E8C038-E6A1-499D-9E24-FA5980421C81}"/>
              </a:ext>
            </a:extLst>
          </p:cNvPr>
          <p:cNvSpPr>
            <a:spLocks noGrp="1"/>
          </p:cNvSpPr>
          <p:nvPr>
            <p:ph type="dt" sz="half" idx="10"/>
          </p:nvPr>
        </p:nvSpPr>
        <p:spPr/>
        <p:txBody>
          <a:bodyPr rtlCol="0"/>
          <a:lstStyle/>
          <a:p>
            <a:pPr rtl="0"/>
            <a:fld id="{1F4A3F83-9B4D-4A8F-8371-EFE4ACB84066}" type="datetime1">
              <a:rPr lang="pt-BR" noProof="0" smtClean="0"/>
              <a:t>13/06/2023</a:t>
            </a:fld>
            <a:endParaRPr lang="pt-BR" noProof="0" dirty="0"/>
          </a:p>
        </p:txBody>
      </p:sp>
      <p:sp>
        <p:nvSpPr>
          <p:cNvPr id="8" name="Espaço Reservado para Rodapé 7">
            <a:extLst>
              <a:ext uri="{FF2B5EF4-FFF2-40B4-BE49-F238E27FC236}">
                <a16:creationId xmlns:a16="http://schemas.microsoft.com/office/drawing/2014/main" xmlns="" id="{F9F911B6-A759-487E-8CB6-CF9EF737F076}"/>
              </a:ext>
            </a:extLst>
          </p:cNvPr>
          <p:cNvSpPr>
            <a:spLocks noGrp="1"/>
          </p:cNvSpPr>
          <p:nvPr>
            <p:ph type="ftr" sz="quarter" idx="11"/>
          </p:nvPr>
        </p:nvSpPr>
        <p:spPr/>
        <p:txBody>
          <a:bodyPr rtlCol="0"/>
          <a:lstStyle/>
          <a:p>
            <a:pPr rtl="0"/>
            <a:endParaRPr lang="pt-BR" noProof="0" dirty="0"/>
          </a:p>
        </p:txBody>
      </p:sp>
      <p:sp>
        <p:nvSpPr>
          <p:cNvPr id="9" name="Espaço Reservado para o Número do Slide 8">
            <a:extLst>
              <a:ext uri="{FF2B5EF4-FFF2-40B4-BE49-F238E27FC236}">
                <a16:creationId xmlns:a16="http://schemas.microsoft.com/office/drawing/2014/main" xmlns="" id="{EA906EC0-369D-4138-8D70-148CFDEE55EE}"/>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2824554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8E02F8A-97AC-456C-B9E3-45A7D520C5DA}"/>
              </a:ext>
            </a:extLst>
          </p:cNvPr>
          <p:cNvSpPr>
            <a:spLocks noGrp="1"/>
          </p:cNvSpPr>
          <p:nvPr>
            <p:ph type="title"/>
          </p:nvPr>
        </p:nvSpPr>
        <p:spPr/>
        <p:txBody>
          <a:bodyPr rtlCol="0"/>
          <a:lstStyle/>
          <a:p>
            <a:pPr rtl="0"/>
            <a:r>
              <a:rPr lang="pt-BR" noProof="0" smtClean="0"/>
              <a:t>Clique para editar o título mestre</a:t>
            </a:r>
            <a:endParaRPr lang="pt-BR" noProof="0" dirty="0"/>
          </a:p>
        </p:txBody>
      </p:sp>
      <p:sp>
        <p:nvSpPr>
          <p:cNvPr id="3" name="Espaço Reservado para Data 2">
            <a:extLst>
              <a:ext uri="{FF2B5EF4-FFF2-40B4-BE49-F238E27FC236}">
                <a16:creationId xmlns:a16="http://schemas.microsoft.com/office/drawing/2014/main" xmlns="" id="{8340F483-F2B9-47A3-9B5C-8C264B7016BD}"/>
              </a:ext>
            </a:extLst>
          </p:cNvPr>
          <p:cNvSpPr>
            <a:spLocks noGrp="1"/>
          </p:cNvSpPr>
          <p:nvPr>
            <p:ph type="dt" sz="half" idx="10"/>
          </p:nvPr>
        </p:nvSpPr>
        <p:spPr/>
        <p:txBody>
          <a:bodyPr rtlCol="0"/>
          <a:lstStyle/>
          <a:p>
            <a:pPr rtl="0"/>
            <a:fld id="{37F95ADF-F890-48D8-BF85-24C3CDE2B16F}" type="datetime1">
              <a:rPr lang="pt-BR" noProof="0" smtClean="0"/>
              <a:t>13/06/2023</a:t>
            </a:fld>
            <a:endParaRPr lang="pt-BR" noProof="0" dirty="0"/>
          </a:p>
        </p:txBody>
      </p:sp>
      <p:sp>
        <p:nvSpPr>
          <p:cNvPr id="4" name="Espaço Reservado para Rodapé 3">
            <a:extLst>
              <a:ext uri="{FF2B5EF4-FFF2-40B4-BE49-F238E27FC236}">
                <a16:creationId xmlns:a16="http://schemas.microsoft.com/office/drawing/2014/main" xmlns="" id="{25849874-9D9B-4597-B20D-33D6F58BCA32}"/>
              </a:ext>
            </a:extLst>
          </p:cNvPr>
          <p:cNvSpPr>
            <a:spLocks noGrp="1"/>
          </p:cNvSpPr>
          <p:nvPr>
            <p:ph type="ftr" sz="quarter" idx="11"/>
          </p:nvPr>
        </p:nvSpPr>
        <p:spPr/>
        <p:txBody>
          <a:bodyPr rtlCol="0"/>
          <a:lstStyle/>
          <a:p>
            <a:pPr rtl="0"/>
            <a:endParaRPr lang="pt-BR" noProof="0" dirty="0"/>
          </a:p>
        </p:txBody>
      </p:sp>
      <p:sp>
        <p:nvSpPr>
          <p:cNvPr id="5" name="Espaço Reservado para o Número do Slide 4">
            <a:extLst>
              <a:ext uri="{FF2B5EF4-FFF2-40B4-BE49-F238E27FC236}">
                <a16:creationId xmlns:a16="http://schemas.microsoft.com/office/drawing/2014/main" xmlns="" id="{5B35894C-9062-435A-9758-82ED9C6D787E}"/>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26817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xmlns="" id="{96A3F6AD-4D61-4238-AB7D-613625BFF81F}"/>
              </a:ext>
            </a:extLst>
          </p:cNvPr>
          <p:cNvSpPr>
            <a:spLocks noGrp="1"/>
          </p:cNvSpPr>
          <p:nvPr>
            <p:ph type="dt" sz="half" idx="10"/>
          </p:nvPr>
        </p:nvSpPr>
        <p:spPr/>
        <p:txBody>
          <a:bodyPr rtlCol="0"/>
          <a:lstStyle/>
          <a:p>
            <a:pPr rtl="0"/>
            <a:fld id="{3854F149-F87F-453F-AA9E-3F8813C251B6}" type="datetime1">
              <a:rPr lang="pt-BR" noProof="0" smtClean="0"/>
              <a:t>13/06/2023</a:t>
            </a:fld>
            <a:endParaRPr lang="pt-BR" noProof="0" dirty="0"/>
          </a:p>
        </p:txBody>
      </p:sp>
      <p:sp>
        <p:nvSpPr>
          <p:cNvPr id="3" name="Espaço Reservado para Rodapé 2">
            <a:extLst>
              <a:ext uri="{FF2B5EF4-FFF2-40B4-BE49-F238E27FC236}">
                <a16:creationId xmlns:a16="http://schemas.microsoft.com/office/drawing/2014/main" xmlns="" id="{D8AACDC9-944D-47C6-B286-82C86AD94318}"/>
              </a:ext>
            </a:extLst>
          </p:cNvPr>
          <p:cNvSpPr>
            <a:spLocks noGrp="1"/>
          </p:cNvSpPr>
          <p:nvPr>
            <p:ph type="ftr" sz="quarter" idx="11"/>
          </p:nvPr>
        </p:nvSpPr>
        <p:spPr/>
        <p:txBody>
          <a:bodyPr rtlCol="0"/>
          <a:lstStyle/>
          <a:p>
            <a:pPr rtl="0"/>
            <a:endParaRPr lang="pt-BR" noProof="0" dirty="0"/>
          </a:p>
        </p:txBody>
      </p:sp>
      <p:sp>
        <p:nvSpPr>
          <p:cNvPr id="4" name="Espaço reservado para o número do slide 3">
            <a:extLst>
              <a:ext uri="{FF2B5EF4-FFF2-40B4-BE49-F238E27FC236}">
                <a16:creationId xmlns:a16="http://schemas.microsoft.com/office/drawing/2014/main" xmlns="" id="{E4EAAC43-3846-4080-B764-AB2DB308C58A}"/>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2821370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6F4779-0336-4AFA-B9A7-259EE8BEC151}"/>
              </a:ext>
            </a:extLst>
          </p:cNvPr>
          <p:cNvSpPr>
            <a:spLocks noGrp="1"/>
          </p:cNvSpPr>
          <p:nvPr>
            <p:ph type="title"/>
          </p:nvPr>
        </p:nvSpPr>
        <p:spPr>
          <a:xfrm>
            <a:off x="839788" y="457200"/>
            <a:ext cx="3932237" cy="1600200"/>
          </a:xfrm>
        </p:spPr>
        <p:txBody>
          <a:bodyPr rtlCol="0" anchor="b"/>
          <a:lstStyle>
            <a:lvl1pPr>
              <a:defRPr sz="3200"/>
            </a:lvl1pPr>
          </a:lstStyle>
          <a:p>
            <a:pPr rtl="0"/>
            <a:r>
              <a:rPr lang="pt-BR" noProof="0" smtClean="0"/>
              <a:t>Clique para editar o título mestre</a:t>
            </a:r>
            <a:endParaRPr lang="pt-BR" noProof="0" dirty="0"/>
          </a:p>
        </p:txBody>
      </p:sp>
      <p:sp>
        <p:nvSpPr>
          <p:cNvPr id="3" name="Espaço reservado para conteúdo 2">
            <a:extLst>
              <a:ext uri="{FF2B5EF4-FFF2-40B4-BE49-F238E27FC236}">
                <a16:creationId xmlns:a16="http://schemas.microsoft.com/office/drawing/2014/main" xmlns="" id="{DB82F449-DDC3-4694-81E5-91A4B8F433ED}"/>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pt-BR" noProof="0" smtClean="0"/>
              <a:t>Clique para editar o texto mestre</a:t>
            </a:r>
          </a:p>
          <a:p>
            <a:pPr lvl="1" rtl="0"/>
            <a:r>
              <a:rPr lang="pt-BR" noProof="0" smtClean="0"/>
              <a:t>Segundo nível</a:t>
            </a:r>
          </a:p>
          <a:p>
            <a:pPr lvl="2" rtl="0"/>
            <a:r>
              <a:rPr lang="pt-BR" noProof="0" smtClean="0"/>
              <a:t>Terceiro nível</a:t>
            </a:r>
          </a:p>
          <a:p>
            <a:pPr lvl="3" rtl="0"/>
            <a:r>
              <a:rPr lang="pt-BR" noProof="0" smtClean="0"/>
              <a:t>Quarto nível</a:t>
            </a:r>
          </a:p>
          <a:p>
            <a:pPr lvl="4" rtl="0"/>
            <a:r>
              <a:rPr lang="pt-BR" noProof="0" smtClean="0"/>
              <a:t>Quinto nível</a:t>
            </a:r>
            <a:endParaRPr lang="pt-BR" noProof="0" dirty="0"/>
          </a:p>
        </p:txBody>
      </p:sp>
      <p:sp>
        <p:nvSpPr>
          <p:cNvPr id="4" name="Espaço Reservado para Texto 3">
            <a:extLst>
              <a:ext uri="{FF2B5EF4-FFF2-40B4-BE49-F238E27FC236}">
                <a16:creationId xmlns:a16="http://schemas.microsoft.com/office/drawing/2014/main" xmlns="" id="{CF00A2C4-3B2E-46AC-9605-73F5B2CC1F56}"/>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noProof="0" smtClean="0"/>
              <a:t>Clique para editar o texto mestre</a:t>
            </a:r>
          </a:p>
        </p:txBody>
      </p:sp>
      <p:sp>
        <p:nvSpPr>
          <p:cNvPr id="5" name="Espaço Reservado para Data 4">
            <a:extLst>
              <a:ext uri="{FF2B5EF4-FFF2-40B4-BE49-F238E27FC236}">
                <a16:creationId xmlns:a16="http://schemas.microsoft.com/office/drawing/2014/main" xmlns="" id="{46909769-F5A5-4635-BD0C-D6049DEB9632}"/>
              </a:ext>
            </a:extLst>
          </p:cNvPr>
          <p:cNvSpPr>
            <a:spLocks noGrp="1"/>
          </p:cNvSpPr>
          <p:nvPr>
            <p:ph type="dt" sz="half" idx="10"/>
          </p:nvPr>
        </p:nvSpPr>
        <p:spPr/>
        <p:txBody>
          <a:bodyPr rtlCol="0"/>
          <a:lstStyle/>
          <a:p>
            <a:pPr rtl="0"/>
            <a:fld id="{935B6CDC-FB19-4084-ABA1-113A13175E60}" type="datetime1">
              <a:rPr lang="pt-BR" noProof="0" smtClean="0"/>
              <a:t>13/06/2023</a:t>
            </a:fld>
            <a:endParaRPr lang="pt-BR" noProof="0" dirty="0"/>
          </a:p>
        </p:txBody>
      </p:sp>
      <p:sp>
        <p:nvSpPr>
          <p:cNvPr id="6" name="Espaço Reservado para Rodapé 5">
            <a:extLst>
              <a:ext uri="{FF2B5EF4-FFF2-40B4-BE49-F238E27FC236}">
                <a16:creationId xmlns:a16="http://schemas.microsoft.com/office/drawing/2014/main" xmlns="" id="{F9252DC3-D3D7-446F-A866-D7820B7BF876}"/>
              </a:ext>
            </a:extLst>
          </p:cNvPr>
          <p:cNvSpPr>
            <a:spLocks noGrp="1"/>
          </p:cNvSpPr>
          <p:nvPr>
            <p:ph type="ftr" sz="quarter" idx="11"/>
          </p:nvPr>
        </p:nvSpPr>
        <p:spPr/>
        <p:txBody>
          <a:bodyPr rtlCol="0"/>
          <a:lstStyle/>
          <a:p>
            <a:pPr rtl="0"/>
            <a:endParaRPr lang="pt-BR" noProof="0" dirty="0"/>
          </a:p>
        </p:txBody>
      </p:sp>
      <p:sp>
        <p:nvSpPr>
          <p:cNvPr id="7" name="Espaço Reservado para o Número do Slide 6">
            <a:extLst>
              <a:ext uri="{FF2B5EF4-FFF2-40B4-BE49-F238E27FC236}">
                <a16:creationId xmlns:a16="http://schemas.microsoft.com/office/drawing/2014/main" xmlns="" id="{471CDB00-5218-4567-902B-845073BE8753}"/>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1776128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8F661E4-9FF7-494B-A1C9-C9A1DD7052F7}"/>
              </a:ext>
            </a:extLst>
          </p:cNvPr>
          <p:cNvSpPr>
            <a:spLocks noGrp="1"/>
          </p:cNvSpPr>
          <p:nvPr>
            <p:ph type="title"/>
          </p:nvPr>
        </p:nvSpPr>
        <p:spPr>
          <a:xfrm>
            <a:off x="839788" y="457200"/>
            <a:ext cx="3932237" cy="1600200"/>
          </a:xfrm>
        </p:spPr>
        <p:txBody>
          <a:bodyPr rtlCol="0" anchor="b"/>
          <a:lstStyle>
            <a:lvl1pPr>
              <a:defRPr sz="3200"/>
            </a:lvl1pPr>
          </a:lstStyle>
          <a:p>
            <a:pPr rtl="0"/>
            <a:r>
              <a:rPr lang="pt-BR" noProof="0" smtClean="0"/>
              <a:t>Clique para editar o título mestre</a:t>
            </a:r>
            <a:endParaRPr lang="pt-BR" noProof="0" dirty="0"/>
          </a:p>
        </p:txBody>
      </p:sp>
      <p:sp>
        <p:nvSpPr>
          <p:cNvPr id="3" name="Espaço reservado para imagem 2">
            <a:extLst>
              <a:ext uri="{FF2B5EF4-FFF2-40B4-BE49-F238E27FC236}">
                <a16:creationId xmlns:a16="http://schemas.microsoft.com/office/drawing/2014/main" xmlns="" id="{5D245657-DA21-4769-84F8-88DC644508E0}"/>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t-BR" noProof="0" smtClean="0"/>
              <a:t>Clique no ícone para adicionar uma imagem</a:t>
            </a:r>
            <a:endParaRPr lang="pt-BR" noProof="0" dirty="0"/>
          </a:p>
        </p:txBody>
      </p:sp>
      <p:sp>
        <p:nvSpPr>
          <p:cNvPr id="4" name="Espaço reservado para texto 3">
            <a:extLst>
              <a:ext uri="{FF2B5EF4-FFF2-40B4-BE49-F238E27FC236}">
                <a16:creationId xmlns:a16="http://schemas.microsoft.com/office/drawing/2014/main" xmlns="" id="{A167B310-6692-4981-9CB8-FE79A091FF56}"/>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noProof="0" smtClean="0"/>
              <a:t>Clique para editar o texto mestre</a:t>
            </a:r>
          </a:p>
        </p:txBody>
      </p:sp>
      <p:sp>
        <p:nvSpPr>
          <p:cNvPr id="5" name="Espaço Reservado para Data 4">
            <a:extLst>
              <a:ext uri="{FF2B5EF4-FFF2-40B4-BE49-F238E27FC236}">
                <a16:creationId xmlns:a16="http://schemas.microsoft.com/office/drawing/2014/main" xmlns="" id="{E7DA2C9E-A9AD-4BB9-A691-90BB84F58CE9}"/>
              </a:ext>
            </a:extLst>
          </p:cNvPr>
          <p:cNvSpPr>
            <a:spLocks noGrp="1"/>
          </p:cNvSpPr>
          <p:nvPr>
            <p:ph type="dt" sz="half" idx="10"/>
          </p:nvPr>
        </p:nvSpPr>
        <p:spPr/>
        <p:txBody>
          <a:bodyPr rtlCol="0"/>
          <a:lstStyle/>
          <a:p>
            <a:pPr rtl="0"/>
            <a:fld id="{0DD0A263-45EA-46DD-8284-82DFCDE64DE8}" type="datetime1">
              <a:rPr lang="pt-BR" noProof="0" smtClean="0"/>
              <a:t>13/06/2023</a:t>
            </a:fld>
            <a:endParaRPr lang="pt-BR" noProof="0" dirty="0"/>
          </a:p>
        </p:txBody>
      </p:sp>
      <p:sp>
        <p:nvSpPr>
          <p:cNvPr id="6" name="Espaço Reservado para Rodapé 5">
            <a:extLst>
              <a:ext uri="{FF2B5EF4-FFF2-40B4-BE49-F238E27FC236}">
                <a16:creationId xmlns:a16="http://schemas.microsoft.com/office/drawing/2014/main" xmlns="" id="{F4B3D45D-C826-4846-BBFC-A0D98B7E7A2C}"/>
              </a:ext>
            </a:extLst>
          </p:cNvPr>
          <p:cNvSpPr>
            <a:spLocks noGrp="1"/>
          </p:cNvSpPr>
          <p:nvPr>
            <p:ph type="ftr" sz="quarter" idx="11"/>
          </p:nvPr>
        </p:nvSpPr>
        <p:spPr/>
        <p:txBody>
          <a:bodyPr rtlCol="0"/>
          <a:lstStyle/>
          <a:p>
            <a:pPr rtl="0"/>
            <a:endParaRPr lang="pt-BR" noProof="0" dirty="0"/>
          </a:p>
        </p:txBody>
      </p:sp>
      <p:sp>
        <p:nvSpPr>
          <p:cNvPr id="7" name="Espaço Reservado para o Número do Slide 6">
            <a:extLst>
              <a:ext uri="{FF2B5EF4-FFF2-40B4-BE49-F238E27FC236}">
                <a16:creationId xmlns:a16="http://schemas.microsoft.com/office/drawing/2014/main" xmlns="" id="{93516961-40DC-443E-9DB8-3A987DF499A9}"/>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2631333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2081C24-32F4-4208-B651-CDCBFCD0312A}"/>
              </a:ext>
            </a:extLst>
          </p:cNvPr>
          <p:cNvSpPr>
            <a:spLocks noGrp="1"/>
          </p:cNvSpPr>
          <p:nvPr>
            <p:ph type="title"/>
          </p:nvPr>
        </p:nvSpPr>
        <p:spPr/>
        <p:txBody>
          <a:bodyPr rtlCol="0"/>
          <a:lstStyle/>
          <a:p>
            <a:pPr rtl="0"/>
            <a:r>
              <a:rPr lang="pt-BR" noProof="0" smtClean="0"/>
              <a:t>Clique para editar o título mestre</a:t>
            </a:r>
            <a:endParaRPr lang="pt-BR" noProof="0" dirty="0"/>
          </a:p>
        </p:txBody>
      </p:sp>
      <p:sp>
        <p:nvSpPr>
          <p:cNvPr id="3" name="Espaço reservado para texto vertical 2">
            <a:extLst>
              <a:ext uri="{FF2B5EF4-FFF2-40B4-BE49-F238E27FC236}">
                <a16:creationId xmlns:a16="http://schemas.microsoft.com/office/drawing/2014/main" xmlns="" id="{48B74779-B577-461F-A409-71F6A5A11A01}"/>
              </a:ext>
            </a:extLst>
          </p:cNvPr>
          <p:cNvSpPr>
            <a:spLocks noGrp="1"/>
          </p:cNvSpPr>
          <p:nvPr>
            <p:ph type="body" orient="vert" idx="1"/>
          </p:nvPr>
        </p:nvSpPr>
        <p:spPr/>
        <p:txBody>
          <a:bodyPr vert="eaVert" rtlCol="0"/>
          <a:lstStyle/>
          <a:p>
            <a:pPr lvl="0" rtl="0"/>
            <a:r>
              <a:rPr lang="pt-BR" noProof="0" smtClean="0"/>
              <a:t>Clique para editar o texto mestre</a:t>
            </a:r>
          </a:p>
          <a:p>
            <a:pPr lvl="1" rtl="0"/>
            <a:r>
              <a:rPr lang="pt-BR" noProof="0" smtClean="0"/>
              <a:t>Segundo nível</a:t>
            </a:r>
          </a:p>
          <a:p>
            <a:pPr lvl="2" rtl="0"/>
            <a:r>
              <a:rPr lang="pt-BR" noProof="0" smtClean="0"/>
              <a:t>Terceiro nível</a:t>
            </a:r>
          </a:p>
          <a:p>
            <a:pPr lvl="3" rtl="0"/>
            <a:r>
              <a:rPr lang="pt-BR" noProof="0" smtClean="0"/>
              <a:t>Quarto nível</a:t>
            </a:r>
          </a:p>
          <a:p>
            <a:pPr lvl="4" rtl="0"/>
            <a:r>
              <a:rPr lang="pt-BR" noProof="0" smtClean="0"/>
              <a:t>Quinto nível</a:t>
            </a:r>
            <a:endParaRPr lang="pt-BR" noProof="0" dirty="0"/>
          </a:p>
        </p:txBody>
      </p:sp>
      <p:sp>
        <p:nvSpPr>
          <p:cNvPr id="4" name="Espaço Reservado para Data 3">
            <a:extLst>
              <a:ext uri="{FF2B5EF4-FFF2-40B4-BE49-F238E27FC236}">
                <a16:creationId xmlns:a16="http://schemas.microsoft.com/office/drawing/2014/main" xmlns="" id="{89B044BD-4FA0-432C-95D7-517D2DE8C4B6}"/>
              </a:ext>
            </a:extLst>
          </p:cNvPr>
          <p:cNvSpPr>
            <a:spLocks noGrp="1"/>
          </p:cNvSpPr>
          <p:nvPr>
            <p:ph type="dt" sz="half" idx="10"/>
          </p:nvPr>
        </p:nvSpPr>
        <p:spPr/>
        <p:txBody>
          <a:bodyPr rtlCol="0"/>
          <a:lstStyle/>
          <a:p>
            <a:pPr rtl="0"/>
            <a:fld id="{095149A7-7F4C-438E-A34F-F8863A559B89}" type="datetime1">
              <a:rPr lang="pt-BR" noProof="0" smtClean="0"/>
              <a:t>13/06/2023</a:t>
            </a:fld>
            <a:endParaRPr lang="pt-BR" noProof="0" dirty="0"/>
          </a:p>
        </p:txBody>
      </p:sp>
      <p:sp>
        <p:nvSpPr>
          <p:cNvPr id="5" name="Espaço Reservado para Rodapé 4">
            <a:extLst>
              <a:ext uri="{FF2B5EF4-FFF2-40B4-BE49-F238E27FC236}">
                <a16:creationId xmlns:a16="http://schemas.microsoft.com/office/drawing/2014/main" xmlns="" id="{AD17F283-FE61-4C9A-9E39-74D429C582C2}"/>
              </a:ext>
            </a:extLst>
          </p:cNvPr>
          <p:cNvSpPr>
            <a:spLocks noGrp="1"/>
          </p:cNvSpPr>
          <p:nvPr>
            <p:ph type="ftr" sz="quarter" idx="11"/>
          </p:nvPr>
        </p:nvSpPr>
        <p:spPr/>
        <p:txBody>
          <a:bodyPr rtlCol="0"/>
          <a:lstStyle/>
          <a:p>
            <a:pPr rtl="0"/>
            <a:endParaRPr lang="pt-BR" noProof="0" dirty="0"/>
          </a:p>
        </p:txBody>
      </p:sp>
      <p:sp>
        <p:nvSpPr>
          <p:cNvPr id="6" name="Espaço Reservado para o Número do Slide 5">
            <a:extLst>
              <a:ext uri="{FF2B5EF4-FFF2-40B4-BE49-F238E27FC236}">
                <a16:creationId xmlns:a16="http://schemas.microsoft.com/office/drawing/2014/main" xmlns="" id="{69F9B807-6FE9-4E47-846B-BCB39B7AE2D5}"/>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3103985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D42594DD-FFD4-4AA9-BCDA-0BA87C146391}"/>
              </a:ext>
            </a:extLst>
          </p:cNvPr>
          <p:cNvSpPr>
            <a:spLocks noGrp="1"/>
          </p:cNvSpPr>
          <p:nvPr>
            <p:ph type="title" orient="vert"/>
          </p:nvPr>
        </p:nvSpPr>
        <p:spPr>
          <a:xfrm>
            <a:off x="8724900" y="365125"/>
            <a:ext cx="2628900" cy="5811838"/>
          </a:xfrm>
        </p:spPr>
        <p:txBody>
          <a:bodyPr vert="eaVert" rtlCol="0"/>
          <a:lstStyle/>
          <a:p>
            <a:pPr rtl="0"/>
            <a:r>
              <a:rPr lang="pt-BR" noProof="0" smtClean="0"/>
              <a:t>Clique para editar o título mestre</a:t>
            </a:r>
            <a:endParaRPr lang="pt-BR" noProof="0" dirty="0"/>
          </a:p>
        </p:txBody>
      </p:sp>
      <p:sp>
        <p:nvSpPr>
          <p:cNvPr id="3" name="Espaço reservado para texto vertical 2">
            <a:extLst>
              <a:ext uri="{FF2B5EF4-FFF2-40B4-BE49-F238E27FC236}">
                <a16:creationId xmlns:a16="http://schemas.microsoft.com/office/drawing/2014/main" xmlns="" id="{B79C2B6E-24EB-42CE-8B4D-3178D08C7EB8}"/>
              </a:ext>
            </a:extLst>
          </p:cNvPr>
          <p:cNvSpPr>
            <a:spLocks noGrp="1"/>
          </p:cNvSpPr>
          <p:nvPr>
            <p:ph type="body" orient="vert" idx="1"/>
          </p:nvPr>
        </p:nvSpPr>
        <p:spPr>
          <a:xfrm>
            <a:off x="838200" y="365125"/>
            <a:ext cx="7734300" cy="5811838"/>
          </a:xfrm>
        </p:spPr>
        <p:txBody>
          <a:bodyPr vert="eaVert" rtlCol="0"/>
          <a:lstStyle/>
          <a:p>
            <a:pPr lvl="0" rtl="0"/>
            <a:r>
              <a:rPr lang="pt-BR" noProof="0" smtClean="0"/>
              <a:t>Clique para editar o texto mestre</a:t>
            </a:r>
          </a:p>
          <a:p>
            <a:pPr lvl="1" rtl="0"/>
            <a:r>
              <a:rPr lang="pt-BR" noProof="0" smtClean="0"/>
              <a:t>Segundo nível</a:t>
            </a:r>
          </a:p>
          <a:p>
            <a:pPr lvl="2" rtl="0"/>
            <a:r>
              <a:rPr lang="pt-BR" noProof="0" smtClean="0"/>
              <a:t>Terceiro nível</a:t>
            </a:r>
          </a:p>
          <a:p>
            <a:pPr lvl="3" rtl="0"/>
            <a:r>
              <a:rPr lang="pt-BR" noProof="0" smtClean="0"/>
              <a:t>Quarto nível</a:t>
            </a:r>
          </a:p>
          <a:p>
            <a:pPr lvl="4" rtl="0"/>
            <a:r>
              <a:rPr lang="pt-BR" noProof="0" smtClean="0"/>
              <a:t>Quinto nível</a:t>
            </a:r>
            <a:endParaRPr lang="pt-BR" noProof="0" dirty="0"/>
          </a:p>
        </p:txBody>
      </p:sp>
      <p:sp>
        <p:nvSpPr>
          <p:cNvPr id="4" name="Espaço Reservado para Data 3">
            <a:extLst>
              <a:ext uri="{FF2B5EF4-FFF2-40B4-BE49-F238E27FC236}">
                <a16:creationId xmlns:a16="http://schemas.microsoft.com/office/drawing/2014/main" xmlns="" id="{34C92C56-63F3-4246-AAEE-2FBC89E80248}"/>
              </a:ext>
            </a:extLst>
          </p:cNvPr>
          <p:cNvSpPr>
            <a:spLocks noGrp="1"/>
          </p:cNvSpPr>
          <p:nvPr>
            <p:ph type="dt" sz="half" idx="10"/>
          </p:nvPr>
        </p:nvSpPr>
        <p:spPr/>
        <p:txBody>
          <a:bodyPr rtlCol="0"/>
          <a:lstStyle/>
          <a:p>
            <a:pPr rtl="0"/>
            <a:fld id="{F2AF2ECA-9AA5-4A65-9316-898909F0557B}" type="datetime1">
              <a:rPr lang="pt-BR" noProof="0" smtClean="0"/>
              <a:t>13/06/2023</a:t>
            </a:fld>
            <a:endParaRPr lang="pt-BR" noProof="0" dirty="0"/>
          </a:p>
        </p:txBody>
      </p:sp>
      <p:sp>
        <p:nvSpPr>
          <p:cNvPr id="5" name="Espaço Reservado para Rodapé 4">
            <a:extLst>
              <a:ext uri="{FF2B5EF4-FFF2-40B4-BE49-F238E27FC236}">
                <a16:creationId xmlns:a16="http://schemas.microsoft.com/office/drawing/2014/main" xmlns="" id="{35C10319-C816-40EC-B1D0-FD9748E41D78}"/>
              </a:ext>
            </a:extLst>
          </p:cNvPr>
          <p:cNvSpPr>
            <a:spLocks noGrp="1"/>
          </p:cNvSpPr>
          <p:nvPr>
            <p:ph type="ftr" sz="quarter" idx="11"/>
          </p:nvPr>
        </p:nvSpPr>
        <p:spPr/>
        <p:txBody>
          <a:bodyPr rtlCol="0"/>
          <a:lstStyle/>
          <a:p>
            <a:pPr rtl="0"/>
            <a:endParaRPr lang="pt-BR" noProof="0" dirty="0"/>
          </a:p>
        </p:txBody>
      </p:sp>
      <p:sp>
        <p:nvSpPr>
          <p:cNvPr id="6" name="Espaço Reservado para o Número do Slide 5">
            <a:extLst>
              <a:ext uri="{FF2B5EF4-FFF2-40B4-BE49-F238E27FC236}">
                <a16:creationId xmlns:a16="http://schemas.microsoft.com/office/drawing/2014/main" xmlns="" id="{3854E9AB-6952-407A-9F06-2EB917172FBD}"/>
              </a:ext>
            </a:extLst>
          </p:cNvPr>
          <p:cNvSpPr>
            <a:spLocks noGrp="1"/>
          </p:cNvSpPr>
          <p:nvPr>
            <p:ph type="sldNum" sz="quarter" idx="12"/>
          </p:nvPr>
        </p:nvSpPr>
        <p:spPr/>
        <p:txBody>
          <a:bodyPr rtlCol="0"/>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360371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xmlns="" id="{CE341CFC-63B9-4A19-A8AB-62B9E452AE5E}"/>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pPr rtl="0"/>
            <a:r>
              <a:rPr lang="pt-BR" noProof="0" dirty="0" smtClean="0"/>
              <a:t>Clique para editar o estilo de título Mestre</a:t>
            </a:r>
            <a:endParaRPr lang="pt-BR" noProof="0" dirty="0"/>
          </a:p>
        </p:txBody>
      </p:sp>
      <p:sp>
        <p:nvSpPr>
          <p:cNvPr id="3" name="Espaço Reservado para Texto 2">
            <a:extLst>
              <a:ext uri="{FF2B5EF4-FFF2-40B4-BE49-F238E27FC236}">
                <a16:creationId xmlns:a16="http://schemas.microsoft.com/office/drawing/2014/main" xmlns="" id="{115A838B-134E-40B6-A7E3-1119BB8BF5BD}"/>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rtl="0"/>
            <a:r>
              <a:rPr lang="pt-BR" noProof="0" dirty="0" smtClean="0"/>
              <a:t>Editar estilos de texto Mestre</a:t>
            </a:r>
          </a:p>
          <a:p>
            <a:pPr lvl="1" rtl="0"/>
            <a:r>
              <a:rPr lang="pt-BR" noProof="0" dirty="0" smtClean="0"/>
              <a:t>Segundo nível</a:t>
            </a:r>
          </a:p>
          <a:p>
            <a:pPr lvl="2" rtl="0"/>
            <a:r>
              <a:rPr lang="pt-BR" noProof="0" dirty="0" smtClean="0"/>
              <a:t>Terceiro nível</a:t>
            </a:r>
          </a:p>
          <a:p>
            <a:pPr lvl="3" rtl="0"/>
            <a:r>
              <a:rPr lang="pt-BR" noProof="0" dirty="0" smtClean="0"/>
              <a:t>Quarto nível</a:t>
            </a:r>
          </a:p>
          <a:p>
            <a:pPr lvl="4" rtl="0"/>
            <a:r>
              <a:rPr lang="pt-BR" noProof="0" dirty="0" smtClean="0"/>
              <a:t>Quinto nível</a:t>
            </a:r>
            <a:endParaRPr lang="pt-BR" noProof="0" dirty="0"/>
          </a:p>
        </p:txBody>
      </p:sp>
      <p:sp>
        <p:nvSpPr>
          <p:cNvPr id="4" name="Espaço Reservado para Data 3">
            <a:extLst>
              <a:ext uri="{FF2B5EF4-FFF2-40B4-BE49-F238E27FC236}">
                <a16:creationId xmlns:a16="http://schemas.microsoft.com/office/drawing/2014/main" xmlns="" id="{3E8943BB-9EAD-4CBC-9CA2-75F70C6B58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6BF9C56E-114D-4177-BED1-6F07CB1B07FC}" type="datetime1">
              <a:rPr lang="pt-BR" noProof="0" smtClean="0"/>
              <a:t>13/06/2023</a:t>
            </a:fld>
            <a:endParaRPr lang="pt-BR" noProof="0" dirty="0"/>
          </a:p>
        </p:txBody>
      </p:sp>
      <p:sp>
        <p:nvSpPr>
          <p:cNvPr id="5" name="Espaço Reservado para Rodapé 4">
            <a:extLst>
              <a:ext uri="{FF2B5EF4-FFF2-40B4-BE49-F238E27FC236}">
                <a16:creationId xmlns:a16="http://schemas.microsoft.com/office/drawing/2014/main" xmlns="" id="{F204E537-5CBA-4B86-9D30-577B9F741E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pt-BR" noProof="0" dirty="0"/>
          </a:p>
        </p:txBody>
      </p:sp>
      <p:sp>
        <p:nvSpPr>
          <p:cNvPr id="6" name="Espaço Reservado para o Número do Slide 5">
            <a:extLst>
              <a:ext uri="{FF2B5EF4-FFF2-40B4-BE49-F238E27FC236}">
                <a16:creationId xmlns:a16="http://schemas.microsoft.com/office/drawing/2014/main" xmlns="" id="{66E79E72-0F12-4646-BCDF-4C9EAA89C2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ED6580AB-5C3C-4B4F-8E2A-8B7A0A8CE695}" type="slidenum">
              <a:rPr lang="pt-BR" noProof="0" smtClean="0"/>
              <a:t>‹nº›</a:t>
            </a:fld>
            <a:endParaRPr lang="pt-BR" noProof="0" dirty="0"/>
          </a:p>
        </p:txBody>
      </p:sp>
    </p:spTree>
    <p:extLst>
      <p:ext uri="{BB962C8B-B14F-4D97-AF65-F5344CB8AC3E}">
        <p14:creationId xmlns:p14="http://schemas.microsoft.com/office/powerpoint/2010/main" val="554378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instagram.com/escoladetributosmunicipais/" TargetMode="External"/><Relationship Id="rId5" Type="http://schemas.openxmlformats.org/officeDocument/2006/relationships/hyperlink" Target="https://www.instagram.com/especialistaemretencoes/" TargetMode="External"/><Relationship Id="rId4" Type="http://schemas.openxmlformats.org/officeDocument/2006/relationships/hyperlink" Target="https://www.instagram.com/prof.rafael.goncalve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instagram.com/escoladetributosmunicipais/" TargetMode="External"/><Relationship Id="rId5" Type="http://schemas.openxmlformats.org/officeDocument/2006/relationships/hyperlink" Target="https://www.instagram.com/especialistaemretencoes/" TargetMode="External"/><Relationship Id="rId4" Type="http://schemas.openxmlformats.org/officeDocument/2006/relationships/hyperlink" Target="https://www.instagram.com/prof.rafael.goncalve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escoladetributosmunicipais.com.br/"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www.escoladetributosmunicipais.com.br/"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Layout" Target="../diagrams/layout1.xml"/><Relationship Id="rId11" Type="http://schemas.openxmlformats.org/officeDocument/2006/relationships/hyperlink" Target="http://www.escoladetributosmunicipais.com.br/" TargetMode="External"/><Relationship Id="rId5" Type="http://schemas.openxmlformats.org/officeDocument/2006/relationships/diagramData" Target="../diagrams/data1.xml"/><Relationship Id="rId10"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 Id="rId9" Type="http://schemas.microsoft.com/office/2007/relationships/diagramDrawing" Target="../diagrams/drawing1.xml"/></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2.xml"/><Relationship Id="rId11" Type="http://schemas.openxmlformats.org/officeDocument/2006/relationships/hyperlink" Target="http://www.escoladetributosmunicipais.com.br/" TargetMode="External"/><Relationship Id="rId5" Type="http://schemas.openxmlformats.org/officeDocument/2006/relationships/diagramQuickStyle" Target="../diagrams/quickStyle2.xml"/><Relationship Id="rId10"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diagramLayout" Target="../diagrams/layout2.xml"/><Relationship Id="rId9" Type="http://schemas.openxmlformats.org/officeDocument/2006/relationships/hyperlink" Target="https://www.instagram.com/prof.rafael.goncalv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hyperlink" Target="http://www.planalto.gov.br/ccivil_03/Leis/L8212cons.htm#art15i" TargetMode="Externa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hyperlink" Target="http://www.planalto.gov.br/ccivil_03/decreto/D3048.htm#art12i"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planalto.gov.br/ccivil_03/leis/L8212cons.htm#art22%C2%A71"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hyperlink" Target="http://www.escoladetributosmunicipais.com.br/"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image" Target="../media/image3.jpg"/><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image" Target="../media/image3.jpg"/><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image" Target="../media/image3.jpg"/><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image" Target="../media/image3.jpg"/><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2.jp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hyperlink" Target="http://www.planalto.gov.br/ccivil_03/Leis/L8212cons.htm#art15i" TargetMode="Externa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hyperlink" Target="http://www.planalto.gov.br/ccivil_03/decreto/D3048.htm#art12i"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hyperlink" Target="http://www.escoladetributosmunicipais.com.br/" TargetMode="External"/><Relationship Id="rId5" Type="http://schemas.openxmlformats.org/officeDocument/2006/relationships/diagramQuickStyle" Target="../diagrams/quickStyle3.xml"/><Relationship Id="rId10"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diagramLayout" Target="../diagrams/layout3.xml"/><Relationship Id="rId9" Type="http://schemas.openxmlformats.org/officeDocument/2006/relationships/hyperlink" Target="https://www.instagram.com/prof.rafael.goncalves/"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escoladetributosmunicipais.com.br/projeto/aumentando-a-arrecadacao-com-a-retencao-do-irpj-nas-contratacoes-municipais/17/" TargetMode="External"/><Relationship Id="rId3" Type="http://schemas.openxmlformats.org/officeDocument/2006/relationships/hyperlink" Target="http://www.planalto.gov.br/ccivil_03/leis/l6019.htm" TargetMode="External"/><Relationship Id="rId7" Type="http://schemas.openxmlformats.org/officeDocument/2006/relationships/hyperlink" Target="https://www.instagram.com/prof.rafael.goncalves/" TargetMode="External"/><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hyperlink" Target="https://www.planalto.gov.br/ccivil_03/decreto/d3048.htm#art219%C2%A71" TargetMode="External"/><Relationship Id="rId4" Type="http://schemas.openxmlformats.org/officeDocument/2006/relationships/hyperlink" Target="https://www.planalto.gov.br/ccivil_03/leis/l8212cons.htm#art31%C2%A73" TargetMode="External"/><Relationship Id="rId9" Type="http://schemas.openxmlformats.org/officeDocument/2006/relationships/hyperlink" Target="http://www.escoladetributosmunicipais.com.br/"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42.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42.xml"/><Relationship Id="rId16" Type="http://schemas.openxmlformats.org/officeDocument/2006/relationships/hyperlink" Target="http://www.escoladetributosmunicipais.com.br/" TargetMode="External"/><Relationship Id="rId1" Type="http://schemas.openxmlformats.org/officeDocument/2006/relationships/slideLayout" Target="../slideLayouts/slideLayout6.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hyperlink" Target="https://escoladetributosmunicipais.com.br/projeto/aumentando-a-arrecadacao-com-a-retencao-do-irpj-nas-contratacoes-municipais/17/" TargetMode="Externa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hyperlink" Target="https://www.instagram.com/prof.rafael.goncalves/"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s://escoladetributosmunicipais.com.br/projeto/aumentando-a-arrecadacao-com-a-retencao-do-irpj-nas-contratacoes-municipais/17/" TargetMode="External"/><Relationship Id="rId3" Type="http://schemas.openxmlformats.org/officeDocument/2006/relationships/hyperlink" Target="http://www.planalto.gov.br/ccivil_03/leis/l6019.htm" TargetMode="External"/><Relationship Id="rId7" Type="http://schemas.openxmlformats.org/officeDocument/2006/relationships/hyperlink" Target="https://www.instagram.com/prof.rafael.goncalves/" TargetMode="External"/><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hyperlink" Target="https://www.planalto.gov.br/ccivil_03/decreto/d3048.htm#art219%C2%A71" TargetMode="External"/><Relationship Id="rId4" Type="http://schemas.openxmlformats.org/officeDocument/2006/relationships/hyperlink" Target="https://www.planalto.gov.br/ccivil_03/leis/l8212cons.htm#art31%C2%A73" TargetMode="External"/><Relationship Id="rId9" Type="http://schemas.openxmlformats.org/officeDocument/2006/relationships/hyperlink" Target="http://www.escoladetributosmunicipais.com.br/"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normas.receita.fazenda.gov.br/sijut2consulta/link.action?visao=anotado&amp;idAto=118023"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diagramColors" Target="../diagrams/colors6.xml"/><Relationship Id="rId11" Type="http://schemas.openxmlformats.org/officeDocument/2006/relationships/hyperlink" Target="http://www.escoladetributosmunicipais.com.br/" TargetMode="External"/><Relationship Id="rId5" Type="http://schemas.openxmlformats.org/officeDocument/2006/relationships/diagramQuickStyle" Target="../diagrams/quickStyle6.xml"/><Relationship Id="rId10"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diagramLayout" Target="../diagrams/layout6.xml"/><Relationship Id="rId9" Type="http://schemas.openxmlformats.org/officeDocument/2006/relationships/hyperlink" Target="https://www.instagram.com/prof.rafael.goncalves/"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hyperlink" Target="https://www.planalto.gov.br/ccivil_03/leis/l8212cons.htm#art31" TargetMode="Externa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hyperlink" Target="https://www.planalto.gov.br/ccivil_03/decreto/d3048.htm#art219"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hyperlink" Target="http://www.escoladetributosmunicipais.com.br/" TargetMode="External"/><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60.xml.rels><?xml version="1.0" encoding="UTF-8" standalone="yes"?>
<Relationships xmlns="http://schemas.openxmlformats.org/package/2006/relationships"><Relationship Id="rId3" Type="http://schemas.openxmlformats.org/officeDocument/2006/relationships/customXml" Target="../ink/ink1.xml"/><Relationship Id="rId21" Type="http://schemas.openxmlformats.org/officeDocument/2006/relationships/image" Target="../media/image1.png"/><Relationship Id="rId7" Type="http://schemas.openxmlformats.org/officeDocument/2006/relationships/customXml" Target="../ink/ink3.xml"/><Relationship Id="rId2" Type="http://schemas.openxmlformats.org/officeDocument/2006/relationships/notesSlide" Target="../notesSlides/notesSlide60.xml"/><Relationship Id="rId20" Type="http://schemas.openxmlformats.org/officeDocument/2006/relationships/image" Target="../media/image19.emf"/><Relationship Id="rId1" Type="http://schemas.openxmlformats.org/officeDocument/2006/relationships/slideLayout" Target="../slideLayouts/slideLayout6.xml"/><Relationship Id="rId6" Type="http://schemas.openxmlformats.org/officeDocument/2006/relationships/customXml" Target="../ink/ink2.xml"/><Relationship Id="rId24" Type="http://schemas.openxmlformats.org/officeDocument/2006/relationships/hyperlink" Target="http://www.escoladetributosmunicipais.com.br/" TargetMode="External"/><Relationship Id="rId5" Type="http://schemas.openxmlformats.org/officeDocument/2006/relationships/image" Target="../media/image12.emf"/><Relationship Id="rId23" Type="http://schemas.openxmlformats.org/officeDocument/2006/relationships/hyperlink" Target="https://escoladetributosmunicipais.com.br/projeto/aumentando-a-arrecadacao-com-a-retencao-do-irpj-nas-contratacoes-municipais/17/" TargetMode="External"/><Relationship Id="rId22" Type="http://schemas.openxmlformats.org/officeDocument/2006/relationships/hyperlink" Target="https://www.instagram.com/prof.rafael.goncalves/"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ANEXO_VII_-_IN_RFB_n_971-2009%20(2).pdf"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63.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3" Type="http://schemas.openxmlformats.org/officeDocument/2006/relationships/hyperlink" Target="https://www.planalto.gov.br/ccivil_03/decreto/d3048.htm#art221ap"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64.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hyperlink" Target="https://www.instagram.com/prof.rafael.goncalves/" TargetMode="External"/><Relationship Id="rId3" Type="http://schemas.openxmlformats.org/officeDocument/2006/relationships/customXml" Target="../ink/ink4.xml"/><Relationship Id="rId7"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6.xml"/><Relationship Id="rId6" Type="http://schemas.openxmlformats.org/officeDocument/2006/relationships/image" Target="../media/image11.emf"/><Relationship Id="rId10" Type="http://schemas.openxmlformats.org/officeDocument/2006/relationships/hyperlink" Target="http://www.escoladetributosmunicipais.com.br/" TargetMode="External"/><Relationship Id="rId9" Type="http://schemas.openxmlformats.org/officeDocument/2006/relationships/hyperlink" Target="https://escoladetributosmunicipais.com.br/projeto/aumentando-a-arrecadacao-com-a-retencao-do-irpj-nas-contratacoes-municipais/17/"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www.in.gov.br/en/web/dou/-/portaria-interministerial-mtp/me-n-12-de-17-de-janeiro-de-2022-375006998"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67.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72.xml.rels><?xml version="1.0" encoding="UTF-8" standalone="yes"?>
<Relationships xmlns="http://schemas.openxmlformats.org/package/2006/relationships"><Relationship Id="rId13" Type="http://schemas.openxmlformats.org/officeDocument/2006/relationships/image" Target="../media/image173.emf"/><Relationship Id="rId3" Type="http://schemas.openxmlformats.org/officeDocument/2006/relationships/customXml" Target="../ink/ink5.xml"/><Relationship Id="rId17" Type="http://schemas.openxmlformats.org/officeDocument/2006/relationships/hyperlink" Target="http://www.escoladetributosmunicipais.com.br/" TargetMode="External"/><Relationship Id="rId2" Type="http://schemas.openxmlformats.org/officeDocument/2006/relationships/notesSlide" Target="../notesSlides/notesSlide72.xml"/><Relationship Id="rId16" Type="http://schemas.openxmlformats.org/officeDocument/2006/relationships/hyperlink" Target="https://escoladetributosmunicipais.com.br/projeto/aumentando-a-arrecadacao-com-a-retencao-do-irpj-nas-contratacoes-municipais/17/" TargetMode="External"/><Relationship Id="rId1" Type="http://schemas.openxmlformats.org/officeDocument/2006/relationships/slideLayout" Target="../slideLayouts/slideLayout6.xml"/><Relationship Id="rId15" Type="http://schemas.openxmlformats.org/officeDocument/2006/relationships/hyperlink" Target="https://www.instagram.com/prof.rafael.goncalves/" TargetMode="External"/><Relationship Id="rId14" Type="http://schemas.openxmlformats.org/officeDocument/2006/relationships/image" Target="../media/image1.png"/></Relationships>
</file>

<file path=ppt/slides/_rels/slide73.xml.rels><?xml version="1.0" encoding="UTF-8" standalone="yes"?>
<Relationships xmlns="http://schemas.openxmlformats.org/package/2006/relationships"><Relationship Id="rId8" Type="http://schemas.openxmlformats.org/officeDocument/2006/relationships/hyperlink" Target="https://www.instagram.com/prof.rafael.goncalves/" TargetMode="External"/><Relationship Id="rId3" Type="http://schemas.openxmlformats.org/officeDocument/2006/relationships/hyperlink" Target="http://www.planalto.gov.br/ccivil_03/leis/lcp/lcp123.htm#anexoiv" TargetMode="External"/><Relationship Id="rId7"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6.xml"/><Relationship Id="rId6" Type="http://schemas.openxmlformats.org/officeDocument/2006/relationships/hyperlink" Target="http://www.planalto.gov.br/ccivil_03/decreto/D3048.htm#art219" TargetMode="External"/><Relationship Id="rId5" Type="http://schemas.openxmlformats.org/officeDocument/2006/relationships/hyperlink" Target="http://www.planalto.gov.br/ccivil_03/leis/l8212cons.htm#art31" TargetMode="External"/><Relationship Id="rId10" Type="http://schemas.openxmlformats.org/officeDocument/2006/relationships/hyperlink" Target="http://www.escoladetributosmunicipais.com.br/" TargetMode="External"/><Relationship Id="rId4" Type="http://schemas.openxmlformats.org/officeDocument/2006/relationships/hyperlink" Target="http://www.planalto.gov.br/ccivil_03/leis/lcp/lcp123.htm#art18%C2%A75c" TargetMode="External"/><Relationship Id="rId9" Type="http://schemas.openxmlformats.org/officeDocument/2006/relationships/hyperlink" Target="https://escoladetributosmunicipais.com.br/projeto/aumentando-a-arrecadacao-com-a-retencao-do-irpj-nas-contratacoes-municipais/17/" TargetMode="External"/></Relationships>
</file>

<file path=ppt/slides/_rels/slide74.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hyperlink" Target="http://www.planalto.gov.br/ccivil_03/leis/lcp/lcp123.htm#art17" TargetMode="Externa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74.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hyperlink" Target="http://www.planalto.gov.br/ccivil_03/leis/lcp/lcp123.htm#art13"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ANEXO_VII_-_IN_RFB_n_971-2009%20(2).pdf"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76.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77.xml.rels><?xml version="1.0" encoding="UTF-8" standalone="yes"?>
<Relationships xmlns="http://schemas.openxmlformats.org/package/2006/relationships"><Relationship Id="rId3" Type="http://schemas.openxmlformats.org/officeDocument/2006/relationships/hyperlink" Target="https://www.planalto.gov.br/ccivil_03/decreto/d3048.htm#art221ap"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77.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s://www.planalto.gov.br/ccivil_03/decreto/d3048.htm#art219%C2%A77"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80.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1.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customXml" Target="../ink/ink6.xm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85.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image" Target="../media/image13.emf"/></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7.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hyperlink" Target="https://www.planalto.gov.br/ccivil_03/leis/l8212cons.htm#art31" TargetMode="Externa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88.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hyperlink" Target="https://www.planalto.gov.br/ccivil_03/decreto/d3048.htm#art219"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9.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hyperlink" Target="http://www.escoladetributosmunicipais.com.br/" TargetMode="External"/><Relationship Id="rId2" Type="http://schemas.openxmlformats.org/officeDocument/2006/relationships/notesSlide" Target="../notesSlides/notesSlide90.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hyperlink" Target="http://www.planalto.gov.br/ccivil_03/LEIS/L8212cons.htm#art31" TargetMode="Externa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91.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hyperlink" Target="http://www.planalto.gov.br/ccivil_03/LEIS/L8212cons.htm#art30vi"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www.planalto.gov.br/ccivil_03/LEIS/L8212cons.htm#art30vi"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92.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3.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normas.receita.fazenda.gov.br/sijut2consulta/link.action?visao=anotado&amp;idAto=15937" TargetMode="External"/><Relationship Id="rId7" Type="http://schemas.openxmlformats.org/officeDocument/2006/relationships/hyperlink" Target="http://www.escoladetributosmunicipais.com.br/" TargetMode="External"/><Relationship Id="rId2" Type="http://schemas.openxmlformats.org/officeDocument/2006/relationships/notesSlide" Target="../notesSlides/notesSlide94.xml"/><Relationship Id="rId1" Type="http://schemas.openxmlformats.org/officeDocument/2006/relationships/slideLayout" Target="../slideLayouts/slideLayout6.xml"/><Relationship Id="rId6" Type="http://schemas.openxmlformats.org/officeDocument/2006/relationships/hyperlink" Target="https://escoladetributosmunicipais.com.br/projeto/aumentando-a-arrecadacao-com-a-retencao-do-irpj-nas-contratacoes-municipais/17/" TargetMode="External"/><Relationship Id="rId5" Type="http://schemas.openxmlformats.org/officeDocument/2006/relationships/hyperlink" Target="https://www.instagram.com/prof.rafael.goncalves/" TargetMode="External"/><Relationship Id="rId4" Type="http://schemas.openxmlformats.org/officeDocument/2006/relationships/image" Target="../media/image1.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5.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hyperlink" Target="https://www.planalto.gov.br/ccivil_03/leis/l8212cons.htm#art31%C2%A71" TargetMode="Externa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96.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hyperlink" Target="https://www.planalto.gov.br/ccivil_03/decreto/d3048.htm#art219%C2%A74" TargetMode="Externa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7.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8.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9.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0.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1.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02.xml.rels><?xml version="1.0" encoding="UTF-8" standalone="yes"?>
<Relationships xmlns="http://schemas.openxmlformats.org/package/2006/relationships"><Relationship Id="rId8" Type="http://schemas.openxmlformats.org/officeDocument/2006/relationships/hyperlink" Target="http://www.escoladetributosmunicipais.com.br/" TargetMode="External"/><Relationship Id="rId3" Type="http://schemas.openxmlformats.org/officeDocument/2006/relationships/customXml" Target="../ink/ink7.xml"/><Relationship Id="rId7" Type="http://schemas.openxmlformats.org/officeDocument/2006/relationships/hyperlink" Target="https://escoladetributosmunicipais.com.br/projeto/aumentando-a-arrecadacao-com-a-retencao-do-irpj-nas-contratacoes-municipais/17/" TargetMode="External"/><Relationship Id="rId2" Type="http://schemas.openxmlformats.org/officeDocument/2006/relationships/notesSlide" Target="../notesSlides/notesSlide102.xml"/><Relationship Id="rId1" Type="http://schemas.openxmlformats.org/officeDocument/2006/relationships/slideLayout" Target="../slideLayouts/slideLayout6.xml"/><Relationship Id="rId6" Type="http://schemas.openxmlformats.org/officeDocument/2006/relationships/hyperlink" Target="https://www.instagram.com/prof.rafael.goncalves/" TargetMode="External"/><Relationship Id="rId5" Type="http://schemas.openxmlformats.org/officeDocument/2006/relationships/image" Target="../media/image1.png"/><Relationship Id="rId4" Type="http://schemas.openxmlformats.org/officeDocument/2006/relationships/image" Target="../media/image14.emf"/></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3.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4.xml"/><Relationship Id="rId1" Type="http://schemas.openxmlformats.org/officeDocument/2006/relationships/slideLayout" Target="../slideLayouts/slideLayout6.xml"/><Relationship Id="rId6" Type="http://schemas.openxmlformats.org/officeDocument/2006/relationships/hyperlink" Target="http://www.escoladetributosmunicipais.com.br/" TargetMode="External"/><Relationship Id="rId5" Type="http://schemas.openxmlformats.org/officeDocument/2006/relationships/hyperlink" Target="https://escoladetributosmunicipais.com.br/projeto/aumentando-a-arrecadacao-com-a-retencao-do-irpj-nas-contratacoes-municipais/17/" TargetMode="External"/><Relationship Id="rId4" Type="http://schemas.openxmlformats.org/officeDocument/2006/relationships/hyperlink" Target="https://www.instagram.com/prof.rafael.goncalves/" TargetMode="External"/></Relationships>
</file>

<file path=ppt/slides/_rels/slide105.xml.rels><?xml version="1.0" encoding="UTF-8" standalone="yes"?>
<Relationships xmlns="http://schemas.openxmlformats.org/package/2006/relationships"><Relationship Id="rId26" Type="http://schemas.openxmlformats.org/officeDocument/2006/relationships/image" Target="../media/image1.png"/><Relationship Id="rId3" Type="http://schemas.openxmlformats.org/officeDocument/2006/relationships/customXml" Target="../ink/ink8.xml"/><Relationship Id="rId25" Type="http://schemas.openxmlformats.org/officeDocument/2006/relationships/image" Target="../media/image401.emf"/><Relationship Id="rId2" Type="http://schemas.openxmlformats.org/officeDocument/2006/relationships/notesSlide" Target="../notesSlides/notesSlide105.xml"/><Relationship Id="rId29" Type="http://schemas.openxmlformats.org/officeDocument/2006/relationships/hyperlink" Target="http://www.escoladetributosmunicipais.com.br/" TargetMode="External"/><Relationship Id="rId1" Type="http://schemas.openxmlformats.org/officeDocument/2006/relationships/slideLayout" Target="../slideLayouts/slideLayout6.xml"/><Relationship Id="rId28" Type="http://schemas.openxmlformats.org/officeDocument/2006/relationships/hyperlink" Target="https://escoladetributosmunicipais.com.br/projeto/aumentando-a-arrecadacao-com-a-retencao-do-irpj-nas-contratacoes-municipais/17/" TargetMode="External"/><Relationship Id="rId27" Type="http://schemas.openxmlformats.org/officeDocument/2006/relationships/hyperlink" Target="https://www.instagram.com/prof.rafael.goncalves/"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7.xml"/><Relationship Id="rId1" Type="http://schemas.openxmlformats.org/officeDocument/2006/relationships/slideLayout" Target="../slideLayouts/slideLayout6.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descr="Esta imagem é uma forma decorativa de resumo. ">
            <a:extLst>
              <a:ext uri="{FF2B5EF4-FFF2-40B4-BE49-F238E27FC236}">
                <a16:creationId xmlns:a16="http://schemas.microsoft.com/office/drawing/2014/main" xmlns="" id="{8E504344-8563-476C-9EF9-4200B272FDC1}"/>
              </a:ext>
            </a:extLst>
          </p:cNvPr>
          <p:cNvGrpSpPr/>
          <p:nvPr/>
        </p:nvGrpSpPr>
        <p:grpSpPr>
          <a:xfrm>
            <a:off x="4843074" y="-775219"/>
            <a:ext cx="6928216" cy="8321044"/>
            <a:chOff x="4855953" y="-2833465"/>
            <a:chExt cx="8948964" cy="12105059"/>
          </a:xfrm>
        </p:grpSpPr>
        <p:sp>
          <p:nvSpPr>
            <p:cNvPr id="18" name="Forma Livre 10">
              <a:extLst>
                <a:ext uri="{FF2B5EF4-FFF2-40B4-BE49-F238E27FC236}">
                  <a16:creationId xmlns:a16="http://schemas.microsoft.com/office/drawing/2014/main" xmlns="" id="{73D22BE5-D5D5-4BF2-A935-5C4AB588B458}"/>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19" name="Forma Livre 11">
              <a:extLst>
                <a:ext uri="{FF2B5EF4-FFF2-40B4-BE49-F238E27FC236}">
                  <a16:creationId xmlns:a16="http://schemas.microsoft.com/office/drawing/2014/main" xmlns="" id="{C42C174B-303A-45F6-8FF1-93001A3AAFC1}"/>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20" name="Forma Livre 12">
              <a:extLst>
                <a:ext uri="{FF2B5EF4-FFF2-40B4-BE49-F238E27FC236}">
                  <a16:creationId xmlns:a16="http://schemas.microsoft.com/office/drawing/2014/main" xmlns="" id="{22AA5A4F-A0EB-453F-A699-F817D4616C6F}"/>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3" name="Título 2" hidden="1">
            <a:extLst>
              <a:ext uri="{FF2B5EF4-FFF2-40B4-BE49-F238E27FC236}">
                <a16:creationId xmlns:a16="http://schemas.microsoft.com/office/drawing/2014/main" xmlns="" id="{016C325E-5B69-4D07-BBFB-7DB217A69D48}"/>
              </a:ext>
            </a:extLst>
          </p:cNvPr>
          <p:cNvSpPr>
            <a:spLocks noGrp="1"/>
          </p:cNvSpPr>
          <p:nvPr>
            <p:ph type="ctrTitle"/>
          </p:nvPr>
        </p:nvSpPr>
        <p:spPr/>
        <p:txBody>
          <a:bodyPr rtlCol="0"/>
          <a:lstStyle/>
          <a:p>
            <a:r>
              <a:rPr lang="pt-BR" dirty="0"/>
              <a:t>Recursos humanos slide 1</a:t>
            </a:r>
          </a:p>
        </p:txBody>
      </p:sp>
      <p:sp>
        <p:nvSpPr>
          <p:cNvPr id="31" name="Retângulo: Cantos Arredondados 21">
            <a:extLst>
              <a:ext uri="{FF2B5EF4-FFF2-40B4-BE49-F238E27FC236}">
                <a16:creationId xmlns:a16="http://schemas.microsoft.com/office/drawing/2014/main" xmlns="" id="{D6FFCD8A-D531-4D2A-AABF-370BF35DF0FD}"/>
              </a:ext>
            </a:extLst>
          </p:cNvPr>
          <p:cNvSpPr/>
          <p:nvPr/>
        </p:nvSpPr>
        <p:spPr>
          <a:xfrm>
            <a:off x="766606" y="60309"/>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grpSp>
        <p:nvGrpSpPr>
          <p:cNvPr id="27" name="Grupo 26" descr="Esta imagem é um ícone de três figuras humanas conectadas. ">
            <a:extLst>
              <a:ext uri="{FF2B5EF4-FFF2-40B4-BE49-F238E27FC236}">
                <a16:creationId xmlns:a16="http://schemas.microsoft.com/office/drawing/2014/main" xmlns="" id="{E56C5C06-BE0B-4D3E-8B77-1A2F0B930590}"/>
              </a:ext>
            </a:extLst>
          </p:cNvPr>
          <p:cNvGrpSpPr/>
          <p:nvPr/>
        </p:nvGrpSpPr>
        <p:grpSpPr>
          <a:xfrm>
            <a:off x="846185" y="707842"/>
            <a:ext cx="569186" cy="530997"/>
            <a:chOff x="-27444701" y="-10180638"/>
            <a:chExt cx="10883901" cy="10153650"/>
          </a:xfrm>
          <a:solidFill>
            <a:schemeClr val="bg1">
              <a:lumMod val="50000"/>
            </a:schemeClr>
          </a:solidFill>
        </p:grpSpPr>
        <p:sp>
          <p:nvSpPr>
            <p:cNvPr id="28" name="Forma Livre 35">
              <a:extLst>
                <a:ext uri="{FF2B5EF4-FFF2-40B4-BE49-F238E27FC236}">
                  <a16:creationId xmlns:a16="http://schemas.microsoft.com/office/drawing/2014/main" xmlns="" id="{D07CC084-C9D4-47CF-9EAD-4A7517F975DF}"/>
                </a:ext>
              </a:extLst>
            </p:cNvPr>
            <p:cNvSpPr>
              <a:spLocks/>
            </p:cNvSpPr>
            <p:nvPr/>
          </p:nvSpPr>
          <p:spPr bwMode="auto">
            <a:xfrm>
              <a:off x="-22969538" y="-10180638"/>
              <a:ext cx="1906588" cy="1978025"/>
            </a:xfrm>
            <a:custGeom>
              <a:avLst/>
              <a:gdLst>
                <a:gd name="T0" fmla="*/ 554 w 639"/>
                <a:gd name="T1" fmla="*/ 327 h 664"/>
                <a:gd name="T2" fmla="*/ 438 w 639"/>
                <a:gd name="T3" fmla="*/ 526 h 664"/>
                <a:gd name="T4" fmla="*/ 204 w 639"/>
                <a:gd name="T5" fmla="*/ 521 h 664"/>
                <a:gd name="T6" fmla="*/ 97 w 639"/>
                <a:gd name="T7" fmla="*/ 316 h 664"/>
                <a:gd name="T8" fmla="*/ 222 w 639"/>
                <a:gd name="T9" fmla="*/ 123 h 664"/>
                <a:gd name="T10" fmla="*/ 447 w 639"/>
                <a:gd name="T11" fmla="*/ 133 h 664"/>
                <a:gd name="T12" fmla="*/ 554 w 639"/>
                <a:gd name="T13" fmla="*/ 327 h 664"/>
                <a:gd name="T14" fmla="*/ 638 w 639"/>
                <a:gd name="T15" fmla="*/ 327 h 664"/>
                <a:gd name="T16" fmla="*/ 519 w 639"/>
                <a:gd name="T17" fmla="*/ 82 h 664"/>
                <a:gd name="T18" fmla="*/ 244 w 639"/>
                <a:gd name="T19" fmla="*/ 25 h 664"/>
                <a:gd name="T20" fmla="*/ 39 w 639"/>
                <a:gd name="T21" fmla="*/ 200 h 664"/>
                <a:gd name="T22" fmla="*/ 53 w 639"/>
                <a:gd name="T23" fmla="*/ 482 h 664"/>
                <a:gd name="T24" fmla="*/ 407 w 639"/>
                <a:gd name="T25" fmla="*/ 629 h 664"/>
                <a:gd name="T26" fmla="*/ 638 w 639"/>
                <a:gd name="T27" fmla="*/ 327 h 664"/>
                <a:gd name="T28" fmla="*/ 554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4" y="327"/>
                  </a:moveTo>
                  <a:cubicBezTo>
                    <a:pt x="553" y="410"/>
                    <a:pt x="510" y="485"/>
                    <a:pt x="438" y="526"/>
                  </a:cubicBezTo>
                  <a:cubicBezTo>
                    <a:pt x="365" y="569"/>
                    <a:pt x="275" y="564"/>
                    <a:pt x="204" y="521"/>
                  </a:cubicBezTo>
                  <a:cubicBezTo>
                    <a:pt x="133" y="478"/>
                    <a:pt x="94" y="398"/>
                    <a:pt x="97" y="316"/>
                  </a:cubicBezTo>
                  <a:cubicBezTo>
                    <a:pt x="99" y="234"/>
                    <a:pt x="150" y="161"/>
                    <a:pt x="222" y="123"/>
                  </a:cubicBezTo>
                  <a:cubicBezTo>
                    <a:pt x="292" y="85"/>
                    <a:pt x="379" y="92"/>
                    <a:pt x="447" y="133"/>
                  </a:cubicBezTo>
                  <a:cubicBezTo>
                    <a:pt x="514" y="174"/>
                    <a:pt x="553" y="249"/>
                    <a:pt x="554" y="327"/>
                  </a:cubicBezTo>
                  <a:cubicBezTo>
                    <a:pt x="555" y="381"/>
                    <a:pt x="639" y="381"/>
                    <a:pt x="638" y="327"/>
                  </a:cubicBezTo>
                  <a:cubicBezTo>
                    <a:pt x="637" y="232"/>
                    <a:pt x="594" y="141"/>
                    <a:pt x="519" y="82"/>
                  </a:cubicBezTo>
                  <a:cubicBezTo>
                    <a:pt x="441" y="21"/>
                    <a:pt x="340" y="0"/>
                    <a:pt x="244" y="25"/>
                  </a:cubicBezTo>
                  <a:cubicBezTo>
                    <a:pt x="154" y="48"/>
                    <a:pt x="76" y="116"/>
                    <a:pt x="39" y="200"/>
                  </a:cubicBezTo>
                  <a:cubicBezTo>
                    <a:pt x="0" y="292"/>
                    <a:pt x="5" y="395"/>
                    <a:pt x="53" y="482"/>
                  </a:cubicBezTo>
                  <a:cubicBezTo>
                    <a:pt x="122" y="606"/>
                    <a:pt x="271" y="664"/>
                    <a:pt x="407" y="629"/>
                  </a:cubicBezTo>
                  <a:cubicBezTo>
                    <a:pt x="543" y="594"/>
                    <a:pt x="637" y="466"/>
                    <a:pt x="638" y="327"/>
                  </a:cubicBezTo>
                  <a:cubicBezTo>
                    <a:pt x="639" y="273"/>
                    <a:pt x="555"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29" name="Forma Livre 36">
              <a:extLst>
                <a:ext uri="{FF2B5EF4-FFF2-40B4-BE49-F238E27FC236}">
                  <a16:creationId xmlns:a16="http://schemas.microsoft.com/office/drawing/2014/main" xmlns="" id="{CCAAF87D-704F-4EAD-856F-6E1E38EF6161}"/>
                </a:ext>
              </a:extLst>
            </p:cNvPr>
            <p:cNvSpPr>
              <a:spLocks/>
            </p:cNvSpPr>
            <p:nvPr/>
          </p:nvSpPr>
          <p:spPr bwMode="auto">
            <a:xfrm>
              <a:off x="-23596600" y="-8610601"/>
              <a:ext cx="3186113" cy="2139950"/>
            </a:xfrm>
            <a:custGeom>
              <a:avLst/>
              <a:gdLst>
                <a:gd name="T0" fmla="*/ 846 w 1068"/>
                <a:gd name="T1" fmla="*/ 102 h 718"/>
                <a:gd name="T2" fmla="*/ 981 w 1068"/>
                <a:gd name="T3" fmla="*/ 330 h 718"/>
                <a:gd name="T4" fmla="*/ 981 w 1068"/>
                <a:gd name="T5" fmla="*/ 480 h 718"/>
                <a:gd name="T6" fmla="*/ 981 w 1068"/>
                <a:gd name="T7" fmla="*/ 559 h 718"/>
                <a:gd name="T8" fmla="*/ 961 w 1068"/>
                <a:gd name="T9" fmla="*/ 618 h 718"/>
                <a:gd name="T10" fmla="*/ 882 w 1068"/>
                <a:gd name="T11" fmla="*/ 634 h 718"/>
                <a:gd name="T12" fmla="*/ 214 w 1068"/>
                <a:gd name="T13" fmla="*/ 634 h 718"/>
                <a:gd name="T14" fmla="*/ 152 w 1068"/>
                <a:gd name="T15" fmla="*/ 634 h 718"/>
                <a:gd name="T16" fmla="*/ 90 w 1068"/>
                <a:gd name="T17" fmla="*/ 571 h 718"/>
                <a:gd name="T18" fmla="*/ 90 w 1068"/>
                <a:gd name="T19" fmla="*/ 524 h 718"/>
                <a:gd name="T20" fmla="*/ 90 w 1068"/>
                <a:gd name="T21" fmla="*/ 355 h 718"/>
                <a:gd name="T22" fmla="*/ 173 w 1068"/>
                <a:gd name="T23" fmla="*/ 144 h 718"/>
                <a:gd name="T24" fmla="*/ 222 w 1068"/>
                <a:gd name="T25" fmla="*/ 104 h 718"/>
                <a:gd name="T26" fmla="*/ 180 w 1068"/>
                <a:gd name="T27" fmla="*/ 31 h 718"/>
                <a:gd name="T28" fmla="*/ 13 w 1068"/>
                <a:gd name="T29" fmla="*/ 277 h 718"/>
                <a:gd name="T30" fmla="*/ 6 w 1068"/>
                <a:gd name="T31" fmla="*/ 448 h 718"/>
                <a:gd name="T32" fmla="*/ 9 w 1068"/>
                <a:gd name="T33" fmla="*/ 604 h 718"/>
                <a:gd name="T34" fmla="*/ 161 w 1068"/>
                <a:gd name="T35" fmla="*/ 718 h 718"/>
                <a:gd name="T36" fmla="*/ 805 w 1068"/>
                <a:gd name="T37" fmla="*/ 718 h 718"/>
                <a:gd name="T38" fmla="*/ 908 w 1068"/>
                <a:gd name="T39" fmla="*/ 718 h 718"/>
                <a:gd name="T40" fmla="*/ 1059 w 1068"/>
                <a:gd name="T41" fmla="*/ 615 h 718"/>
                <a:gd name="T42" fmla="*/ 1065 w 1068"/>
                <a:gd name="T43" fmla="*/ 545 h 718"/>
                <a:gd name="T44" fmla="*/ 1065 w 1068"/>
                <a:gd name="T45" fmla="*/ 456 h 718"/>
                <a:gd name="T46" fmla="*/ 1060 w 1068"/>
                <a:gd name="T47" fmla="*/ 288 h 718"/>
                <a:gd name="T48" fmla="*/ 888 w 1068"/>
                <a:gd name="T49" fmla="*/ 30 h 718"/>
                <a:gd name="T50" fmla="*/ 846 w 1068"/>
                <a:gd name="T51" fmla="*/ 10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8">
                  <a:moveTo>
                    <a:pt x="846" y="102"/>
                  </a:moveTo>
                  <a:cubicBezTo>
                    <a:pt x="924" y="152"/>
                    <a:pt x="975" y="237"/>
                    <a:pt x="981" y="330"/>
                  </a:cubicBezTo>
                  <a:cubicBezTo>
                    <a:pt x="984" y="379"/>
                    <a:pt x="981" y="430"/>
                    <a:pt x="981" y="480"/>
                  </a:cubicBezTo>
                  <a:cubicBezTo>
                    <a:pt x="981" y="506"/>
                    <a:pt x="981" y="533"/>
                    <a:pt x="981" y="559"/>
                  </a:cubicBezTo>
                  <a:cubicBezTo>
                    <a:pt x="981" y="583"/>
                    <a:pt x="978" y="601"/>
                    <a:pt x="961" y="618"/>
                  </a:cubicBezTo>
                  <a:cubicBezTo>
                    <a:pt x="941" y="638"/>
                    <a:pt x="910" y="634"/>
                    <a:pt x="882" y="634"/>
                  </a:cubicBezTo>
                  <a:cubicBezTo>
                    <a:pt x="659" y="634"/>
                    <a:pt x="436" y="634"/>
                    <a:pt x="214" y="634"/>
                  </a:cubicBezTo>
                  <a:cubicBezTo>
                    <a:pt x="193" y="634"/>
                    <a:pt x="173" y="634"/>
                    <a:pt x="152" y="634"/>
                  </a:cubicBezTo>
                  <a:cubicBezTo>
                    <a:pt x="117" y="634"/>
                    <a:pt x="90" y="606"/>
                    <a:pt x="90" y="571"/>
                  </a:cubicBezTo>
                  <a:cubicBezTo>
                    <a:pt x="89" y="556"/>
                    <a:pt x="90" y="540"/>
                    <a:pt x="90" y="524"/>
                  </a:cubicBezTo>
                  <a:cubicBezTo>
                    <a:pt x="90" y="468"/>
                    <a:pt x="90" y="412"/>
                    <a:pt x="90" y="355"/>
                  </a:cubicBezTo>
                  <a:cubicBezTo>
                    <a:pt x="90" y="276"/>
                    <a:pt x="117" y="202"/>
                    <a:pt x="173" y="144"/>
                  </a:cubicBezTo>
                  <a:cubicBezTo>
                    <a:pt x="188" y="129"/>
                    <a:pt x="204" y="116"/>
                    <a:pt x="222" y="104"/>
                  </a:cubicBezTo>
                  <a:cubicBezTo>
                    <a:pt x="267" y="74"/>
                    <a:pt x="225" y="2"/>
                    <a:pt x="180" y="31"/>
                  </a:cubicBezTo>
                  <a:cubicBezTo>
                    <a:pt x="94" y="88"/>
                    <a:pt x="32" y="175"/>
                    <a:pt x="13" y="277"/>
                  </a:cubicBezTo>
                  <a:cubicBezTo>
                    <a:pt x="2" y="333"/>
                    <a:pt x="6" y="391"/>
                    <a:pt x="6" y="448"/>
                  </a:cubicBezTo>
                  <a:cubicBezTo>
                    <a:pt x="6" y="499"/>
                    <a:pt x="0" y="554"/>
                    <a:pt x="9" y="604"/>
                  </a:cubicBezTo>
                  <a:cubicBezTo>
                    <a:pt x="23" y="676"/>
                    <a:pt x="92" y="718"/>
                    <a:pt x="161" y="718"/>
                  </a:cubicBezTo>
                  <a:cubicBezTo>
                    <a:pt x="375" y="718"/>
                    <a:pt x="590" y="718"/>
                    <a:pt x="805" y="718"/>
                  </a:cubicBezTo>
                  <a:cubicBezTo>
                    <a:pt x="839" y="718"/>
                    <a:pt x="873" y="718"/>
                    <a:pt x="908" y="718"/>
                  </a:cubicBezTo>
                  <a:cubicBezTo>
                    <a:pt x="977" y="718"/>
                    <a:pt x="1035" y="682"/>
                    <a:pt x="1059" y="615"/>
                  </a:cubicBezTo>
                  <a:cubicBezTo>
                    <a:pt x="1066" y="593"/>
                    <a:pt x="1065" y="568"/>
                    <a:pt x="1065" y="545"/>
                  </a:cubicBezTo>
                  <a:cubicBezTo>
                    <a:pt x="1065" y="515"/>
                    <a:pt x="1065" y="486"/>
                    <a:pt x="1065" y="456"/>
                  </a:cubicBezTo>
                  <a:cubicBezTo>
                    <a:pt x="1065" y="400"/>
                    <a:pt x="1068" y="344"/>
                    <a:pt x="1060" y="288"/>
                  </a:cubicBezTo>
                  <a:cubicBezTo>
                    <a:pt x="1045" y="182"/>
                    <a:pt x="978" y="87"/>
                    <a:pt x="888" y="30"/>
                  </a:cubicBezTo>
                  <a:cubicBezTo>
                    <a:pt x="843" y="0"/>
                    <a:pt x="801" y="73"/>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0" name="Forma Livre 37">
              <a:extLst>
                <a:ext uri="{FF2B5EF4-FFF2-40B4-BE49-F238E27FC236}">
                  <a16:creationId xmlns:a16="http://schemas.microsoft.com/office/drawing/2014/main" xmlns="" id="{1CD5CE15-C404-4DA1-AC79-7FCD7E387701}"/>
                </a:ext>
              </a:extLst>
            </p:cNvPr>
            <p:cNvSpPr>
              <a:spLocks/>
            </p:cNvSpPr>
            <p:nvPr/>
          </p:nvSpPr>
          <p:spPr bwMode="auto">
            <a:xfrm>
              <a:off x="-26819225" y="-3736976"/>
              <a:ext cx="1903413" cy="1978025"/>
            </a:xfrm>
            <a:custGeom>
              <a:avLst/>
              <a:gdLst>
                <a:gd name="T0" fmla="*/ 554 w 638"/>
                <a:gd name="T1" fmla="*/ 327 h 664"/>
                <a:gd name="T2" fmla="*/ 437 w 638"/>
                <a:gd name="T3" fmla="*/ 527 h 664"/>
                <a:gd name="T4" fmla="*/ 203 w 638"/>
                <a:gd name="T5" fmla="*/ 521 h 664"/>
                <a:gd name="T6" fmla="*/ 96 w 638"/>
                <a:gd name="T7" fmla="*/ 316 h 664"/>
                <a:gd name="T8" fmla="*/ 222 w 638"/>
                <a:gd name="T9" fmla="*/ 123 h 664"/>
                <a:gd name="T10" fmla="*/ 446 w 638"/>
                <a:gd name="T11" fmla="*/ 133 h 664"/>
                <a:gd name="T12" fmla="*/ 554 w 638"/>
                <a:gd name="T13" fmla="*/ 327 h 664"/>
                <a:gd name="T14" fmla="*/ 638 w 638"/>
                <a:gd name="T15" fmla="*/ 327 h 664"/>
                <a:gd name="T16" fmla="*/ 519 w 638"/>
                <a:gd name="T17" fmla="*/ 82 h 664"/>
                <a:gd name="T18" fmla="*/ 244 w 638"/>
                <a:gd name="T19" fmla="*/ 25 h 664"/>
                <a:gd name="T20" fmla="*/ 39 w 638"/>
                <a:gd name="T21" fmla="*/ 201 h 664"/>
                <a:gd name="T22" fmla="*/ 53 w 638"/>
                <a:gd name="T23" fmla="*/ 482 h 664"/>
                <a:gd name="T24" fmla="*/ 406 w 638"/>
                <a:gd name="T25" fmla="*/ 630 h 664"/>
                <a:gd name="T26" fmla="*/ 638 w 638"/>
                <a:gd name="T27" fmla="*/ 327 h 664"/>
                <a:gd name="T28" fmla="*/ 554 w 638"/>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8" h="664">
                  <a:moveTo>
                    <a:pt x="554" y="327"/>
                  </a:moveTo>
                  <a:cubicBezTo>
                    <a:pt x="553" y="410"/>
                    <a:pt x="509" y="485"/>
                    <a:pt x="437" y="527"/>
                  </a:cubicBezTo>
                  <a:cubicBezTo>
                    <a:pt x="365" y="569"/>
                    <a:pt x="274" y="564"/>
                    <a:pt x="203" y="521"/>
                  </a:cubicBezTo>
                  <a:cubicBezTo>
                    <a:pt x="133" y="478"/>
                    <a:pt x="94" y="398"/>
                    <a:pt x="96" y="316"/>
                  </a:cubicBezTo>
                  <a:cubicBezTo>
                    <a:pt x="99" y="234"/>
                    <a:pt x="150" y="161"/>
                    <a:pt x="222" y="123"/>
                  </a:cubicBezTo>
                  <a:cubicBezTo>
                    <a:pt x="292" y="86"/>
                    <a:pt x="379" y="92"/>
                    <a:pt x="446" y="133"/>
                  </a:cubicBezTo>
                  <a:cubicBezTo>
                    <a:pt x="514" y="174"/>
                    <a:pt x="553" y="250"/>
                    <a:pt x="554" y="327"/>
                  </a:cubicBezTo>
                  <a:cubicBezTo>
                    <a:pt x="554" y="381"/>
                    <a:pt x="638" y="382"/>
                    <a:pt x="638" y="327"/>
                  </a:cubicBezTo>
                  <a:cubicBezTo>
                    <a:pt x="637" y="232"/>
                    <a:pt x="594" y="141"/>
                    <a:pt x="519" y="82"/>
                  </a:cubicBezTo>
                  <a:cubicBezTo>
                    <a:pt x="441" y="21"/>
                    <a:pt x="340" y="0"/>
                    <a:pt x="244" y="25"/>
                  </a:cubicBezTo>
                  <a:cubicBezTo>
                    <a:pt x="154" y="48"/>
                    <a:pt x="76" y="116"/>
                    <a:pt x="39" y="201"/>
                  </a:cubicBezTo>
                  <a:cubicBezTo>
                    <a:pt x="0" y="292"/>
                    <a:pt x="5" y="395"/>
                    <a:pt x="53" y="482"/>
                  </a:cubicBezTo>
                  <a:cubicBezTo>
                    <a:pt x="122" y="606"/>
                    <a:pt x="271" y="664"/>
                    <a:pt x="406" y="630"/>
                  </a:cubicBezTo>
                  <a:cubicBezTo>
                    <a:pt x="542" y="595"/>
                    <a:pt x="636" y="466"/>
                    <a:pt x="638" y="327"/>
                  </a:cubicBezTo>
                  <a:cubicBezTo>
                    <a:pt x="638" y="273"/>
                    <a:pt x="554"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2" name="Forma Livre 38">
              <a:extLst>
                <a:ext uri="{FF2B5EF4-FFF2-40B4-BE49-F238E27FC236}">
                  <a16:creationId xmlns:a16="http://schemas.microsoft.com/office/drawing/2014/main" xmlns="" id="{B3EDC5DA-BD5A-4D94-9EF8-995AD67F8144}"/>
                </a:ext>
              </a:extLst>
            </p:cNvPr>
            <p:cNvSpPr>
              <a:spLocks/>
            </p:cNvSpPr>
            <p:nvPr/>
          </p:nvSpPr>
          <p:spPr bwMode="auto">
            <a:xfrm>
              <a:off x="-27444701" y="-2163763"/>
              <a:ext cx="3182938" cy="2136775"/>
            </a:xfrm>
            <a:custGeom>
              <a:avLst/>
              <a:gdLst>
                <a:gd name="T0" fmla="*/ 846 w 1067"/>
                <a:gd name="T1" fmla="*/ 102 h 717"/>
                <a:gd name="T2" fmla="*/ 980 w 1067"/>
                <a:gd name="T3" fmla="*/ 329 h 717"/>
                <a:gd name="T4" fmla="*/ 981 w 1067"/>
                <a:gd name="T5" fmla="*/ 479 h 717"/>
                <a:gd name="T6" fmla="*/ 981 w 1067"/>
                <a:gd name="T7" fmla="*/ 558 h 717"/>
                <a:gd name="T8" fmla="*/ 961 w 1067"/>
                <a:gd name="T9" fmla="*/ 617 h 717"/>
                <a:gd name="T10" fmla="*/ 882 w 1067"/>
                <a:gd name="T11" fmla="*/ 633 h 717"/>
                <a:gd name="T12" fmla="*/ 213 w 1067"/>
                <a:gd name="T13" fmla="*/ 633 h 717"/>
                <a:gd name="T14" fmla="*/ 152 w 1067"/>
                <a:gd name="T15" fmla="*/ 633 h 717"/>
                <a:gd name="T16" fmla="*/ 89 w 1067"/>
                <a:gd name="T17" fmla="*/ 571 h 717"/>
                <a:gd name="T18" fmla="*/ 89 w 1067"/>
                <a:gd name="T19" fmla="*/ 523 h 717"/>
                <a:gd name="T20" fmla="*/ 89 w 1067"/>
                <a:gd name="T21" fmla="*/ 355 h 717"/>
                <a:gd name="T22" fmla="*/ 172 w 1067"/>
                <a:gd name="T23" fmla="*/ 144 h 717"/>
                <a:gd name="T24" fmla="*/ 222 w 1067"/>
                <a:gd name="T25" fmla="*/ 103 h 717"/>
                <a:gd name="T26" fmla="*/ 179 w 1067"/>
                <a:gd name="T27" fmla="*/ 31 h 717"/>
                <a:gd name="T28" fmla="*/ 12 w 1067"/>
                <a:gd name="T29" fmla="*/ 276 h 717"/>
                <a:gd name="T30" fmla="*/ 5 w 1067"/>
                <a:gd name="T31" fmla="*/ 447 h 717"/>
                <a:gd name="T32" fmla="*/ 9 w 1067"/>
                <a:gd name="T33" fmla="*/ 604 h 717"/>
                <a:gd name="T34" fmla="*/ 161 w 1067"/>
                <a:gd name="T35" fmla="*/ 717 h 717"/>
                <a:gd name="T36" fmla="*/ 804 w 1067"/>
                <a:gd name="T37" fmla="*/ 717 h 717"/>
                <a:gd name="T38" fmla="*/ 907 w 1067"/>
                <a:gd name="T39" fmla="*/ 717 h 717"/>
                <a:gd name="T40" fmla="*/ 1058 w 1067"/>
                <a:gd name="T41" fmla="*/ 614 h 717"/>
                <a:gd name="T42" fmla="*/ 1065 w 1067"/>
                <a:gd name="T43" fmla="*/ 544 h 717"/>
                <a:gd name="T44" fmla="*/ 1065 w 1067"/>
                <a:gd name="T45" fmla="*/ 455 h 717"/>
                <a:gd name="T46" fmla="*/ 1060 w 1067"/>
                <a:gd name="T47" fmla="*/ 287 h 717"/>
                <a:gd name="T48" fmla="*/ 888 w 1067"/>
                <a:gd name="T49" fmla="*/ 29 h 717"/>
                <a:gd name="T50" fmla="*/ 846 w 1067"/>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7" h="717">
                  <a:moveTo>
                    <a:pt x="846" y="102"/>
                  </a:moveTo>
                  <a:cubicBezTo>
                    <a:pt x="924" y="152"/>
                    <a:pt x="974" y="236"/>
                    <a:pt x="980" y="329"/>
                  </a:cubicBezTo>
                  <a:cubicBezTo>
                    <a:pt x="983" y="379"/>
                    <a:pt x="981" y="429"/>
                    <a:pt x="981" y="479"/>
                  </a:cubicBezTo>
                  <a:cubicBezTo>
                    <a:pt x="981" y="505"/>
                    <a:pt x="981" y="532"/>
                    <a:pt x="981" y="558"/>
                  </a:cubicBezTo>
                  <a:cubicBezTo>
                    <a:pt x="981" y="582"/>
                    <a:pt x="978" y="600"/>
                    <a:pt x="961" y="617"/>
                  </a:cubicBezTo>
                  <a:cubicBezTo>
                    <a:pt x="940" y="637"/>
                    <a:pt x="910" y="633"/>
                    <a:pt x="882" y="633"/>
                  </a:cubicBezTo>
                  <a:cubicBezTo>
                    <a:pt x="659" y="633"/>
                    <a:pt x="436" y="633"/>
                    <a:pt x="213" y="633"/>
                  </a:cubicBezTo>
                  <a:cubicBezTo>
                    <a:pt x="193" y="633"/>
                    <a:pt x="172" y="633"/>
                    <a:pt x="152" y="633"/>
                  </a:cubicBezTo>
                  <a:cubicBezTo>
                    <a:pt x="117" y="633"/>
                    <a:pt x="90" y="605"/>
                    <a:pt x="89" y="571"/>
                  </a:cubicBezTo>
                  <a:cubicBezTo>
                    <a:pt x="89" y="555"/>
                    <a:pt x="89" y="539"/>
                    <a:pt x="89" y="523"/>
                  </a:cubicBezTo>
                  <a:cubicBezTo>
                    <a:pt x="89" y="467"/>
                    <a:pt x="89" y="411"/>
                    <a:pt x="89" y="355"/>
                  </a:cubicBezTo>
                  <a:cubicBezTo>
                    <a:pt x="89" y="275"/>
                    <a:pt x="117" y="201"/>
                    <a:pt x="172" y="144"/>
                  </a:cubicBezTo>
                  <a:cubicBezTo>
                    <a:pt x="187" y="128"/>
                    <a:pt x="204" y="115"/>
                    <a:pt x="222" y="103"/>
                  </a:cubicBezTo>
                  <a:cubicBezTo>
                    <a:pt x="267" y="74"/>
                    <a:pt x="225" y="1"/>
                    <a:pt x="179" y="31"/>
                  </a:cubicBezTo>
                  <a:cubicBezTo>
                    <a:pt x="93" y="87"/>
                    <a:pt x="32" y="174"/>
                    <a:pt x="12" y="276"/>
                  </a:cubicBezTo>
                  <a:cubicBezTo>
                    <a:pt x="1" y="332"/>
                    <a:pt x="5" y="391"/>
                    <a:pt x="5" y="447"/>
                  </a:cubicBezTo>
                  <a:cubicBezTo>
                    <a:pt x="5" y="498"/>
                    <a:pt x="0" y="553"/>
                    <a:pt x="9" y="604"/>
                  </a:cubicBezTo>
                  <a:cubicBezTo>
                    <a:pt x="22" y="675"/>
                    <a:pt x="92" y="717"/>
                    <a:pt x="161" y="717"/>
                  </a:cubicBezTo>
                  <a:cubicBezTo>
                    <a:pt x="375" y="717"/>
                    <a:pt x="590" y="717"/>
                    <a:pt x="804" y="717"/>
                  </a:cubicBezTo>
                  <a:cubicBezTo>
                    <a:pt x="839" y="717"/>
                    <a:pt x="873" y="717"/>
                    <a:pt x="907" y="717"/>
                  </a:cubicBezTo>
                  <a:cubicBezTo>
                    <a:pt x="977" y="717"/>
                    <a:pt x="1035" y="681"/>
                    <a:pt x="1058" y="614"/>
                  </a:cubicBezTo>
                  <a:cubicBezTo>
                    <a:pt x="1066" y="592"/>
                    <a:pt x="1065" y="568"/>
                    <a:pt x="1065" y="544"/>
                  </a:cubicBezTo>
                  <a:cubicBezTo>
                    <a:pt x="1065" y="515"/>
                    <a:pt x="1065" y="485"/>
                    <a:pt x="1065" y="455"/>
                  </a:cubicBezTo>
                  <a:cubicBezTo>
                    <a:pt x="1065" y="399"/>
                    <a:pt x="1067" y="343"/>
                    <a:pt x="1060" y="287"/>
                  </a:cubicBezTo>
                  <a:cubicBezTo>
                    <a:pt x="1045" y="181"/>
                    <a:pt x="977" y="86"/>
                    <a:pt x="888" y="29"/>
                  </a:cubicBezTo>
                  <a:cubicBezTo>
                    <a:pt x="842" y="0"/>
                    <a:pt x="800"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3" name="Forma Livre 39">
              <a:extLst>
                <a:ext uri="{FF2B5EF4-FFF2-40B4-BE49-F238E27FC236}">
                  <a16:creationId xmlns:a16="http://schemas.microsoft.com/office/drawing/2014/main" xmlns="" id="{F9DCB288-7675-41B6-9E88-9068BFDC0277}"/>
                </a:ext>
              </a:extLst>
            </p:cNvPr>
            <p:cNvSpPr>
              <a:spLocks/>
            </p:cNvSpPr>
            <p:nvPr/>
          </p:nvSpPr>
          <p:spPr bwMode="auto">
            <a:xfrm>
              <a:off x="-19121438" y="-3736976"/>
              <a:ext cx="1906588" cy="1978025"/>
            </a:xfrm>
            <a:custGeom>
              <a:avLst/>
              <a:gdLst>
                <a:gd name="T0" fmla="*/ 555 w 639"/>
                <a:gd name="T1" fmla="*/ 327 h 664"/>
                <a:gd name="T2" fmla="*/ 438 w 639"/>
                <a:gd name="T3" fmla="*/ 527 h 664"/>
                <a:gd name="T4" fmla="*/ 204 w 639"/>
                <a:gd name="T5" fmla="*/ 521 h 664"/>
                <a:gd name="T6" fmla="*/ 97 w 639"/>
                <a:gd name="T7" fmla="*/ 316 h 664"/>
                <a:gd name="T8" fmla="*/ 222 w 639"/>
                <a:gd name="T9" fmla="*/ 123 h 664"/>
                <a:gd name="T10" fmla="*/ 447 w 639"/>
                <a:gd name="T11" fmla="*/ 133 h 664"/>
                <a:gd name="T12" fmla="*/ 555 w 639"/>
                <a:gd name="T13" fmla="*/ 327 h 664"/>
                <a:gd name="T14" fmla="*/ 639 w 639"/>
                <a:gd name="T15" fmla="*/ 327 h 664"/>
                <a:gd name="T16" fmla="*/ 519 w 639"/>
                <a:gd name="T17" fmla="*/ 82 h 664"/>
                <a:gd name="T18" fmla="*/ 244 w 639"/>
                <a:gd name="T19" fmla="*/ 25 h 664"/>
                <a:gd name="T20" fmla="*/ 40 w 639"/>
                <a:gd name="T21" fmla="*/ 201 h 664"/>
                <a:gd name="T22" fmla="*/ 54 w 639"/>
                <a:gd name="T23" fmla="*/ 482 h 664"/>
                <a:gd name="T24" fmla="*/ 407 w 639"/>
                <a:gd name="T25" fmla="*/ 630 h 664"/>
                <a:gd name="T26" fmla="*/ 639 w 639"/>
                <a:gd name="T27" fmla="*/ 327 h 664"/>
                <a:gd name="T28" fmla="*/ 555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5" y="327"/>
                  </a:moveTo>
                  <a:cubicBezTo>
                    <a:pt x="554" y="410"/>
                    <a:pt x="510" y="485"/>
                    <a:pt x="438" y="527"/>
                  </a:cubicBezTo>
                  <a:cubicBezTo>
                    <a:pt x="366" y="569"/>
                    <a:pt x="275" y="564"/>
                    <a:pt x="204" y="521"/>
                  </a:cubicBezTo>
                  <a:cubicBezTo>
                    <a:pt x="133" y="478"/>
                    <a:pt x="95" y="398"/>
                    <a:pt x="97" y="316"/>
                  </a:cubicBezTo>
                  <a:cubicBezTo>
                    <a:pt x="100" y="234"/>
                    <a:pt x="151" y="161"/>
                    <a:pt x="222" y="123"/>
                  </a:cubicBezTo>
                  <a:cubicBezTo>
                    <a:pt x="293" y="86"/>
                    <a:pt x="380" y="92"/>
                    <a:pt x="447" y="133"/>
                  </a:cubicBezTo>
                  <a:cubicBezTo>
                    <a:pt x="514" y="174"/>
                    <a:pt x="554" y="250"/>
                    <a:pt x="555" y="327"/>
                  </a:cubicBezTo>
                  <a:cubicBezTo>
                    <a:pt x="555" y="381"/>
                    <a:pt x="639" y="382"/>
                    <a:pt x="639" y="327"/>
                  </a:cubicBezTo>
                  <a:cubicBezTo>
                    <a:pt x="638" y="232"/>
                    <a:pt x="595" y="141"/>
                    <a:pt x="519" y="82"/>
                  </a:cubicBezTo>
                  <a:cubicBezTo>
                    <a:pt x="441" y="21"/>
                    <a:pt x="340" y="0"/>
                    <a:pt x="244" y="25"/>
                  </a:cubicBezTo>
                  <a:cubicBezTo>
                    <a:pt x="154" y="48"/>
                    <a:pt x="77" y="116"/>
                    <a:pt x="40" y="201"/>
                  </a:cubicBezTo>
                  <a:cubicBezTo>
                    <a:pt x="0" y="292"/>
                    <a:pt x="5" y="395"/>
                    <a:pt x="54" y="482"/>
                  </a:cubicBezTo>
                  <a:cubicBezTo>
                    <a:pt x="123" y="606"/>
                    <a:pt x="272" y="664"/>
                    <a:pt x="407" y="630"/>
                  </a:cubicBezTo>
                  <a:cubicBezTo>
                    <a:pt x="543" y="595"/>
                    <a:pt x="637" y="466"/>
                    <a:pt x="639" y="327"/>
                  </a:cubicBezTo>
                  <a:cubicBezTo>
                    <a:pt x="639" y="273"/>
                    <a:pt x="555" y="273"/>
                    <a:pt x="555"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4" name="Forma Livre 40">
              <a:extLst>
                <a:ext uri="{FF2B5EF4-FFF2-40B4-BE49-F238E27FC236}">
                  <a16:creationId xmlns:a16="http://schemas.microsoft.com/office/drawing/2014/main" xmlns="" id="{9ABAA1E3-5A43-4715-8E36-58674814BC24}"/>
                </a:ext>
              </a:extLst>
            </p:cNvPr>
            <p:cNvSpPr>
              <a:spLocks/>
            </p:cNvSpPr>
            <p:nvPr/>
          </p:nvSpPr>
          <p:spPr bwMode="auto">
            <a:xfrm>
              <a:off x="-19746913" y="-2163763"/>
              <a:ext cx="3186113" cy="2136775"/>
            </a:xfrm>
            <a:custGeom>
              <a:avLst/>
              <a:gdLst>
                <a:gd name="T0" fmla="*/ 846 w 1068"/>
                <a:gd name="T1" fmla="*/ 102 h 717"/>
                <a:gd name="T2" fmla="*/ 981 w 1068"/>
                <a:gd name="T3" fmla="*/ 329 h 717"/>
                <a:gd name="T4" fmla="*/ 981 w 1068"/>
                <a:gd name="T5" fmla="*/ 479 h 717"/>
                <a:gd name="T6" fmla="*/ 981 w 1068"/>
                <a:gd name="T7" fmla="*/ 558 h 717"/>
                <a:gd name="T8" fmla="*/ 961 w 1068"/>
                <a:gd name="T9" fmla="*/ 617 h 717"/>
                <a:gd name="T10" fmla="*/ 882 w 1068"/>
                <a:gd name="T11" fmla="*/ 633 h 717"/>
                <a:gd name="T12" fmla="*/ 214 w 1068"/>
                <a:gd name="T13" fmla="*/ 633 h 717"/>
                <a:gd name="T14" fmla="*/ 153 w 1068"/>
                <a:gd name="T15" fmla="*/ 633 h 717"/>
                <a:gd name="T16" fmla="*/ 90 w 1068"/>
                <a:gd name="T17" fmla="*/ 571 h 717"/>
                <a:gd name="T18" fmla="*/ 90 w 1068"/>
                <a:gd name="T19" fmla="*/ 523 h 717"/>
                <a:gd name="T20" fmla="*/ 90 w 1068"/>
                <a:gd name="T21" fmla="*/ 355 h 717"/>
                <a:gd name="T22" fmla="*/ 173 w 1068"/>
                <a:gd name="T23" fmla="*/ 144 h 717"/>
                <a:gd name="T24" fmla="*/ 222 w 1068"/>
                <a:gd name="T25" fmla="*/ 103 h 717"/>
                <a:gd name="T26" fmla="*/ 180 w 1068"/>
                <a:gd name="T27" fmla="*/ 31 h 717"/>
                <a:gd name="T28" fmla="*/ 13 w 1068"/>
                <a:gd name="T29" fmla="*/ 276 h 717"/>
                <a:gd name="T30" fmla="*/ 6 w 1068"/>
                <a:gd name="T31" fmla="*/ 447 h 717"/>
                <a:gd name="T32" fmla="*/ 10 w 1068"/>
                <a:gd name="T33" fmla="*/ 604 h 717"/>
                <a:gd name="T34" fmla="*/ 161 w 1068"/>
                <a:gd name="T35" fmla="*/ 717 h 717"/>
                <a:gd name="T36" fmla="*/ 805 w 1068"/>
                <a:gd name="T37" fmla="*/ 717 h 717"/>
                <a:gd name="T38" fmla="*/ 908 w 1068"/>
                <a:gd name="T39" fmla="*/ 717 h 717"/>
                <a:gd name="T40" fmla="*/ 1059 w 1068"/>
                <a:gd name="T41" fmla="*/ 614 h 717"/>
                <a:gd name="T42" fmla="*/ 1065 w 1068"/>
                <a:gd name="T43" fmla="*/ 544 h 717"/>
                <a:gd name="T44" fmla="*/ 1065 w 1068"/>
                <a:gd name="T45" fmla="*/ 455 h 717"/>
                <a:gd name="T46" fmla="*/ 1060 w 1068"/>
                <a:gd name="T47" fmla="*/ 287 h 717"/>
                <a:gd name="T48" fmla="*/ 889 w 1068"/>
                <a:gd name="T49" fmla="*/ 29 h 717"/>
                <a:gd name="T50" fmla="*/ 846 w 1068"/>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7">
                  <a:moveTo>
                    <a:pt x="846" y="102"/>
                  </a:moveTo>
                  <a:cubicBezTo>
                    <a:pt x="924" y="152"/>
                    <a:pt x="975" y="236"/>
                    <a:pt x="981" y="329"/>
                  </a:cubicBezTo>
                  <a:cubicBezTo>
                    <a:pt x="984" y="379"/>
                    <a:pt x="981" y="429"/>
                    <a:pt x="981" y="479"/>
                  </a:cubicBezTo>
                  <a:cubicBezTo>
                    <a:pt x="981" y="505"/>
                    <a:pt x="981" y="532"/>
                    <a:pt x="981" y="558"/>
                  </a:cubicBezTo>
                  <a:cubicBezTo>
                    <a:pt x="981" y="582"/>
                    <a:pt x="978" y="600"/>
                    <a:pt x="961" y="617"/>
                  </a:cubicBezTo>
                  <a:cubicBezTo>
                    <a:pt x="941" y="637"/>
                    <a:pt x="911" y="633"/>
                    <a:pt x="882" y="633"/>
                  </a:cubicBezTo>
                  <a:cubicBezTo>
                    <a:pt x="659" y="633"/>
                    <a:pt x="437" y="633"/>
                    <a:pt x="214" y="633"/>
                  </a:cubicBezTo>
                  <a:cubicBezTo>
                    <a:pt x="193" y="633"/>
                    <a:pt x="173" y="633"/>
                    <a:pt x="153" y="633"/>
                  </a:cubicBezTo>
                  <a:cubicBezTo>
                    <a:pt x="118" y="633"/>
                    <a:pt x="91" y="605"/>
                    <a:pt x="90" y="571"/>
                  </a:cubicBezTo>
                  <a:cubicBezTo>
                    <a:pt x="89" y="555"/>
                    <a:pt x="90" y="539"/>
                    <a:pt x="90" y="523"/>
                  </a:cubicBezTo>
                  <a:cubicBezTo>
                    <a:pt x="90" y="467"/>
                    <a:pt x="90" y="411"/>
                    <a:pt x="90" y="355"/>
                  </a:cubicBezTo>
                  <a:cubicBezTo>
                    <a:pt x="90" y="275"/>
                    <a:pt x="117" y="201"/>
                    <a:pt x="173" y="144"/>
                  </a:cubicBezTo>
                  <a:cubicBezTo>
                    <a:pt x="188" y="128"/>
                    <a:pt x="204" y="115"/>
                    <a:pt x="222" y="103"/>
                  </a:cubicBezTo>
                  <a:cubicBezTo>
                    <a:pt x="267" y="74"/>
                    <a:pt x="225" y="1"/>
                    <a:pt x="180" y="31"/>
                  </a:cubicBezTo>
                  <a:cubicBezTo>
                    <a:pt x="94" y="87"/>
                    <a:pt x="32" y="174"/>
                    <a:pt x="13" y="276"/>
                  </a:cubicBezTo>
                  <a:cubicBezTo>
                    <a:pt x="2" y="332"/>
                    <a:pt x="6" y="391"/>
                    <a:pt x="6" y="447"/>
                  </a:cubicBezTo>
                  <a:cubicBezTo>
                    <a:pt x="6" y="498"/>
                    <a:pt x="0" y="553"/>
                    <a:pt x="10" y="604"/>
                  </a:cubicBezTo>
                  <a:cubicBezTo>
                    <a:pt x="23" y="675"/>
                    <a:pt x="93" y="717"/>
                    <a:pt x="161" y="717"/>
                  </a:cubicBezTo>
                  <a:cubicBezTo>
                    <a:pt x="376" y="717"/>
                    <a:pt x="590" y="717"/>
                    <a:pt x="805" y="717"/>
                  </a:cubicBezTo>
                  <a:cubicBezTo>
                    <a:pt x="839" y="717"/>
                    <a:pt x="874" y="717"/>
                    <a:pt x="908" y="717"/>
                  </a:cubicBezTo>
                  <a:cubicBezTo>
                    <a:pt x="978" y="717"/>
                    <a:pt x="1036" y="681"/>
                    <a:pt x="1059" y="614"/>
                  </a:cubicBezTo>
                  <a:cubicBezTo>
                    <a:pt x="1067" y="592"/>
                    <a:pt x="1065" y="568"/>
                    <a:pt x="1065" y="544"/>
                  </a:cubicBezTo>
                  <a:cubicBezTo>
                    <a:pt x="1065" y="515"/>
                    <a:pt x="1065" y="485"/>
                    <a:pt x="1065" y="455"/>
                  </a:cubicBezTo>
                  <a:cubicBezTo>
                    <a:pt x="1065" y="399"/>
                    <a:pt x="1068" y="343"/>
                    <a:pt x="1060" y="287"/>
                  </a:cubicBezTo>
                  <a:cubicBezTo>
                    <a:pt x="1046" y="181"/>
                    <a:pt x="978" y="86"/>
                    <a:pt x="889" y="29"/>
                  </a:cubicBezTo>
                  <a:cubicBezTo>
                    <a:pt x="843" y="0"/>
                    <a:pt x="801"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5" name="Forma Livre 41">
              <a:extLst>
                <a:ext uri="{FF2B5EF4-FFF2-40B4-BE49-F238E27FC236}">
                  <a16:creationId xmlns:a16="http://schemas.microsoft.com/office/drawing/2014/main" xmlns="" id="{EA6EC370-AE96-4357-86E0-93B6C20D2269}"/>
                </a:ext>
              </a:extLst>
            </p:cNvPr>
            <p:cNvSpPr>
              <a:spLocks/>
            </p:cNvSpPr>
            <p:nvPr/>
          </p:nvSpPr>
          <p:spPr bwMode="auto">
            <a:xfrm>
              <a:off x="-22120225" y="-5770563"/>
              <a:ext cx="250825" cy="2101850"/>
            </a:xfrm>
            <a:custGeom>
              <a:avLst/>
              <a:gdLst>
                <a:gd name="T0" fmla="*/ 0 w 84"/>
                <a:gd name="T1" fmla="*/ 54 h 705"/>
                <a:gd name="T2" fmla="*/ 0 w 84"/>
                <a:gd name="T3" fmla="*/ 631 h 705"/>
                <a:gd name="T4" fmla="*/ 0 w 84"/>
                <a:gd name="T5" fmla="*/ 650 h 705"/>
                <a:gd name="T6" fmla="*/ 84 w 84"/>
                <a:gd name="T7" fmla="*/ 650 h 705"/>
                <a:gd name="T8" fmla="*/ 84 w 84"/>
                <a:gd name="T9" fmla="*/ 73 h 705"/>
                <a:gd name="T10" fmla="*/ 84 w 84"/>
                <a:gd name="T11" fmla="*/ 54 h 705"/>
                <a:gd name="T12" fmla="*/ 0 w 84"/>
                <a:gd name="T13" fmla="*/ 54 h 705"/>
              </a:gdLst>
              <a:ahLst/>
              <a:cxnLst>
                <a:cxn ang="0">
                  <a:pos x="T0" y="T1"/>
                </a:cxn>
                <a:cxn ang="0">
                  <a:pos x="T2" y="T3"/>
                </a:cxn>
                <a:cxn ang="0">
                  <a:pos x="T4" y="T5"/>
                </a:cxn>
                <a:cxn ang="0">
                  <a:pos x="T6" y="T7"/>
                </a:cxn>
                <a:cxn ang="0">
                  <a:pos x="T8" y="T9"/>
                </a:cxn>
                <a:cxn ang="0">
                  <a:pos x="T10" y="T11"/>
                </a:cxn>
                <a:cxn ang="0">
                  <a:pos x="T12" y="T13"/>
                </a:cxn>
              </a:cxnLst>
              <a:rect l="0" t="0" r="r" b="b"/>
              <a:pathLst>
                <a:path w="84" h="705">
                  <a:moveTo>
                    <a:pt x="0" y="54"/>
                  </a:moveTo>
                  <a:cubicBezTo>
                    <a:pt x="0" y="247"/>
                    <a:pt x="0" y="439"/>
                    <a:pt x="0" y="631"/>
                  </a:cubicBezTo>
                  <a:cubicBezTo>
                    <a:pt x="0" y="638"/>
                    <a:pt x="0" y="644"/>
                    <a:pt x="0" y="650"/>
                  </a:cubicBezTo>
                  <a:cubicBezTo>
                    <a:pt x="0" y="705"/>
                    <a:pt x="84" y="705"/>
                    <a:pt x="84" y="650"/>
                  </a:cubicBezTo>
                  <a:cubicBezTo>
                    <a:pt x="84" y="458"/>
                    <a:pt x="84" y="266"/>
                    <a:pt x="84" y="73"/>
                  </a:cubicBezTo>
                  <a:cubicBezTo>
                    <a:pt x="84" y="67"/>
                    <a:pt x="84" y="61"/>
                    <a:pt x="84" y="54"/>
                  </a:cubicBezTo>
                  <a:cubicBezTo>
                    <a:pt x="84" y="0"/>
                    <a:pt x="0" y="0"/>
                    <a:pt x="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6" name="Forma livre 42">
              <a:extLst>
                <a:ext uri="{FF2B5EF4-FFF2-40B4-BE49-F238E27FC236}">
                  <a16:creationId xmlns:a16="http://schemas.microsoft.com/office/drawing/2014/main" xmlns="" id="{5368DFC5-02C5-4946-A452-2652C5D14973}"/>
                </a:ext>
              </a:extLst>
            </p:cNvPr>
            <p:cNvSpPr>
              <a:spLocks/>
            </p:cNvSpPr>
            <p:nvPr/>
          </p:nvSpPr>
          <p:spPr bwMode="auto">
            <a:xfrm>
              <a:off x="-23742650" y="-4017963"/>
              <a:ext cx="1944688" cy="1266825"/>
            </a:xfrm>
            <a:custGeom>
              <a:avLst/>
              <a:gdLst>
                <a:gd name="T0" fmla="*/ 89 w 652"/>
                <a:gd name="T1" fmla="*/ 398 h 425"/>
                <a:gd name="T2" fmla="*/ 589 w 652"/>
                <a:gd name="T3" fmla="*/ 109 h 425"/>
                <a:gd name="T4" fmla="*/ 605 w 652"/>
                <a:gd name="T5" fmla="*/ 100 h 425"/>
                <a:gd name="T6" fmla="*/ 563 w 652"/>
                <a:gd name="T7" fmla="*/ 27 h 425"/>
                <a:gd name="T8" fmla="*/ 63 w 652"/>
                <a:gd name="T9" fmla="*/ 316 h 425"/>
                <a:gd name="T10" fmla="*/ 47 w 652"/>
                <a:gd name="T11" fmla="*/ 325 h 425"/>
                <a:gd name="T12" fmla="*/ 89 w 652"/>
                <a:gd name="T13" fmla="*/ 398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89" y="398"/>
                  </a:moveTo>
                  <a:cubicBezTo>
                    <a:pt x="256" y="302"/>
                    <a:pt x="422" y="205"/>
                    <a:pt x="589" y="109"/>
                  </a:cubicBezTo>
                  <a:cubicBezTo>
                    <a:pt x="594" y="106"/>
                    <a:pt x="600" y="103"/>
                    <a:pt x="605" y="100"/>
                  </a:cubicBezTo>
                  <a:cubicBezTo>
                    <a:pt x="652" y="73"/>
                    <a:pt x="610" y="0"/>
                    <a:pt x="563" y="27"/>
                  </a:cubicBezTo>
                  <a:cubicBezTo>
                    <a:pt x="396" y="123"/>
                    <a:pt x="230" y="219"/>
                    <a:pt x="63" y="316"/>
                  </a:cubicBezTo>
                  <a:cubicBezTo>
                    <a:pt x="58" y="319"/>
                    <a:pt x="52" y="322"/>
                    <a:pt x="47" y="325"/>
                  </a:cubicBezTo>
                  <a:cubicBezTo>
                    <a:pt x="0" y="352"/>
                    <a:pt x="42" y="425"/>
                    <a:pt x="89" y="3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7" name="Forma Livre 43">
              <a:extLst>
                <a:ext uri="{FF2B5EF4-FFF2-40B4-BE49-F238E27FC236}">
                  <a16:creationId xmlns:a16="http://schemas.microsoft.com/office/drawing/2014/main" xmlns="" id="{8580222D-9DD6-41E9-912C-179A6E1059FD}"/>
                </a:ext>
              </a:extLst>
            </p:cNvPr>
            <p:cNvSpPr>
              <a:spLocks/>
            </p:cNvSpPr>
            <p:nvPr/>
          </p:nvSpPr>
          <p:spPr bwMode="auto">
            <a:xfrm>
              <a:off x="-22191663" y="-4017963"/>
              <a:ext cx="1946275" cy="1266825"/>
            </a:xfrm>
            <a:custGeom>
              <a:avLst/>
              <a:gdLst>
                <a:gd name="T0" fmla="*/ 605 w 652"/>
                <a:gd name="T1" fmla="*/ 325 h 425"/>
                <a:gd name="T2" fmla="*/ 106 w 652"/>
                <a:gd name="T3" fmla="*/ 37 h 425"/>
                <a:gd name="T4" fmla="*/ 89 w 652"/>
                <a:gd name="T5" fmla="*/ 27 h 425"/>
                <a:gd name="T6" fmla="*/ 47 w 652"/>
                <a:gd name="T7" fmla="*/ 100 h 425"/>
                <a:gd name="T8" fmla="*/ 546 w 652"/>
                <a:gd name="T9" fmla="*/ 388 h 425"/>
                <a:gd name="T10" fmla="*/ 563 w 652"/>
                <a:gd name="T11" fmla="*/ 398 h 425"/>
                <a:gd name="T12" fmla="*/ 605 w 652"/>
                <a:gd name="T13" fmla="*/ 325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605" y="325"/>
                  </a:moveTo>
                  <a:cubicBezTo>
                    <a:pt x="439" y="229"/>
                    <a:pt x="272" y="133"/>
                    <a:pt x="106" y="37"/>
                  </a:cubicBezTo>
                  <a:cubicBezTo>
                    <a:pt x="100" y="33"/>
                    <a:pt x="95" y="30"/>
                    <a:pt x="89" y="27"/>
                  </a:cubicBezTo>
                  <a:cubicBezTo>
                    <a:pt x="42" y="0"/>
                    <a:pt x="0" y="73"/>
                    <a:pt x="47" y="100"/>
                  </a:cubicBezTo>
                  <a:cubicBezTo>
                    <a:pt x="213" y="196"/>
                    <a:pt x="380" y="292"/>
                    <a:pt x="546" y="388"/>
                  </a:cubicBezTo>
                  <a:cubicBezTo>
                    <a:pt x="552" y="391"/>
                    <a:pt x="557" y="395"/>
                    <a:pt x="563" y="398"/>
                  </a:cubicBezTo>
                  <a:cubicBezTo>
                    <a:pt x="610" y="425"/>
                    <a:pt x="652" y="352"/>
                    <a:pt x="605" y="3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grpSp>
      <p:sp>
        <p:nvSpPr>
          <p:cNvPr id="6" name="Espaço Reservado para Número de Slide 5"/>
          <p:cNvSpPr>
            <a:spLocks noGrp="1"/>
          </p:cNvSpPr>
          <p:nvPr>
            <p:ph type="sldNum" sz="quarter" idx="12"/>
          </p:nvPr>
        </p:nvSpPr>
        <p:spPr/>
        <p:txBody>
          <a:bodyPr/>
          <a:lstStyle/>
          <a:p>
            <a:pPr rtl="0"/>
            <a:fld id="{ED6580AB-5C3C-4B4F-8E2A-8B7A0A8CE695}" type="slidenum">
              <a:rPr lang="pt-BR" noProof="0" smtClean="0"/>
              <a:t>1</a:t>
            </a:fld>
            <a:endParaRPr lang="pt-BR" noProof="0" dirty="0"/>
          </a:p>
        </p:txBody>
      </p:sp>
      <p:sp>
        <p:nvSpPr>
          <p:cNvPr id="26" name="Caixa de texto 23">
            <a:extLst>
              <a:ext uri="{FF2B5EF4-FFF2-40B4-BE49-F238E27FC236}">
                <a16:creationId xmlns="" xmlns:a16="http://schemas.microsoft.com/office/drawing/2014/main" id="{C1165547-DF3A-4694-9097-2BDAF2003713}"/>
              </a:ext>
            </a:extLst>
          </p:cNvPr>
          <p:cNvSpPr txBox="1"/>
          <p:nvPr/>
        </p:nvSpPr>
        <p:spPr>
          <a:xfrm>
            <a:off x="676301" y="1683971"/>
            <a:ext cx="3937328" cy="2769989"/>
          </a:xfrm>
          <a:prstGeom prst="rect">
            <a:avLst/>
          </a:prstGeom>
          <a:noFill/>
        </p:spPr>
        <p:txBody>
          <a:bodyPr wrap="square" lIns="0" tIns="0" rIns="0" bIns="0" rtlCol="0">
            <a:spAutoFit/>
          </a:bodyPr>
          <a:lstStyle/>
          <a:p>
            <a:pPr rtl="0"/>
            <a:r>
              <a:rPr lang="pt-BR" sz="3000" b="1" dirty="0" smtClean="0">
                <a:solidFill>
                  <a:srgbClr val="FF0000"/>
                </a:solidFill>
                <a:latin typeface="Segoe UI" panose="020B0502040204020203" pitchFamily="34" charset="0"/>
                <a:cs typeface="Segoe UI" panose="020B0502040204020203" pitchFamily="34" charset="0"/>
              </a:rPr>
              <a:t>Curso</a:t>
            </a:r>
          </a:p>
          <a:p>
            <a:pPr rtl="0"/>
            <a:r>
              <a:rPr lang="pt-BR" sz="3000" b="1" dirty="0" smtClean="0">
                <a:solidFill>
                  <a:srgbClr val="002060"/>
                </a:solidFill>
                <a:latin typeface="Segoe UI" panose="020B0502040204020203" pitchFamily="34" charset="0"/>
                <a:cs typeface="Segoe UI" panose="020B0502040204020203" pitchFamily="34" charset="0"/>
              </a:rPr>
              <a:t>Retenções na fonte do IRPJ e do INSS nas contratações de </a:t>
            </a:r>
            <a:r>
              <a:rPr lang="pt-BR" sz="3000" b="1" dirty="0" err="1" smtClean="0">
                <a:solidFill>
                  <a:srgbClr val="002060"/>
                </a:solidFill>
                <a:latin typeface="Segoe UI" panose="020B0502040204020203" pitchFamily="34" charset="0"/>
                <a:cs typeface="Segoe UI" panose="020B0502040204020203" pitchFamily="34" charset="0"/>
              </a:rPr>
              <a:t>PJ’s</a:t>
            </a:r>
            <a:r>
              <a:rPr lang="pt-BR" sz="3000" b="1" dirty="0" smtClean="0">
                <a:solidFill>
                  <a:srgbClr val="002060"/>
                </a:solidFill>
                <a:latin typeface="Segoe UI" panose="020B0502040204020203" pitchFamily="34" charset="0"/>
                <a:cs typeface="Segoe UI" panose="020B0502040204020203" pitchFamily="34" charset="0"/>
              </a:rPr>
              <a:t> por Órgãos Públicos Municipais (</a:t>
            </a:r>
            <a:r>
              <a:rPr lang="pt-BR" sz="3000" b="1" dirty="0" smtClean="0">
                <a:solidFill>
                  <a:srgbClr val="002060"/>
                </a:solidFill>
                <a:latin typeface="Segoe UI" panose="020B0502040204020203" pitchFamily="34" charset="0"/>
                <a:cs typeface="Segoe UI" panose="020B0502040204020203" pitchFamily="34" charset="0"/>
              </a:rPr>
              <a:t>06/2023</a:t>
            </a:r>
            <a:r>
              <a:rPr lang="pt-BR" sz="3000" b="1" dirty="0" smtClean="0">
                <a:solidFill>
                  <a:srgbClr val="002060"/>
                </a:solidFill>
                <a:latin typeface="Segoe UI" panose="020B0502040204020203" pitchFamily="34" charset="0"/>
                <a:cs typeface="Segoe UI" panose="020B0502040204020203" pitchFamily="34" charset="0"/>
              </a:rPr>
              <a:t>)</a:t>
            </a:r>
          </a:p>
        </p:txBody>
      </p:sp>
      <p:pic>
        <p:nvPicPr>
          <p:cNvPr id="40" name="Imagem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801" y="5537543"/>
            <a:ext cx="799777" cy="799550"/>
          </a:xfrm>
          <a:prstGeom prst="rect">
            <a:avLst/>
          </a:prstGeom>
        </p:spPr>
      </p:pic>
      <p:sp>
        <p:nvSpPr>
          <p:cNvPr id="41" name="Retângulo 40">
            <a:hlinkClick r:id="rId4"/>
          </p:cNvPr>
          <p:cNvSpPr/>
          <p:nvPr/>
        </p:nvSpPr>
        <p:spPr>
          <a:xfrm>
            <a:off x="1340691" y="5463258"/>
            <a:ext cx="2081980" cy="338554"/>
          </a:xfrm>
          <a:prstGeom prst="rect">
            <a:avLst/>
          </a:prstGeom>
        </p:spPr>
        <p:txBody>
          <a:bodyPr wrap="none">
            <a:spAutoFit/>
          </a:bodyPr>
          <a:lstStyle/>
          <a:p>
            <a:r>
              <a:rPr lang="pt-BR" sz="1600" b="1" i="1" dirty="0" smtClean="0">
                <a:solidFill>
                  <a:srgbClr val="002060"/>
                </a:solidFill>
                <a:latin typeface="+mj-lt"/>
                <a:cs typeface="Segoe UI" panose="020B0502040204020203" pitchFamily="34" charset="0"/>
              </a:rPr>
              <a:t>@</a:t>
            </a:r>
            <a:r>
              <a:rPr lang="pt-BR" sz="1600" b="1" i="1" dirty="0" err="1" smtClean="0">
                <a:solidFill>
                  <a:srgbClr val="002060"/>
                </a:solidFill>
                <a:latin typeface="+mj-lt"/>
                <a:cs typeface="Segoe UI" panose="020B0502040204020203" pitchFamily="34" charset="0"/>
              </a:rPr>
              <a:t>prof.rafael.goncalves</a:t>
            </a:r>
            <a:endParaRPr lang="pt-BR" sz="1600" b="1" i="1" dirty="0">
              <a:solidFill>
                <a:srgbClr val="002060"/>
              </a:solidFill>
              <a:latin typeface="+mj-lt"/>
              <a:cs typeface="Segoe UI" panose="020B0502040204020203" pitchFamily="34" charset="0"/>
            </a:endParaRPr>
          </a:p>
        </p:txBody>
      </p:sp>
      <p:sp>
        <p:nvSpPr>
          <p:cNvPr id="42" name="Retângulo 41">
            <a:hlinkClick r:id="rId5"/>
          </p:cNvPr>
          <p:cNvSpPr/>
          <p:nvPr/>
        </p:nvSpPr>
        <p:spPr>
          <a:xfrm>
            <a:off x="1340691" y="5706820"/>
            <a:ext cx="2367058" cy="338554"/>
          </a:xfrm>
          <a:prstGeom prst="rect">
            <a:avLst/>
          </a:prstGeom>
        </p:spPr>
        <p:txBody>
          <a:bodyPr wrap="none">
            <a:spAutoFit/>
          </a:bodyPr>
          <a:lstStyle/>
          <a:p>
            <a:r>
              <a:rPr lang="pt-BR" sz="1600" b="1" i="1" dirty="0" smtClean="0">
                <a:solidFill>
                  <a:srgbClr val="002060"/>
                </a:solidFill>
                <a:latin typeface="+mj-lt"/>
                <a:cs typeface="Segoe UI" panose="020B0502040204020203" pitchFamily="34" charset="0"/>
              </a:rPr>
              <a:t>@</a:t>
            </a:r>
            <a:r>
              <a:rPr lang="pt-BR" sz="1600" b="1" i="1" dirty="0" err="1" smtClean="0">
                <a:solidFill>
                  <a:srgbClr val="002060"/>
                </a:solidFill>
                <a:latin typeface="+mj-lt"/>
                <a:cs typeface="Segoe UI" panose="020B0502040204020203" pitchFamily="34" charset="0"/>
              </a:rPr>
              <a:t>especialistaemretencoes</a:t>
            </a:r>
            <a:endParaRPr lang="pt-BR" sz="1600" b="1" i="1" dirty="0">
              <a:solidFill>
                <a:srgbClr val="002060"/>
              </a:solidFill>
              <a:latin typeface="+mj-lt"/>
              <a:cs typeface="Segoe UI" panose="020B0502040204020203" pitchFamily="34" charset="0"/>
            </a:endParaRPr>
          </a:p>
        </p:txBody>
      </p:sp>
      <p:sp>
        <p:nvSpPr>
          <p:cNvPr id="43" name="Retângulo 42">
            <a:hlinkClick r:id="rId6"/>
          </p:cNvPr>
          <p:cNvSpPr/>
          <p:nvPr/>
        </p:nvSpPr>
        <p:spPr>
          <a:xfrm>
            <a:off x="1340251" y="5971089"/>
            <a:ext cx="2598596" cy="338554"/>
          </a:xfrm>
          <a:prstGeom prst="rect">
            <a:avLst/>
          </a:prstGeom>
        </p:spPr>
        <p:txBody>
          <a:bodyPr wrap="none">
            <a:spAutoFit/>
          </a:bodyPr>
          <a:lstStyle/>
          <a:p>
            <a:r>
              <a:rPr lang="pt-BR" sz="1600" b="1" i="1" dirty="0" smtClean="0">
                <a:solidFill>
                  <a:srgbClr val="002060"/>
                </a:solidFill>
                <a:latin typeface="+mj-lt"/>
                <a:cs typeface="Segoe UI" panose="020B0502040204020203" pitchFamily="34" charset="0"/>
              </a:rPr>
              <a:t>@</a:t>
            </a:r>
            <a:r>
              <a:rPr lang="pt-BR" sz="1600" b="1" i="1" dirty="0" err="1" smtClean="0">
                <a:solidFill>
                  <a:srgbClr val="002060"/>
                </a:solidFill>
                <a:latin typeface="+mj-lt"/>
                <a:cs typeface="Segoe UI" panose="020B0502040204020203" pitchFamily="34" charset="0"/>
              </a:rPr>
              <a:t>escoladetributosmunicipais</a:t>
            </a:r>
            <a:endParaRPr lang="pt-BR" sz="1600" b="1" i="1" dirty="0">
              <a:solidFill>
                <a:srgbClr val="002060"/>
              </a:solidFill>
              <a:latin typeface="+mj-lt"/>
              <a:cs typeface="Segoe UI" panose="020B0502040204020203" pitchFamily="34" charset="0"/>
            </a:endParaRPr>
          </a:p>
        </p:txBody>
      </p:sp>
      <p:pic>
        <p:nvPicPr>
          <p:cNvPr id="25" name="Imagem 2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1531" y="1030126"/>
            <a:ext cx="1962313" cy="2163180"/>
          </a:xfrm>
          <a:prstGeom prst="rect">
            <a:avLst/>
          </a:prstGeom>
        </p:spPr>
      </p:pic>
    </p:spTree>
    <p:extLst>
      <p:ext uri="{BB962C8B-B14F-4D97-AF65-F5344CB8AC3E}">
        <p14:creationId xmlns:p14="http://schemas.microsoft.com/office/powerpoint/2010/main" val="21787638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descr="Esta imagem é uma forma decorativa de resumo. ">
            <a:extLst>
              <a:ext uri="{FF2B5EF4-FFF2-40B4-BE49-F238E27FC236}">
                <a16:creationId xmlns="" xmlns:a16="http://schemas.microsoft.com/office/drawing/2014/main" id="{8E504344-8563-476C-9EF9-4200B272FDC1}"/>
              </a:ext>
            </a:extLst>
          </p:cNvPr>
          <p:cNvGrpSpPr/>
          <p:nvPr/>
        </p:nvGrpSpPr>
        <p:grpSpPr>
          <a:xfrm>
            <a:off x="4843074" y="-775219"/>
            <a:ext cx="6928216" cy="8321044"/>
            <a:chOff x="4855953" y="-2833465"/>
            <a:chExt cx="8948964" cy="12105059"/>
          </a:xfrm>
        </p:grpSpPr>
        <p:sp>
          <p:nvSpPr>
            <p:cNvPr id="18" name="Forma Livre 10">
              <a:extLst>
                <a:ext uri="{FF2B5EF4-FFF2-40B4-BE49-F238E27FC236}">
                  <a16:creationId xmlns="" xmlns:a16="http://schemas.microsoft.com/office/drawing/2014/main" id="{73D22BE5-D5D5-4BF2-A935-5C4AB588B458}"/>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19" name="Forma Livre 11">
              <a:extLst>
                <a:ext uri="{FF2B5EF4-FFF2-40B4-BE49-F238E27FC236}">
                  <a16:creationId xmlns="" xmlns:a16="http://schemas.microsoft.com/office/drawing/2014/main" id="{C42C174B-303A-45F6-8FF1-93001A3AAFC1}"/>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20" name="Forma Livre 12">
              <a:extLst>
                <a:ext uri="{FF2B5EF4-FFF2-40B4-BE49-F238E27FC236}">
                  <a16:creationId xmlns="" xmlns:a16="http://schemas.microsoft.com/office/drawing/2014/main" id="{22AA5A4F-A0EB-453F-A699-F817D4616C6F}"/>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3" name="Título 2" hidden="1">
            <a:extLst>
              <a:ext uri="{FF2B5EF4-FFF2-40B4-BE49-F238E27FC236}">
                <a16:creationId xmlns="" xmlns:a16="http://schemas.microsoft.com/office/drawing/2014/main" id="{016C325E-5B69-4D07-BBFB-7DB217A69D48}"/>
              </a:ext>
            </a:extLst>
          </p:cNvPr>
          <p:cNvSpPr>
            <a:spLocks noGrp="1"/>
          </p:cNvSpPr>
          <p:nvPr>
            <p:ph type="ctrTitle"/>
          </p:nvPr>
        </p:nvSpPr>
        <p:spPr/>
        <p:txBody>
          <a:bodyPr rtlCol="0"/>
          <a:lstStyle/>
          <a:p>
            <a:r>
              <a:rPr lang="pt-BR" dirty="0"/>
              <a:t>Recursos humanos slide 1</a:t>
            </a:r>
          </a:p>
        </p:txBody>
      </p:sp>
      <p:pic>
        <p:nvPicPr>
          <p:cNvPr id="9" name="Image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1938" y="5814035"/>
            <a:ext cx="799777" cy="799550"/>
          </a:xfrm>
          <a:prstGeom prst="rect">
            <a:avLst/>
          </a:prstGeom>
        </p:spPr>
      </p:pic>
      <p:sp>
        <p:nvSpPr>
          <p:cNvPr id="10" name="Retângulo 9">
            <a:hlinkClick r:id="rId4"/>
          </p:cNvPr>
          <p:cNvSpPr/>
          <p:nvPr/>
        </p:nvSpPr>
        <p:spPr>
          <a:xfrm>
            <a:off x="2502828" y="5739750"/>
            <a:ext cx="2081980" cy="338554"/>
          </a:xfrm>
          <a:prstGeom prst="rect">
            <a:avLst/>
          </a:prstGeom>
        </p:spPr>
        <p:txBody>
          <a:bodyPr wrap="none">
            <a:spAutoFit/>
          </a:bodyPr>
          <a:lstStyle/>
          <a:p>
            <a:r>
              <a:rPr lang="pt-BR" sz="1600" b="1" i="1" dirty="0" smtClean="0">
                <a:solidFill>
                  <a:srgbClr val="002060"/>
                </a:solidFill>
                <a:latin typeface="+mj-lt"/>
                <a:cs typeface="Segoe UI" panose="020B0502040204020203" pitchFamily="34" charset="0"/>
              </a:rPr>
              <a:t>@</a:t>
            </a:r>
            <a:r>
              <a:rPr lang="pt-BR" sz="1600" b="1" i="1" dirty="0" err="1" smtClean="0">
                <a:solidFill>
                  <a:srgbClr val="002060"/>
                </a:solidFill>
                <a:latin typeface="+mj-lt"/>
                <a:cs typeface="Segoe UI" panose="020B0502040204020203" pitchFamily="34" charset="0"/>
              </a:rPr>
              <a:t>prof.rafael.goncalves</a:t>
            </a:r>
            <a:endParaRPr lang="pt-BR" sz="1600" b="1" i="1" dirty="0">
              <a:solidFill>
                <a:srgbClr val="002060"/>
              </a:solidFill>
              <a:latin typeface="+mj-lt"/>
              <a:cs typeface="Segoe UI" panose="020B0502040204020203" pitchFamily="34" charset="0"/>
            </a:endParaRPr>
          </a:p>
        </p:txBody>
      </p:sp>
      <p:sp>
        <p:nvSpPr>
          <p:cNvPr id="31" name="Retângulo: Cantos Arredondados 21">
            <a:extLst>
              <a:ext uri="{FF2B5EF4-FFF2-40B4-BE49-F238E27FC236}">
                <a16:creationId xmlns="" xmlns:a16="http://schemas.microsoft.com/office/drawing/2014/main" id="{D6FFCD8A-D531-4D2A-AABF-370BF35DF0FD}"/>
              </a:ext>
            </a:extLst>
          </p:cNvPr>
          <p:cNvSpPr/>
          <p:nvPr/>
        </p:nvSpPr>
        <p:spPr>
          <a:xfrm>
            <a:off x="766606" y="60309"/>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grpSp>
        <p:nvGrpSpPr>
          <p:cNvPr id="27" name="Grupo 26" descr="Esta imagem é um ícone de três figuras humanas conectadas. ">
            <a:extLst>
              <a:ext uri="{FF2B5EF4-FFF2-40B4-BE49-F238E27FC236}">
                <a16:creationId xmlns="" xmlns:a16="http://schemas.microsoft.com/office/drawing/2014/main" id="{E56C5C06-BE0B-4D3E-8B77-1A2F0B930590}"/>
              </a:ext>
            </a:extLst>
          </p:cNvPr>
          <p:cNvGrpSpPr/>
          <p:nvPr/>
        </p:nvGrpSpPr>
        <p:grpSpPr>
          <a:xfrm>
            <a:off x="1831157" y="103027"/>
            <a:ext cx="569186" cy="530997"/>
            <a:chOff x="-27444701" y="-10180638"/>
            <a:chExt cx="10883901" cy="10153650"/>
          </a:xfrm>
          <a:solidFill>
            <a:schemeClr val="bg1">
              <a:lumMod val="50000"/>
            </a:schemeClr>
          </a:solidFill>
        </p:grpSpPr>
        <p:sp>
          <p:nvSpPr>
            <p:cNvPr id="28" name="Forma Livre 35">
              <a:extLst>
                <a:ext uri="{FF2B5EF4-FFF2-40B4-BE49-F238E27FC236}">
                  <a16:creationId xmlns="" xmlns:a16="http://schemas.microsoft.com/office/drawing/2014/main" id="{D07CC084-C9D4-47CF-9EAD-4A7517F975DF}"/>
                </a:ext>
              </a:extLst>
            </p:cNvPr>
            <p:cNvSpPr>
              <a:spLocks/>
            </p:cNvSpPr>
            <p:nvPr/>
          </p:nvSpPr>
          <p:spPr bwMode="auto">
            <a:xfrm>
              <a:off x="-22969538" y="-10180638"/>
              <a:ext cx="1906588" cy="1978025"/>
            </a:xfrm>
            <a:custGeom>
              <a:avLst/>
              <a:gdLst>
                <a:gd name="T0" fmla="*/ 554 w 639"/>
                <a:gd name="T1" fmla="*/ 327 h 664"/>
                <a:gd name="T2" fmla="*/ 438 w 639"/>
                <a:gd name="T3" fmla="*/ 526 h 664"/>
                <a:gd name="T4" fmla="*/ 204 w 639"/>
                <a:gd name="T5" fmla="*/ 521 h 664"/>
                <a:gd name="T6" fmla="*/ 97 w 639"/>
                <a:gd name="T7" fmla="*/ 316 h 664"/>
                <a:gd name="T8" fmla="*/ 222 w 639"/>
                <a:gd name="T9" fmla="*/ 123 h 664"/>
                <a:gd name="T10" fmla="*/ 447 w 639"/>
                <a:gd name="T11" fmla="*/ 133 h 664"/>
                <a:gd name="T12" fmla="*/ 554 w 639"/>
                <a:gd name="T13" fmla="*/ 327 h 664"/>
                <a:gd name="T14" fmla="*/ 638 w 639"/>
                <a:gd name="T15" fmla="*/ 327 h 664"/>
                <a:gd name="T16" fmla="*/ 519 w 639"/>
                <a:gd name="T17" fmla="*/ 82 h 664"/>
                <a:gd name="T18" fmla="*/ 244 w 639"/>
                <a:gd name="T19" fmla="*/ 25 h 664"/>
                <a:gd name="T20" fmla="*/ 39 w 639"/>
                <a:gd name="T21" fmla="*/ 200 h 664"/>
                <a:gd name="T22" fmla="*/ 53 w 639"/>
                <a:gd name="T23" fmla="*/ 482 h 664"/>
                <a:gd name="T24" fmla="*/ 407 w 639"/>
                <a:gd name="T25" fmla="*/ 629 h 664"/>
                <a:gd name="T26" fmla="*/ 638 w 639"/>
                <a:gd name="T27" fmla="*/ 327 h 664"/>
                <a:gd name="T28" fmla="*/ 554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4" y="327"/>
                  </a:moveTo>
                  <a:cubicBezTo>
                    <a:pt x="553" y="410"/>
                    <a:pt x="510" y="485"/>
                    <a:pt x="438" y="526"/>
                  </a:cubicBezTo>
                  <a:cubicBezTo>
                    <a:pt x="365" y="569"/>
                    <a:pt x="275" y="564"/>
                    <a:pt x="204" y="521"/>
                  </a:cubicBezTo>
                  <a:cubicBezTo>
                    <a:pt x="133" y="478"/>
                    <a:pt x="94" y="398"/>
                    <a:pt x="97" y="316"/>
                  </a:cubicBezTo>
                  <a:cubicBezTo>
                    <a:pt x="99" y="234"/>
                    <a:pt x="150" y="161"/>
                    <a:pt x="222" y="123"/>
                  </a:cubicBezTo>
                  <a:cubicBezTo>
                    <a:pt x="292" y="85"/>
                    <a:pt x="379" y="92"/>
                    <a:pt x="447" y="133"/>
                  </a:cubicBezTo>
                  <a:cubicBezTo>
                    <a:pt x="514" y="174"/>
                    <a:pt x="553" y="249"/>
                    <a:pt x="554" y="327"/>
                  </a:cubicBezTo>
                  <a:cubicBezTo>
                    <a:pt x="555" y="381"/>
                    <a:pt x="639" y="381"/>
                    <a:pt x="638" y="327"/>
                  </a:cubicBezTo>
                  <a:cubicBezTo>
                    <a:pt x="637" y="232"/>
                    <a:pt x="594" y="141"/>
                    <a:pt x="519" y="82"/>
                  </a:cubicBezTo>
                  <a:cubicBezTo>
                    <a:pt x="441" y="21"/>
                    <a:pt x="340" y="0"/>
                    <a:pt x="244" y="25"/>
                  </a:cubicBezTo>
                  <a:cubicBezTo>
                    <a:pt x="154" y="48"/>
                    <a:pt x="76" y="116"/>
                    <a:pt x="39" y="200"/>
                  </a:cubicBezTo>
                  <a:cubicBezTo>
                    <a:pt x="0" y="292"/>
                    <a:pt x="5" y="395"/>
                    <a:pt x="53" y="482"/>
                  </a:cubicBezTo>
                  <a:cubicBezTo>
                    <a:pt x="122" y="606"/>
                    <a:pt x="271" y="664"/>
                    <a:pt x="407" y="629"/>
                  </a:cubicBezTo>
                  <a:cubicBezTo>
                    <a:pt x="543" y="594"/>
                    <a:pt x="637" y="466"/>
                    <a:pt x="638" y="327"/>
                  </a:cubicBezTo>
                  <a:cubicBezTo>
                    <a:pt x="639" y="273"/>
                    <a:pt x="555"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29" name="Forma Livre 36">
              <a:extLst>
                <a:ext uri="{FF2B5EF4-FFF2-40B4-BE49-F238E27FC236}">
                  <a16:creationId xmlns="" xmlns:a16="http://schemas.microsoft.com/office/drawing/2014/main" id="{CCAAF87D-704F-4EAD-856F-6E1E38EF6161}"/>
                </a:ext>
              </a:extLst>
            </p:cNvPr>
            <p:cNvSpPr>
              <a:spLocks/>
            </p:cNvSpPr>
            <p:nvPr/>
          </p:nvSpPr>
          <p:spPr bwMode="auto">
            <a:xfrm>
              <a:off x="-23596600" y="-8610601"/>
              <a:ext cx="3186113" cy="2139950"/>
            </a:xfrm>
            <a:custGeom>
              <a:avLst/>
              <a:gdLst>
                <a:gd name="T0" fmla="*/ 846 w 1068"/>
                <a:gd name="T1" fmla="*/ 102 h 718"/>
                <a:gd name="T2" fmla="*/ 981 w 1068"/>
                <a:gd name="T3" fmla="*/ 330 h 718"/>
                <a:gd name="T4" fmla="*/ 981 w 1068"/>
                <a:gd name="T5" fmla="*/ 480 h 718"/>
                <a:gd name="T6" fmla="*/ 981 w 1068"/>
                <a:gd name="T7" fmla="*/ 559 h 718"/>
                <a:gd name="T8" fmla="*/ 961 w 1068"/>
                <a:gd name="T9" fmla="*/ 618 h 718"/>
                <a:gd name="T10" fmla="*/ 882 w 1068"/>
                <a:gd name="T11" fmla="*/ 634 h 718"/>
                <a:gd name="T12" fmla="*/ 214 w 1068"/>
                <a:gd name="T13" fmla="*/ 634 h 718"/>
                <a:gd name="T14" fmla="*/ 152 w 1068"/>
                <a:gd name="T15" fmla="*/ 634 h 718"/>
                <a:gd name="T16" fmla="*/ 90 w 1068"/>
                <a:gd name="T17" fmla="*/ 571 h 718"/>
                <a:gd name="T18" fmla="*/ 90 w 1068"/>
                <a:gd name="T19" fmla="*/ 524 h 718"/>
                <a:gd name="T20" fmla="*/ 90 w 1068"/>
                <a:gd name="T21" fmla="*/ 355 h 718"/>
                <a:gd name="T22" fmla="*/ 173 w 1068"/>
                <a:gd name="T23" fmla="*/ 144 h 718"/>
                <a:gd name="T24" fmla="*/ 222 w 1068"/>
                <a:gd name="T25" fmla="*/ 104 h 718"/>
                <a:gd name="T26" fmla="*/ 180 w 1068"/>
                <a:gd name="T27" fmla="*/ 31 h 718"/>
                <a:gd name="T28" fmla="*/ 13 w 1068"/>
                <a:gd name="T29" fmla="*/ 277 h 718"/>
                <a:gd name="T30" fmla="*/ 6 w 1068"/>
                <a:gd name="T31" fmla="*/ 448 h 718"/>
                <a:gd name="T32" fmla="*/ 9 w 1068"/>
                <a:gd name="T33" fmla="*/ 604 h 718"/>
                <a:gd name="T34" fmla="*/ 161 w 1068"/>
                <a:gd name="T35" fmla="*/ 718 h 718"/>
                <a:gd name="T36" fmla="*/ 805 w 1068"/>
                <a:gd name="T37" fmla="*/ 718 h 718"/>
                <a:gd name="T38" fmla="*/ 908 w 1068"/>
                <a:gd name="T39" fmla="*/ 718 h 718"/>
                <a:gd name="T40" fmla="*/ 1059 w 1068"/>
                <a:gd name="T41" fmla="*/ 615 h 718"/>
                <a:gd name="T42" fmla="*/ 1065 w 1068"/>
                <a:gd name="T43" fmla="*/ 545 h 718"/>
                <a:gd name="T44" fmla="*/ 1065 w 1068"/>
                <a:gd name="T45" fmla="*/ 456 h 718"/>
                <a:gd name="T46" fmla="*/ 1060 w 1068"/>
                <a:gd name="T47" fmla="*/ 288 h 718"/>
                <a:gd name="T48" fmla="*/ 888 w 1068"/>
                <a:gd name="T49" fmla="*/ 30 h 718"/>
                <a:gd name="T50" fmla="*/ 846 w 1068"/>
                <a:gd name="T51" fmla="*/ 10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8">
                  <a:moveTo>
                    <a:pt x="846" y="102"/>
                  </a:moveTo>
                  <a:cubicBezTo>
                    <a:pt x="924" y="152"/>
                    <a:pt x="975" y="237"/>
                    <a:pt x="981" y="330"/>
                  </a:cubicBezTo>
                  <a:cubicBezTo>
                    <a:pt x="984" y="379"/>
                    <a:pt x="981" y="430"/>
                    <a:pt x="981" y="480"/>
                  </a:cubicBezTo>
                  <a:cubicBezTo>
                    <a:pt x="981" y="506"/>
                    <a:pt x="981" y="533"/>
                    <a:pt x="981" y="559"/>
                  </a:cubicBezTo>
                  <a:cubicBezTo>
                    <a:pt x="981" y="583"/>
                    <a:pt x="978" y="601"/>
                    <a:pt x="961" y="618"/>
                  </a:cubicBezTo>
                  <a:cubicBezTo>
                    <a:pt x="941" y="638"/>
                    <a:pt x="910" y="634"/>
                    <a:pt x="882" y="634"/>
                  </a:cubicBezTo>
                  <a:cubicBezTo>
                    <a:pt x="659" y="634"/>
                    <a:pt x="436" y="634"/>
                    <a:pt x="214" y="634"/>
                  </a:cubicBezTo>
                  <a:cubicBezTo>
                    <a:pt x="193" y="634"/>
                    <a:pt x="173" y="634"/>
                    <a:pt x="152" y="634"/>
                  </a:cubicBezTo>
                  <a:cubicBezTo>
                    <a:pt x="117" y="634"/>
                    <a:pt x="90" y="606"/>
                    <a:pt x="90" y="571"/>
                  </a:cubicBezTo>
                  <a:cubicBezTo>
                    <a:pt x="89" y="556"/>
                    <a:pt x="90" y="540"/>
                    <a:pt x="90" y="524"/>
                  </a:cubicBezTo>
                  <a:cubicBezTo>
                    <a:pt x="90" y="468"/>
                    <a:pt x="90" y="412"/>
                    <a:pt x="90" y="355"/>
                  </a:cubicBezTo>
                  <a:cubicBezTo>
                    <a:pt x="90" y="276"/>
                    <a:pt x="117" y="202"/>
                    <a:pt x="173" y="144"/>
                  </a:cubicBezTo>
                  <a:cubicBezTo>
                    <a:pt x="188" y="129"/>
                    <a:pt x="204" y="116"/>
                    <a:pt x="222" y="104"/>
                  </a:cubicBezTo>
                  <a:cubicBezTo>
                    <a:pt x="267" y="74"/>
                    <a:pt x="225" y="2"/>
                    <a:pt x="180" y="31"/>
                  </a:cubicBezTo>
                  <a:cubicBezTo>
                    <a:pt x="94" y="88"/>
                    <a:pt x="32" y="175"/>
                    <a:pt x="13" y="277"/>
                  </a:cubicBezTo>
                  <a:cubicBezTo>
                    <a:pt x="2" y="333"/>
                    <a:pt x="6" y="391"/>
                    <a:pt x="6" y="448"/>
                  </a:cubicBezTo>
                  <a:cubicBezTo>
                    <a:pt x="6" y="499"/>
                    <a:pt x="0" y="554"/>
                    <a:pt x="9" y="604"/>
                  </a:cubicBezTo>
                  <a:cubicBezTo>
                    <a:pt x="23" y="676"/>
                    <a:pt x="92" y="718"/>
                    <a:pt x="161" y="718"/>
                  </a:cubicBezTo>
                  <a:cubicBezTo>
                    <a:pt x="375" y="718"/>
                    <a:pt x="590" y="718"/>
                    <a:pt x="805" y="718"/>
                  </a:cubicBezTo>
                  <a:cubicBezTo>
                    <a:pt x="839" y="718"/>
                    <a:pt x="873" y="718"/>
                    <a:pt x="908" y="718"/>
                  </a:cubicBezTo>
                  <a:cubicBezTo>
                    <a:pt x="977" y="718"/>
                    <a:pt x="1035" y="682"/>
                    <a:pt x="1059" y="615"/>
                  </a:cubicBezTo>
                  <a:cubicBezTo>
                    <a:pt x="1066" y="593"/>
                    <a:pt x="1065" y="568"/>
                    <a:pt x="1065" y="545"/>
                  </a:cubicBezTo>
                  <a:cubicBezTo>
                    <a:pt x="1065" y="515"/>
                    <a:pt x="1065" y="486"/>
                    <a:pt x="1065" y="456"/>
                  </a:cubicBezTo>
                  <a:cubicBezTo>
                    <a:pt x="1065" y="400"/>
                    <a:pt x="1068" y="344"/>
                    <a:pt x="1060" y="288"/>
                  </a:cubicBezTo>
                  <a:cubicBezTo>
                    <a:pt x="1045" y="182"/>
                    <a:pt x="978" y="87"/>
                    <a:pt x="888" y="30"/>
                  </a:cubicBezTo>
                  <a:cubicBezTo>
                    <a:pt x="843" y="0"/>
                    <a:pt x="801" y="73"/>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0" name="Forma Livre 37">
              <a:extLst>
                <a:ext uri="{FF2B5EF4-FFF2-40B4-BE49-F238E27FC236}">
                  <a16:creationId xmlns="" xmlns:a16="http://schemas.microsoft.com/office/drawing/2014/main" id="{1CD5CE15-C404-4DA1-AC79-7FCD7E387701}"/>
                </a:ext>
              </a:extLst>
            </p:cNvPr>
            <p:cNvSpPr>
              <a:spLocks/>
            </p:cNvSpPr>
            <p:nvPr/>
          </p:nvSpPr>
          <p:spPr bwMode="auto">
            <a:xfrm>
              <a:off x="-26819225" y="-3736976"/>
              <a:ext cx="1903413" cy="1978025"/>
            </a:xfrm>
            <a:custGeom>
              <a:avLst/>
              <a:gdLst>
                <a:gd name="T0" fmla="*/ 554 w 638"/>
                <a:gd name="T1" fmla="*/ 327 h 664"/>
                <a:gd name="T2" fmla="*/ 437 w 638"/>
                <a:gd name="T3" fmla="*/ 527 h 664"/>
                <a:gd name="T4" fmla="*/ 203 w 638"/>
                <a:gd name="T5" fmla="*/ 521 h 664"/>
                <a:gd name="T6" fmla="*/ 96 w 638"/>
                <a:gd name="T7" fmla="*/ 316 h 664"/>
                <a:gd name="T8" fmla="*/ 222 w 638"/>
                <a:gd name="T9" fmla="*/ 123 h 664"/>
                <a:gd name="T10" fmla="*/ 446 w 638"/>
                <a:gd name="T11" fmla="*/ 133 h 664"/>
                <a:gd name="T12" fmla="*/ 554 w 638"/>
                <a:gd name="T13" fmla="*/ 327 h 664"/>
                <a:gd name="T14" fmla="*/ 638 w 638"/>
                <a:gd name="T15" fmla="*/ 327 h 664"/>
                <a:gd name="T16" fmla="*/ 519 w 638"/>
                <a:gd name="T17" fmla="*/ 82 h 664"/>
                <a:gd name="T18" fmla="*/ 244 w 638"/>
                <a:gd name="T19" fmla="*/ 25 h 664"/>
                <a:gd name="T20" fmla="*/ 39 w 638"/>
                <a:gd name="T21" fmla="*/ 201 h 664"/>
                <a:gd name="T22" fmla="*/ 53 w 638"/>
                <a:gd name="T23" fmla="*/ 482 h 664"/>
                <a:gd name="T24" fmla="*/ 406 w 638"/>
                <a:gd name="T25" fmla="*/ 630 h 664"/>
                <a:gd name="T26" fmla="*/ 638 w 638"/>
                <a:gd name="T27" fmla="*/ 327 h 664"/>
                <a:gd name="T28" fmla="*/ 554 w 638"/>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8" h="664">
                  <a:moveTo>
                    <a:pt x="554" y="327"/>
                  </a:moveTo>
                  <a:cubicBezTo>
                    <a:pt x="553" y="410"/>
                    <a:pt x="509" y="485"/>
                    <a:pt x="437" y="527"/>
                  </a:cubicBezTo>
                  <a:cubicBezTo>
                    <a:pt x="365" y="569"/>
                    <a:pt x="274" y="564"/>
                    <a:pt x="203" y="521"/>
                  </a:cubicBezTo>
                  <a:cubicBezTo>
                    <a:pt x="133" y="478"/>
                    <a:pt x="94" y="398"/>
                    <a:pt x="96" y="316"/>
                  </a:cubicBezTo>
                  <a:cubicBezTo>
                    <a:pt x="99" y="234"/>
                    <a:pt x="150" y="161"/>
                    <a:pt x="222" y="123"/>
                  </a:cubicBezTo>
                  <a:cubicBezTo>
                    <a:pt x="292" y="86"/>
                    <a:pt x="379" y="92"/>
                    <a:pt x="446" y="133"/>
                  </a:cubicBezTo>
                  <a:cubicBezTo>
                    <a:pt x="514" y="174"/>
                    <a:pt x="553" y="250"/>
                    <a:pt x="554" y="327"/>
                  </a:cubicBezTo>
                  <a:cubicBezTo>
                    <a:pt x="554" y="381"/>
                    <a:pt x="638" y="382"/>
                    <a:pt x="638" y="327"/>
                  </a:cubicBezTo>
                  <a:cubicBezTo>
                    <a:pt x="637" y="232"/>
                    <a:pt x="594" y="141"/>
                    <a:pt x="519" y="82"/>
                  </a:cubicBezTo>
                  <a:cubicBezTo>
                    <a:pt x="441" y="21"/>
                    <a:pt x="340" y="0"/>
                    <a:pt x="244" y="25"/>
                  </a:cubicBezTo>
                  <a:cubicBezTo>
                    <a:pt x="154" y="48"/>
                    <a:pt x="76" y="116"/>
                    <a:pt x="39" y="201"/>
                  </a:cubicBezTo>
                  <a:cubicBezTo>
                    <a:pt x="0" y="292"/>
                    <a:pt x="5" y="395"/>
                    <a:pt x="53" y="482"/>
                  </a:cubicBezTo>
                  <a:cubicBezTo>
                    <a:pt x="122" y="606"/>
                    <a:pt x="271" y="664"/>
                    <a:pt x="406" y="630"/>
                  </a:cubicBezTo>
                  <a:cubicBezTo>
                    <a:pt x="542" y="595"/>
                    <a:pt x="636" y="466"/>
                    <a:pt x="638" y="327"/>
                  </a:cubicBezTo>
                  <a:cubicBezTo>
                    <a:pt x="638" y="273"/>
                    <a:pt x="554"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2" name="Forma Livre 38">
              <a:extLst>
                <a:ext uri="{FF2B5EF4-FFF2-40B4-BE49-F238E27FC236}">
                  <a16:creationId xmlns="" xmlns:a16="http://schemas.microsoft.com/office/drawing/2014/main" id="{B3EDC5DA-BD5A-4D94-9EF8-995AD67F8144}"/>
                </a:ext>
              </a:extLst>
            </p:cNvPr>
            <p:cNvSpPr>
              <a:spLocks/>
            </p:cNvSpPr>
            <p:nvPr/>
          </p:nvSpPr>
          <p:spPr bwMode="auto">
            <a:xfrm>
              <a:off x="-27444701" y="-2163763"/>
              <a:ext cx="3182938" cy="2136775"/>
            </a:xfrm>
            <a:custGeom>
              <a:avLst/>
              <a:gdLst>
                <a:gd name="T0" fmla="*/ 846 w 1067"/>
                <a:gd name="T1" fmla="*/ 102 h 717"/>
                <a:gd name="T2" fmla="*/ 980 w 1067"/>
                <a:gd name="T3" fmla="*/ 329 h 717"/>
                <a:gd name="T4" fmla="*/ 981 w 1067"/>
                <a:gd name="T5" fmla="*/ 479 h 717"/>
                <a:gd name="T6" fmla="*/ 981 w 1067"/>
                <a:gd name="T7" fmla="*/ 558 h 717"/>
                <a:gd name="T8" fmla="*/ 961 w 1067"/>
                <a:gd name="T9" fmla="*/ 617 h 717"/>
                <a:gd name="T10" fmla="*/ 882 w 1067"/>
                <a:gd name="T11" fmla="*/ 633 h 717"/>
                <a:gd name="T12" fmla="*/ 213 w 1067"/>
                <a:gd name="T13" fmla="*/ 633 h 717"/>
                <a:gd name="T14" fmla="*/ 152 w 1067"/>
                <a:gd name="T15" fmla="*/ 633 h 717"/>
                <a:gd name="T16" fmla="*/ 89 w 1067"/>
                <a:gd name="T17" fmla="*/ 571 h 717"/>
                <a:gd name="T18" fmla="*/ 89 w 1067"/>
                <a:gd name="T19" fmla="*/ 523 h 717"/>
                <a:gd name="T20" fmla="*/ 89 w 1067"/>
                <a:gd name="T21" fmla="*/ 355 h 717"/>
                <a:gd name="T22" fmla="*/ 172 w 1067"/>
                <a:gd name="T23" fmla="*/ 144 h 717"/>
                <a:gd name="T24" fmla="*/ 222 w 1067"/>
                <a:gd name="T25" fmla="*/ 103 h 717"/>
                <a:gd name="T26" fmla="*/ 179 w 1067"/>
                <a:gd name="T27" fmla="*/ 31 h 717"/>
                <a:gd name="T28" fmla="*/ 12 w 1067"/>
                <a:gd name="T29" fmla="*/ 276 h 717"/>
                <a:gd name="T30" fmla="*/ 5 w 1067"/>
                <a:gd name="T31" fmla="*/ 447 h 717"/>
                <a:gd name="T32" fmla="*/ 9 w 1067"/>
                <a:gd name="T33" fmla="*/ 604 h 717"/>
                <a:gd name="T34" fmla="*/ 161 w 1067"/>
                <a:gd name="T35" fmla="*/ 717 h 717"/>
                <a:gd name="T36" fmla="*/ 804 w 1067"/>
                <a:gd name="T37" fmla="*/ 717 h 717"/>
                <a:gd name="T38" fmla="*/ 907 w 1067"/>
                <a:gd name="T39" fmla="*/ 717 h 717"/>
                <a:gd name="T40" fmla="*/ 1058 w 1067"/>
                <a:gd name="T41" fmla="*/ 614 h 717"/>
                <a:gd name="T42" fmla="*/ 1065 w 1067"/>
                <a:gd name="T43" fmla="*/ 544 h 717"/>
                <a:gd name="T44" fmla="*/ 1065 w 1067"/>
                <a:gd name="T45" fmla="*/ 455 h 717"/>
                <a:gd name="T46" fmla="*/ 1060 w 1067"/>
                <a:gd name="T47" fmla="*/ 287 h 717"/>
                <a:gd name="T48" fmla="*/ 888 w 1067"/>
                <a:gd name="T49" fmla="*/ 29 h 717"/>
                <a:gd name="T50" fmla="*/ 846 w 1067"/>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7" h="717">
                  <a:moveTo>
                    <a:pt x="846" y="102"/>
                  </a:moveTo>
                  <a:cubicBezTo>
                    <a:pt x="924" y="152"/>
                    <a:pt x="974" y="236"/>
                    <a:pt x="980" y="329"/>
                  </a:cubicBezTo>
                  <a:cubicBezTo>
                    <a:pt x="983" y="379"/>
                    <a:pt x="981" y="429"/>
                    <a:pt x="981" y="479"/>
                  </a:cubicBezTo>
                  <a:cubicBezTo>
                    <a:pt x="981" y="505"/>
                    <a:pt x="981" y="532"/>
                    <a:pt x="981" y="558"/>
                  </a:cubicBezTo>
                  <a:cubicBezTo>
                    <a:pt x="981" y="582"/>
                    <a:pt x="978" y="600"/>
                    <a:pt x="961" y="617"/>
                  </a:cubicBezTo>
                  <a:cubicBezTo>
                    <a:pt x="940" y="637"/>
                    <a:pt x="910" y="633"/>
                    <a:pt x="882" y="633"/>
                  </a:cubicBezTo>
                  <a:cubicBezTo>
                    <a:pt x="659" y="633"/>
                    <a:pt x="436" y="633"/>
                    <a:pt x="213" y="633"/>
                  </a:cubicBezTo>
                  <a:cubicBezTo>
                    <a:pt x="193" y="633"/>
                    <a:pt x="172" y="633"/>
                    <a:pt x="152" y="633"/>
                  </a:cubicBezTo>
                  <a:cubicBezTo>
                    <a:pt x="117" y="633"/>
                    <a:pt x="90" y="605"/>
                    <a:pt x="89" y="571"/>
                  </a:cubicBezTo>
                  <a:cubicBezTo>
                    <a:pt x="89" y="555"/>
                    <a:pt x="89" y="539"/>
                    <a:pt x="89" y="523"/>
                  </a:cubicBezTo>
                  <a:cubicBezTo>
                    <a:pt x="89" y="467"/>
                    <a:pt x="89" y="411"/>
                    <a:pt x="89" y="355"/>
                  </a:cubicBezTo>
                  <a:cubicBezTo>
                    <a:pt x="89" y="275"/>
                    <a:pt x="117" y="201"/>
                    <a:pt x="172" y="144"/>
                  </a:cubicBezTo>
                  <a:cubicBezTo>
                    <a:pt x="187" y="128"/>
                    <a:pt x="204" y="115"/>
                    <a:pt x="222" y="103"/>
                  </a:cubicBezTo>
                  <a:cubicBezTo>
                    <a:pt x="267" y="74"/>
                    <a:pt x="225" y="1"/>
                    <a:pt x="179" y="31"/>
                  </a:cubicBezTo>
                  <a:cubicBezTo>
                    <a:pt x="93" y="87"/>
                    <a:pt x="32" y="174"/>
                    <a:pt x="12" y="276"/>
                  </a:cubicBezTo>
                  <a:cubicBezTo>
                    <a:pt x="1" y="332"/>
                    <a:pt x="5" y="391"/>
                    <a:pt x="5" y="447"/>
                  </a:cubicBezTo>
                  <a:cubicBezTo>
                    <a:pt x="5" y="498"/>
                    <a:pt x="0" y="553"/>
                    <a:pt x="9" y="604"/>
                  </a:cubicBezTo>
                  <a:cubicBezTo>
                    <a:pt x="22" y="675"/>
                    <a:pt x="92" y="717"/>
                    <a:pt x="161" y="717"/>
                  </a:cubicBezTo>
                  <a:cubicBezTo>
                    <a:pt x="375" y="717"/>
                    <a:pt x="590" y="717"/>
                    <a:pt x="804" y="717"/>
                  </a:cubicBezTo>
                  <a:cubicBezTo>
                    <a:pt x="839" y="717"/>
                    <a:pt x="873" y="717"/>
                    <a:pt x="907" y="717"/>
                  </a:cubicBezTo>
                  <a:cubicBezTo>
                    <a:pt x="977" y="717"/>
                    <a:pt x="1035" y="681"/>
                    <a:pt x="1058" y="614"/>
                  </a:cubicBezTo>
                  <a:cubicBezTo>
                    <a:pt x="1066" y="592"/>
                    <a:pt x="1065" y="568"/>
                    <a:pt x="1065" y="544"/>
                  </a:cubicBezTo>
                  <a:cubicBezTo>
                    <a:pt x="1065" y="515"/>
                    <a:pt x="1065" y="485"/>
                    <a:pt x="1065" y="455"/>
                  </a:cubicBezTo>
                  <a:cubicBezTo>
                    <a:pt x="1065" y="399"/>
                    <a:pt x="1067" y="343"/>
                    <a:pt x="1060" y="287"/>
                  </a:cubicBezTo>
                  <a:cubicBezTo>
                    <a:pt x="1045" y="181"/>
                    <a:pt x="977" y="86"/>
                    <a:pt x="888" y="29"/>
                  </a:cubicBezTo>
                  <a:cubicBezTo>
                    <a:pt x="842" y="0"/>
                    <a:pt x="800"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3" name="Forma Livre 39">
              <a:extLst>
                <a:ext uri="{FF2B5EF4-FFF2-40B4-BE49-F238E27FC236}">
                  <a16:creationId xmlns="" xmlns:a16="http://schemas.microsoft.com/office/drawing/2014/main" id="{F9DCB288-7675-41B6-9E88-9068BFDC0277}"/>
                </a:ext>
              </a:extLst>
            </p:cNvPr>
            <p:cNvSpPr>
              <a:spLocks/>
            </p:cNvSpPr>
            <p:nvPr/>
          </p:nvSpPr>
          <p:spPr bwMode="auto">
            <a:xfrm>
              <a:off x="-19121438" y="-3736976"/>
              <a:ext cx="1906588" cy="1978025"/>
            </a:xfrm>
            <a:custGeom>
              <a:avLst/>
              <a:gdLst>
                <a:gd name="T0" fmla="*/ 555 w 639"/>
                <a:gd name="T1" fmla="*/ 327 h 664"/>
                <a:gd name="T2" fmla="*/ 438 w 639"/>
                <a:gd name="T3" fmla="*/ 527 h 664"/>
                <a:gd name="T4" fmla="*/ 204 w 639"/>
                <a:gd name="T5" fmla="*/ 521 h 664"/>
                <a:gd name="T6" fmla="*/ 97 w 639"/>
                <a:gd name="T7" fmla="*/ 316 h 664"/>
                <a:gd name="T8" fmla="*/ 222 w 639"/>
                <a:gd name="T9" fmla="*/ 123 h 664"/>
                <a:gd name="T10" fmla="*/ 447 w 639"/>
                <a:gd name="T11" fmla="*/ 133 h 664"/>
                <a:gd name="T12" fmla="*/ 555 w 639"/>
                <a:gd name="T13" fmla="*/ 327 h 664"/>
                <a:gd name="T14" fmla="*/ 639 w 639"/>
                <a:gd name="T15" fmla="*/ 327 h 664"/>
                <a:gd name="T16" fmla="*/ 519 w 639"/>
                <a:gd name="T17" fmla="*/ 82 h 664"/>
                <a:gd name="T18" fmla="*/ 244 w 639"/>
                <a:gd name="T19" fmla="*/ 25 h 664"/>
                <a:gd name="T20" fmla="*/ 40 w 639"/>
                <a:gd name="T21" fmla="*/ 201 h 664"/>
                <a:gd name="T22" fmla="*/ 54 w 639"/>
                <a:gd name="T23" fmla="*/ 482 h 664"/>
                <a:gd name="T24" fmla="*/ 407 w 639"/>
                <a:gd name="T25" fmla="*/ 630 h 664"/>
                <a:gd name="T26" fmla="*/ 639 w 639"/>
                <a:gd name="T27" fmla="*/ 327 h 664"/>
                <a:gd name="T28" fmla="*/ 555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5" y="327"/>
                  </a:moveTo>
                  <a:cubicBezTo>
                    <a:pt x="554" y="410"/>
                    <a:pt x="510" y="485"/>
                    <a:pt x="438" y="527"/>
                  </a:cubicBezTo>
                  <a:cubicBezTo>
                    <a:pt x="366" y="569"/>
                    <a:pt x="275" y="564"/>
                    <a:pt x="204" y="521"/>
                  </a:cubicBezTo>
                  <a:cubicBezTo>
                    <a:pt x="133" y="478"/>
                    <a:pt x="95" y="398"/>
                    <a:pt x="97" y="316"/>
                  </a:cubicBezTo>
                  <a:cubicBezTo>
                    <a:pt x="100" y="234"/>
                    <a:pt x="151" y="161"/>
                    <a:pt x="222" y="123"/>
                  </a:cubicBezTo>
                  <a:cubicBezTo>
                    <a:pt x="293" y="86"/>
                    <a:pt x="380" y="92"/>
                    <a:pt x="447" y="133"/>
                  </a:cubicBezTo>
                  <a:cubicBezTo>
                    <a:pt x="514" y="174"/>
                    <a:pt x="554" y="250"/>
                    <a:pt x="555" y="327"/>
                  </a:cubicBezTo>
                  <a:cubicBezTo>
                    <a:pt x="555" y="381"/>
                    <a:pt x="639" y="382"/>
                    <a:pt x="639" y="327"/>
                  </a:cubicBezTo>
                  <a:cubicBezTo>
                    <a:pt x="638" y="232"/>
                    <a:pt x="595" y="141"/>
                    <a:pt x="519" y="82"/>
                  </a:cubicBezTo>
                  <a:cubicBezTo>
                    <a:pt x="441" y="21"/>
                    <a:pt x="340" y="0"/>
                    <a:pt x="244" y="25"/>
                  </a:cubicBezTo>
                  <a:cubicBezTo>
                    <a:pt x="154" y="48"/>
                    <a:pt x="77" y="116"/>
                    <a:pt x="40" y="201"/>
                  </a:cubicBezTo>
                  <a:cubicBezTo>
                    <a:pt x="0" y="292"/>
                    <a:pt x="5" y="395"/>
                    <a:pt x="54" y="482"/>
                  </a:cubicBezTo>
                  <a:cubicBezTo>
                    <a:pt x="123" y="606"/>
                    <a:pt x="272" y="664"/>
                    <a:pt x="407" y="630"/>
                  </a:cubicBezTo>
                  <a:cubicBezTo>
                    <a:pt x="543" y="595"/>
                    <a:pt x="637" y="466"/>
                    <a:pt x="639" y="327"/>
                  </a:cubicBezTo>
                  <a:cubicBezTo>
                    <a:pt x="639" y="273"/>
                    <a:pt x="555" y="273"/>
                    <a:pt x="555"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4" name="Forma Livre 40">
              <a:extLst>
                <a:ext uri="{FF2B5EF4-FFF2-40B4-BE49-F238E27FC236}">
                  <a16:creationId xmlns="" xmlns:a16="http://schemas.microsoft.com/office/drawing/2014/main" id="{9ABAA1E3-5A43-4715-8E36-58674814BC24}"/>
                </a:ext>
              </a:extLst>
            </p:cNvPr>
            <p:cNvSpPr>
              <a:spLocks/>
            </p:cNvSpPr>
            <p:nvPr/>
          </p:nvSpPr>
          <p:spPr bwMode="auto">
            <a:xfrm>
              <a:off x="-19746913" y="-2163763"/>
              <a:ext cx="3186113" cy="2136775"/>
            </a:xfrm>
            <a:custGeom>
              <a:avLst/>
              <a:gdLst>
                <a:gd name="T0" fmla="*/ 846 w 1068"/>
                <a:gd name="T1" fmla="*/ 102 h 717"/>
                <a:gd name="T2" fmla="*/ 981 w 1068"/>
                <a:gd name="T3" fmla="*/ 329 h 717"/>
                <a:gd name="T4" fmla="*/ 981 w 1068"/>
                <a:gd name="T5" fmla="*/ 479 h 717"/>
                <a:gd name="T6" fmla="*/ 981 w 1068"/>
                <a:gd name="T7" fmla="*/ 558 h 717"/>
                <a:gd name="T8" fmla="*/ 961 w 1068"/>
                <a:gd name="T9" fmla="*/ 617 h 717"/>
                <a:gd name="T10" fmla="*/ 882 w 1068"/>
                <a:gd name="T11" fmla="*/ 633 h 717"/>
                <a:gd name="T12" fmla="*/ 214 w 1068"/>
                <a:gd name="T13" fmla="*/ 633 h 717"/>
                <a:gd name="T14" fmla="*/ 153 w 1068"/>
                <a:gd name="T15" fmla="*/ 633 h 717"/>
                <a:gd name="T16" fmla="*/ 90 w 1068"/>
                <a:gd name="T17" fmla="*/ 571 h 717"/>
                <a:gd name="T18" fmla="*/ 90 w 1068"/>
                <a:gd name="T19" fmla="*/ 523 h 717"/>
                <a:gd name="T20" fmla="*/ 90 w 1068"/>
                <a:gd name="T21" fmla="*/ 355 h 717"/>
                <a:gd name="T22" fmla="*/ 173 w 1068"/>
                <a:gd name="T23" fmla="*/ 144 h 717"/>
                <a:gd name="T24" fmla="*/ 222 w 1068"/>
                <a:gd name="T25" fmla="*/ 103 h 717"/>
                <a:gd name="T26" fmla="*/ 180 w 1068"/>
                <a:gd name="T27" fmla="*/ 31 h 717"/>
                <a:gd name="T28" fmla="*/ 13 w 1068"/>
                <a:gd name="T29" fmla="*/ 276 h 717"/>
                <a:gd name="T30" fmla="*/ 6 w 1068"/>
                <a:gd name="T31" fmla="*/ 447 h 717"/>
                <a:gd name="T32" fmla="*/ 10 w 1068"/>
                <a:gd name="T33" fmla="*/ 604 h 717"/>
                <a:gd name="T34" fmla="*/ 161 w 1068"/>
                <a:gd name="T35" fmla="*/ 717 h 717"/>
                <a:gd name="T36" fmla="*/ 805 w 1068"/>
                <a:gd name="T37" fmla="*/ 717 h 717"/>
                <a:gd name="T38" fmla="*/ 908 w 1068"/>
                <a:gd name="T39" fmla="*/ 717 h 717"/>
                <a:gd name="T40" fmla="*/ 1059 w 1068"/>
                <a:gd name="T41" fmla="*/ 614 h 717"/>
                <a:gd name="T42" fmla="*/ 1065 w 1068"/>
                <a:gd name="T43" fmla="*/ 544 h 717"/>
                <a:gd name="T44" fmla="*/ 1065 w 1068"/>
                <a:gd name="T45" fmla="*/ 455 h 717"/>
                <a:gd name="T46" fmla="*/ 1060 w 1068"/>
                <a:gd name="T47" fmla="*/ 287 h 717"/>
                <a:gd name="T48" fmla="*/ 889 w 1068"/>
                <a:gd name="T49" fmla="*/ 29 h 717"/>
                <a:gd name="T50" fmla="*/ 846 w 1068"/>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7">
                  <a:moveTo>
                    <a:pt x="846" y="102"/>
                  </a:moveTo>
                  <a:cubicBezTo>
                    <a:pt x="924" y="152"/>
                    <a:pt x="975" y="236"/>
                    <a:pt x="981" y="329"/>
                  </a:cubicBezTo>
                  <a:cubicBezTo>
                    <a:pt x="984" y="379"/>
                    <a:pt x="981" y="429"/>
                    <a:pt x="981" y="479"/>
                  </a:cubicBezTo>
                  <a:cubicBezTo>
                    <a:pt x="981" y="505"/>
                    <a:pt x="981" y="532"/>
                    <a:pt x="981" y="558"/>
                  </a:cubicBezTo>
                  <a:cubicBezTo>
                    <a:pt x="981" y="582"/>
                    <a:pt x="978" y="600"/>
                    <a:pt x="961" y="617"/>
                  </a:cubicBezTo>
                  <a:cubicBezTo>
                    <a:pt x="941" y="637"/>
                    <a:pt x="911" y="633"/>
                    <a:pt x="882" y="633"/>
                  </a:cubicBezTo>
                  <a:cubicBezTo>
                    <a:pt x="659" y="633"/>
                    <a:pt x="437" y="633"/>
                    <a:pt x="214" y="633"/>
                  </a:cubicBezTo>
                  <a:cubicBezTo>
                    <a:pt x="193" y="633"/>
                    <a:pt x="173" y="633"/>
                    <a:pt x="153" y="633"/>
                  </a:cubicBezTo>
                  <a:cubicBezTo>
                    <a:pt x="118" y="633"/>
                    <a:pt x="91" y="605"/>
                    <a:pt x="90" y="571"/>
                  </a:cubicBezTo>
                  <a:cubicBezTo>
                    <a:pt x="89" y="555"/>
                    <a:pt x="90" y="539"/>
                    <a:pt x="90" y="523"/>
                  </a:cubicBezTo>
                  <a:cubicBezTo>
                    <a:pt x="90" y="467"/>
                    <a:pt x="90" y="411"/>
                    <a:pt x="90" y="355"/>
                  </a:cubicBezTo>
                  <a:cubicBezTo>
                    <a:pt x="90" y="275"/>
                    <a:pt x="117" y="201"/>
                    <a:pt x="173" y="144"/>
                  </a:cubicBezTo>
                  <a:cubicBezTo>
                    <a:pt x="188" y="128"/>
                    <a:pt x="204" y="115"/>
                    <a:pt x="222" y="103"/>
                  </a:cubicBezTo>
                  <a:cubicBezTo>
                    <a:pt x="267" y="74"/>
                    <a:pt x="225" y="1"/>
                    <a:pt x="180" y="31"/>
                  </a:cubicBezTo>
                  <a:cubicBezTo>
                    <a:pt x="94" y="87"/>
                    <a:pt x="32" y="174"/>
                    <a:pt x="13" y="276"/>
                  </a:cubicBezTo>
                  <a:cubicBezTo>
                    <a:pt x="2" y="332"/>
                    <a:pt x="6" y="391"/>
                    <a:pt x="6" y="447"/>
                  </a:cubicBezTo>
                  <a:cubicBezTo>
                    <a:pt x="6" y="498"/>
                    <a:pt x="0" y="553"/>
                    <a:pt x="10" y="604"/>
                  </a:cubicBezTo>
                  <a:cubicBezTo>
                    <a:pt x="23" y="675"/>
                    <a:pt x="93" y="717"/>
                    <a:pt x="161" y="717"/>
                  </a:cubicBezTo>
                  <a:cubicBezTo>
                    <a:pt x="376" y="717"/>
                    <a:pt x="590" y="717"/>
                    <a:pt x="805" y="717"/>
                  </a:cubicBezTo>
                  <a:cubicBezTo>
                    <a:pt x="839" y="717"/>
                    <a:pt x="874" y="717"/>
                    <a:pt x="908" y="717"/>
                  </a:cubicBezTo>
                  <a:cubicBezTo>
                    <a:pt x="978" y="717"/>
                    <a:pt x="1036" y="681"/>
                    <a:pt x="1059" y="614"/>
                  </a:cubicBezTo>
                  <a:cubicBezTo>
                    <a:pt x="1067" y="592"/>
                    <a:pt x="1065" y="568"/>
                    <a:pt x="1065" y="544"/>
                  </a:cubicBezTo>
                  <a:cubicBezTo>
                    <a:pt x="1065" y="515"/>
                    <a:pt x="1065" y="485"/>
                    <a:pt x="1065" y="455"/>
                  </a:cubicBezTo>
                  <a:cubicBezTo>
                    <a:pt x="1065" y="399"/>
                    <a:pt x="1068" y="343"/>
                    <a:pt x="1060" y="287"/>
                  </a:cubicBezTo>
                  <a:cubicBezTo>
                    <a:pt x="1046" y="181"/>
                    <a:pt x="978" y="86"/>
                    <a:pt x="889" y="29"/>
                  </a:cubicBezTo>
                  <a:cubicBezTo>
                    <a:pt x="843" y="0"/>
                    <a:pt x="801"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5" name="Forma Livre 41">
              <a:extLst>
                <a:ext uri="{FF2B5EF4-FFF2-40B4-BE49-F238E27FC236}">
                  <a16:creationId xmlns="" xmlns:a16="http://schemas.microsoft.com/office/drawing/2014/main" id="{EA6EC370-AE96-4357-86E0-93B6C20D2269}"/>
                </a:ext>
              </a:extLst>
            </p:cNvPr>
            <p:cNvSpPr>
              <a:spLocks/>
            </p:cNvSpPr>
            <p:nvPr/>
          </p:nvSpPr>
          <p:spPr bwMode="auto">
            <a:xfrm>
              <a:off x="-22120225" y="-5770563"/>
              <a:ext cx="250825" cy="2101850"/>
            </a:xfrm>
            <a:custGeom>
              <a:avLst/>
              <a:gdLst>
                <a:gd name="T0" fmla="*/ 0 w 84"/>
                <a:gd name="T1" fmla="*/ 54 h 705"/>
                <a:gd name="T2" fmla="*/ 0 w 84"/>
                <a:gd name="T3" fmla="*/ 631 h 705"/>
                <a:gd name="T4" fmla="*/ 0 w 84"/>
                <a:gd name="T5" fmla="*/ 650 h 705"/>
                <a:gd name="T6" fmla="*/ 84 w 84"/>
                <a:gd name="T7" fmla="*/ 650 h 705"/>
                <a:gd name="T8" fmla="*/ 84 w 84"/>
                <a:gd name="T9" fmla="*/ 73 h 705"/>
                <a:gd name="T10" fmla="*/ 84 w 84"/>
                <a:gd name="T11" fmla="*/ 54 h 705"/>
                <a:gd name="T12" fmla="*/ 0 w 84"/>
                <a:gd name="T13" fmla="*/ 54 h 705"/>
              </a:gdLst>
              <a:ahLst/>
              <a:cxnLst>
                <a:cxn ang="0">
                  <a:pos x="T0" y="T1"/>
                </a:cxn>
                <a:cxn ang="0">
                  <a:pos x="T2" y="T3"/>
                </a:cxn>
                <a:cxn ang="0">
                  <a:pos x="T4" y="T5"/>
                </a:cxn>
                <a:cxn ang="0">
                  <a:pos x="T6" y="T7"/>
                </a:cxn>
                <a:cxn ang="0">
                  <a:pos x="T8" y="T9"/>
                </a:cxn>
                <a:cxn ang="0">
                  <a:pos x="T10" y="T11"/>
                </a:cxn>
                <a:cxn ang="0">
                  <a:pos x="T12" y="T13"/>
                </a:cxn>
              </a:cxnLst>
              <a:rect l="0" t="0" r="r" b="b"/>
              <a:pathLst>
                <a:path w="84" h="705">
                  <a:moveTo>
                    <a:pt x="0" y="54"/>
                  </a:moveTo>
                  <a:cubicBezTo>
                    <a:pt x="0" y="247"/>
                    <a:pt x="0" y="439"/>
                    <a:pt x="0" y="631"/>
                  </a:cubicBezTo>
                  <a:cubicBezTo>
                    <a:pt x="0" y="638"/>
                    <a:pt x="0" y="644"/>
                    <a:pt x="0" y="650"/>
                  </a:cubicBezTo>
                  <a:cubicBezTo>
                    <a:pt x="0" y="705"/>
                    <a:pt x="84" y="705"/>
                    <a:pt x="84" y="650"/>
                  </a:cubicBezTo>
                  <a:cubicBezTo>
                    <a:pt x="84" y="458"/>
                    <a:pt x="84" y="266"/>
                    <a:pt x="84" y="73"/>
                  </a:cubicBezTo>
                  <a:cubicBezTo>
                    <a:pt x="84" y="67"/>
                    <a:pt x="84" y="61"/>
                    <a:pt x="84" y="54"/>
                  </a:cubicBezTo>
                  <a:cubicBezTo>
                    <a:pt x="84" y="0"/>
                    <a:pt x="0" y="0"/>
                    <a:pt x="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6" name="Forma livre 42">
              <a:extLst>
                <a:ext uri="{FF2B5EF4-FFF2-40B4-BE49-F238E27FC236}">
                  <a16:creationId xmlns="" xmlns:a16="http://schemas.microsoft.com/office/drawing/2014/main" id="{5368DFC5-02C5-4946-A452-2652C5D14973}"/>
                </a:ext>
              </a:extLst>
            </p:cNvPr>
            <p:cNvSpPr>
              <a:spLocks/>
            </p:cNvSpPr>
            <p:nvPr/>
          </p:nvSpPr>
          <p:spPr bwMode="auto">
            <a:xfrm>
              <a:off x="-23742650" y="-4017963"/>
              <a:ext cx="1944688" cy="1266825"/>
            </a:xfrm>
            <a:custGeom>
              <a:avLst/>
              <a:gdLst>
                <a:gd name="T0" fmla="*/ 89 w 652"/>
                <a:gd name="T1" fmla="*/ 398 h 425"/>
                <a:gd name="T2" fmla="*/ 589 w 652"/>
                <a:gd name="T3" fmla="*/ 109 h 425"/>
                <a:gd name="T4" fmla="*/ 605 w 652"/>
                <a:gd name="T5" fmla="*/ 100 h 425"/>
                <a:gd name="T6" fmla="*/ 563 w 652"/>
                <a:gd name="T7" fmla="*/ 27 h 425"/>
                <a:gd name="T8" fmla="*/ 63 w 652"/>
                <a:gd name="T9" fmla="*/ 316 h 425"/>
                <a:gd name="T10" fmla="*/ 47 w 652"/>
                <a:gd name="T11" fmla="*/ 325 h 425"/>
                <a:gd name="T12" fmla="*/ 89 w 652"/>
                <a:gd name="T13" fmla="*/ 398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89" y="398"/>
                  </a:moveTo>
                  <a:cubicBezTo>
                    <a:pt x="256" y="302"/>
                    <a:pt x="422" y="205"/>
                    <a:pt x="589" y="109"/>
                  </a:cubicBezTo>
                  <a:cubicBezTo>
                    <a:pt x="594" y="106"/>
                    <a:pt x="600" y="103"/>
                    <a:pt x="605" y="100"/>
                  </a:cubicBezTo>
                  <a:cubicBezTo>
                    <a:pt x="652" y="73"/>
                    <a:pt x="610" y="0"/>
                    <a:pt x="563" y="27"/>
                  </a:cubicBezTo>
                  <a:cubicBezTo>
                    <a:pt x="396" y="123"/>
                    <a:pt x="230" y="219"/>
                    <a:pt x="63" y="316"/>
                  </a:cubicBezTo>
                  <a:cubicBezTo>
                    <a:pt x="58" y="319"/>
                    <a:pt x="52" y="322"/>
                    <a:pt x="47" y="325"/>
                  </a:cubicBezTo>
                  <a:cubicBezTo>
                    <a:pt x="0" y="352"/>
                    <a:pt x="42" y="425"/>
                    <a:pt x="89" y="3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37" name="Forma Livre 43">
              <a:extLst>
                <a:ext uri="{FF2B5EF4-FFF2-40B4-BE49-F238E27FC236}">
                  <a16:creationId xmlns="" xmlns:a16="http://schemas.microsoft.com/office/drawing/2014/main" id="{8580222D-9DD6-41E9-912C-179A6E1059FD}"/>
                </a:ext>
              </a:extLst>
            </p:cNvPr>
            <p:cNvSpPr>
              <a:spLocks/>
            </p:cNvSpPr>
            <p:nvPr/>
          </p:nvSpPr>
          <p:spPr bwMode="auto">
            <a:xfrm>
              <a:off x="-22191663" y="-4017963"/>
              <a:ext cx="1946275" cy="1266825"/>
            </a:xfrm>
            <a:custGeom>
              <a:avLst/>
              <a:gdLst>
                <a:gd name="T0" fmla="*/ 605 w 652"/>
                <a:gd name="T1" fmla="*/ 325 h 425"/>
                <a:gd name="T2" fmla="*/ 106 w 652"/>
                <a:gd name="T3" fmla="*/ 37 h 425"/>
                <a:gd name="T4" fmla="*/ 89 w 652"/>
                <a:gd name="T5" fmla="*/ 27 h 425"/>
                <a:gd name="T6" fmla="*/ 47 w 652"/>
                <a:gd name="T7" fmla="*/ 100 h 425"/>
                <a:gd name="T8" fmla="*/ 546 w 652"/>
                <a:gd name="T9" fmla="*/ 388 h 425"/>
                <a:gd name="T10" fmla="*/ 563 w 652"/>
                <a:gd name="T11" fmla="*/ 398 h 425"/>
                <a:gd name="T12" fmla="*/ 605 w 652"/>
                <a:gd name="T13" fmla="*/ 325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605" y="325"/>
                  </a:moveTo>
                  <a:cubicBezTo>
                    <a:pt x="439" y="229"/>
                    <a:pt x="272" y="133"/>
                    <a:pt x="106" y="37"/>
                  </a:cubicBezTo>
                  <a:cubicBezTo>
                    <a:pt x="100" y="33"/>
                    <a:pt x="95" y="30"/>
                    <a:pt x="89" y="27"/>
                  </a:cubicBezTo>
                  <a:cubicBezTo>
                    <a:pt x="42" y="0"/>
                    <a:pt x="0" y="73"/>
                    <a:pt x="47" y="100"/>
                  </a:cubicBezTo>
                  <a:cubicBezTo>
                    <a:pt x="213" y="196"/>
                    <a:pt x="380" y="292"/>
                    <a:pt x="546" y="388"/>
                  </a:cubicBezTo>
                  <a:cubicBezTo>
                    <a:pt x="552" y="391"/>
                    <a:pt x="557" y="395"/>
                    <a:pt x="563" y="398"/>
                  </a:cubicBezTo>
                  <a:cubicBezTo>
                    <a:pt x="610" y="425"/>
                    <a:pt x="652" y="352"/>
                    <a:pt x="605" y="3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grpSp>
      <p:sp>
        <p:nvSpPr>
          <p:cNvPr id="25" name="Retângulo 24">
            <a:extLst>
              <a:ext uri="{FF2B5EF4-FFF2-40B4-BE49-F238E27FC236}">
                <a16:creationId xmlns="" xmlns:a16="http://schemas.microsoft.com/office/drawing/2014/main" id="{6BBBCB2E-F413-4381-8378-02FDC20EA4F6}"/>
              </a:ext>
            </a:extLst>
          </p:cNvPr>
          <p:cNvSpPr/>
          <p:nvPr/>
        </p:nvSpPr>
        <p:spPr>
          <a:xfrm>
            <a:off x="355475" y="794250"/>
            <a:ext cx="4429841" cy="4708981"/>
          </a:xfrm>
          <a:prstGeom prst="rect">
            <a:avLst/>
          </a:prstGeom>
        </p:spPr>
        <p:txBody>
          <a:bodyPr wrap="square" lIns="0" tIns="0" rIns="0" bIns="0" rtlCol="0">
            <a:spAutoFit/>
          </a:bodyPr>
          <a:lstStyle/>
          <a:p>
            <a:pPr algn="ctr" rtl="0"/>
            <a:r>
              <a:rPr lang="pt-BR" b="1" i="1" u="sng" dirty="0" smtClean="0">
                <a:solidFill>
                  <a:srgbClr val="002060"/>
                </a:solidFill>
                <a:latin typeface="+mj-lt"/>
                <a:cs typeface="Segoe UI" panose="020B0502040204020203" pitchFamily="34" charset="0"/>
              </a:rPr>
              <a:t>Professor: Rafael Gonçalves</a:t>
            </a:r>
          </a:p>
          <a:p>
            <a:pPr marL="285750" indent="-285750" rtl="0">
              <a:buFontTx/>
              <a:buChar char="-"/>
            </a:pPr>
            <a:r>
              <a:rPr lang="pt-BR" i="1" dirty="0" smtClean="0">
                <a:solidFill>
                  <a:srgbClr val="002060"/>
                </a:solidFill>
                <a:latin typeface="+mj-lt"/>
                <a:cs typeface="Segoe UI" panose="020B0502040204020203" pitchFamily="34" charset="0"/>
              </a:rPr>
              <a:t>Administrador e Tributarista</a:t>
            </a:r>
          </a:p>
          <a:p>
            <a:pPr marL="285750" indent="-285750" rtl="0">
              <a:buFontTx/>
              <a:buChar char="-"/>
            </a:pPr>
            <a:r>
              <a:rPr lang="pt-BR" i="1" dirty="0" smtClean="0">
                <a:solidFill>
                  <a:srgbClr val="002060"/>
                </a:solidFill>
                <a:latin typeface="+mj-lt"/>
                <a:cs typeface="Segoe UI" panose="020B0502040204020203" pitchFamily="34" charset="0"/>
              </a:rPr>
              <a:t>Pós Graduado em Direito Tributário e Pós Graduando em Direito Administrativo</a:t>
            </a:r>
          </a:p>
          <a:p>
            <a:pPr marL="285750" indent="-285750" rtl="0">
              <a:buFontTx/>
              <a:buChar char="-"/>
            </a:pPr>
            <a:r>
              <a:rPr lang="pt-BR" i="1" dirty="0" smtClean="0">
                <a:solidFill>
                  <a:srgbClr val="002060"/>
                </a:solidFill>
                <a:latin typeface="+mj-lt"/>
                <a:cs typeface="Segoe UI" panose="020B0502040204020203" pitchFamily="34" charset="0"/>
              </a:rPr>
              <a:t>Graduando em Contabilidade</a:t>
            </a:r>
          </a:p>
          <a:p>
            <a:pPr marL="285750" indent="-285750">
              <a:buFontTx/>
              <a:buChar char="-"/>
            </a:pPr>
            <a:r>
              <a:rPr lang="pt-BR" i="1" dirty="0">
                <a:solidFill>
                  <a:srgbClr val="002060"/>
                </a:solidFill>
                <a:latin typeface="+mj-lt"/>
                <a:cs typeface="Segoe UI" panose="020B0502040204020203" pitchFamily="34" charset="0"/>
              </a:rPr>
              <a:t>Fiscal de Tributos Municipais (2015-2020) e Controlador Interno Municipal (2020-atual</a:t>
            </a:r>
            <a:r>
              <a:rPr lang="pt-BR" i="1" dirty="0" smtClean="0">
                <a:solidFill>
                  <a:srgbClr val="002060"/>
                </a:solidFill>
                <a:latin typeface="+mj-lt"/>
                <a:cs typeface="Segoe UI" panose="020B0502040204020203" pitchFamily="34" charset="0"/>
              </a:rPr>
              <a:t>)</a:t>
            </a:r>
            <a:endParaRPr lang="pt-BR" i="1" dirty="0">
              <a:solidFill>
                <a:srgbClr val="002060"/>
              </a:solidFill>
              <a:latin typeface="+mj-lt"/>
              <a:cs typeface="Segoe UI" panose="020B0502040204020203" pitchFamily="34" charset="0"/>
            </a:endParaRPr>
          </a:p>
          <a:p>
            <a:pPr marL="285750" indent="-285750" rtl="0">
              <a:buFontTx/>
              <a:buChar char="-"/>
            </a:pPr>
            <a:r>
              <a:rPr lang="pt-BR" i="1" dirty="0">
                <a:solidFill>
                  <a:srgbClr val="002060"/>
                </a:solidFill>
                <a:latin typeface="+mj-lt"/>
                <a:cs typeface="Segoe UI" panose="020B0502040204020203" pitchFamily="34" charset="0"/>
              </a:rPr>
              <a:t>M</a:t>
            </a:r>
            <a:r>
              <a:rPr lang="pt-BR" i="1" dirty="0" smtClean="0">
                <a:solidFill>
                  <a:srgbClr val="002060"/>
                </a:solidFill>
                <a:latin typeface="+mj-lt"/>
                <a:cs typeface="Segoe UI" panose="020B0502040204020203" pitchFamily="34" charset="0"/>
              </a:rPr>
              <a:t>embro do CONFAZ-M/SC (2017-2020)</a:t>
            </a:r>
          </a:p>
          <a:p>
            <a:pPr marL="285750" indent="-285750" rtl="0">
              <a:buFontTx/>
              <a:buChar char="-"/>
            </a:pPr>
            <a:r>
              <a:rPr lang="pt-BR" i="1" dirty="0" smtClean="0">
                <a:solidFill>
                  <a:srgbClr val="002060"/>
                </a:solidFill>
                <a:latin typeface="+mj-lt"/>
                <a:cs typeface="Segoe UI" panose="020B0502040204020203" pitchFamily="34" charset="0"/>
              </a:rPr>
              <a:t>Presidente e membro do  COFATT/AMOSC (2015-2020)</a:t>
            </a:r>
          </a:p>
          <a:p>
            <a:pPr marL="285750" indent="-285750" rtl="0">
              <a:buFontTx/>
              <a:buChar char="-"/>
            </a:pPr>
            <a:r>
              <a:rPr lang="pt-BR" i="1" dirty="0" smtClean="0">
                <a:solidFill>
                  <a:srgbClr val="002060"/>
                </a:solidFill>
                <a:latin typeface="+mj-lt"/>
                <a:cs typeface="Segoe UI" panose="020B0502040204020203" pitchFamily="34" charset="0"/>
              </a:rPr>
              <a:t>Integrante do GTT para assuntos tributários da FECAM durante a COVID-19 (2020/2021)</a:t>
            </a:r>
          </a:p>
          <a:p>
            <a:pPr marL="285750" indent="-285750" rtl="0">
              <a:buFontTx/>
              <a:buChar char="-"/>
            </a:pPr>
            <a:r>
              <a:rPr lang="pt-BR" i="1" dirty="0" smtClean="0">
                <a:solidFill>
                  <a:srgbClr val="002060"/>
                </a:solidFill>
                <a:latin typeface="+mj-lt"/>
                <a:cs typeface="Segoe UI" panose="020B0502040204020203" pitchFamily="34" charset="0"/>
              </a:rPr>
              <a:t>Membro do Colegiado de Controladores Internos da AMVE (2020-atual)</a:t>
            </a:r>
          </a:p>
          <a:p>
            <a:pPr marL="285750" indent="-285750" rtl="0">
              <a:buFontTx/>
              <a:buChar char="-"/>
            </a:pPr>
            <a:r>
              <a:rPr lang="pt-BR" i="1" dirty="0" smtClean="0">
                <a:solidFill>
                  <a:srgbClr val="002060"/>
                </a:solidFill>
                <a:latin typeface="+mj-lt"/>
                <a:cs typeface="Segoe UI" panose="020B0502040204020203" pitchFamily="34" charset="0"/>
              </a:rPr>
              <a:t>Professor, palestrante, conferencista</a:t>
            </a:r>
          </a:p>
          <a:p>
            <a:pPr marL="285750" indent="-285750" rtl="0">
              <a:buFontTx/>
              <a:buChar char="-"/>
            </a:pPr>
            <a:r>
              <a:rPr lang="pt-BR" i="1" dirty="0" smtClean="0">
                <a:solidFill>
                  <a:srgbClr val="002060"/>
                </a:solidFill>
                <a:latin typeface="+mj-lt"/>
                <a:cs typeface="Segoe UI" panose="020B0502040204020203" pitchFamily="34" charset="0"/>
              </a:rPr>
              <a:t>Consultor na área tributária</a:t>
            </a:r>
          </a:p>
          <a:p>
            <a:pPr marL="285750" indent="-285750" rtl="0">
              <a:buFontTx/>
              <a:buChar char="-"/>
            </a:pPr>
            <a:r>
              <a:rPr lang="pt-BR" i="1" dirty="0" smtClean="0">
                <a:solidFill>
                  <a:srgbClr val="002060"/>
                </a:solidFill>
                <a:latin typeface="+mj-lt"/>
                <a:cs typeface="Segoe UI" panose="020B0502040204020203" pitchFamily="34" charset="0"/>
              </a:rPr>
              <a:t>Especialista em Retenções Tributárias</a:t>
            </a:r>
          </a:p>
        </p:txBody>
      </p:sp>
      <p:sp>
        <p:nvSpPr>
          <p:cNvPr id="38" name="Retângulo 37">
            <a:hlinkClick r:id="rId5"/>
          </p:cNvPr>
          <p:cNvSpPr/>
          <p:nvPr/>
        </p:nvSpPr>
        <p:spPr>
          <a:xfrm>
            <a:off x="2502828" y="5983312"/>
            <a:ext cx="2367058" cy="338554"/>
          </a:xfrm>
          <a:prstGeom prst="rect">
            <a:avLst/>
          </a:prstGeom>
        </p:spPr>
        <p:txBody>
          <a:bodyPr wrap="none">
            <a:spAutoFit/>
          </a:bodyPr>
          <a:lstStyle/>
          <a:p>
            <a:r>
              <a:rPr lang="pt-BR" sz="1600" b="1" i="1" dirty="0" smtClean="0">
                <a:solidFill>
                  <a:srgbClr val="002060"/>
                </a:solidFill>
                <a:latin typeface="+mj-lt"/>
                <a:cs typeface="Segoe UI" panose="020B0502040204020203" pitchFamily="34" charset="0"/>
              </a:rPr>
              <a:t>@</a:t>
            </a:r>
            <a:r>
              <a:rPr lang="pt-BR" sz="1600" b="1" i="1" dirty="0" err="1" smtClean="0">
                <a:solidFill>
                  <a:srgbClr val="002060"/>
                </a:solidFill>
                <a:latin typeface="+mj-lt"/>
                <a:cs typeface="Segoe UI" panose="020B0502040204020203" pitchFamily="34" charset="0"/>
              </a:rPr>
              <a:t>especialistaemretencoes</a:t>
            </a:r>
            <a:endParaRPr lang="pt-BR" sz="1600" b="1" i="1" dirty="0">
              <a:solidFill>
                <a:srgbClr val="002060"/>
              </a:solidFill>
              <a:latin typeface="+mj-lt"/>
              <a:cs typeface="Segoe UI" panose="020B0502040204020203" pitchFamily="34" charset="0"/>
            </a:endParaRPr>
          </a:p>
        </p:txBody>
      </p:sp>
      <p:sp>
        <p:nvSpPr>
          <p:cNvPr id="39" name="Retângulo 38">
            <a:hlinkClick r:id="rId6"/>
          </p:cNvPr>
          <p:cNvSpPr/>
          <p:nvPr/>
        </p:nvSpPr>
        <p:spPr>
          <a:xfrm>
            <a:off x="2502388" y="6247581"/>
            <a:ext cx="2598596" cy="338554"/>
          </a:xfrm>
          <a:prstGeom prst="rect">
            <a:avLst/>
          </a:prstGeom>
        </p:spPr>
        <p:txBody>
          <a:bodyPr wrap="none">
            <a:spAutoFit/>
          </a:bodyPr>
          <a:lstStyle/>
          <a:p>
            <a:r>
              <a:rPr lang="pt-BR" sz="1600" b="1" i="1" dirty="0" smtClean="0">
                <a:solidFill>
                  <a:srgbClr val="002060"/>
                </a:solidFill>
                <a:latin typeface="+mj-lt"/>
                <a:cs typeface="Segoe UI" panose="020B0502040204020203" pitchFamily="34" charset="0"/>
              </a:rPr>
              <a:t>@</a:t>
            </a:r>
            <a:r>
              <a:rPr lang="pt-BR" sz="1600" b="1" i="1" dirty="0" err="1" smtClean="0">
                <a:solidFill>
                  <a:srgbClr val="002060"/>
                </a:solidFill>
                <a:latin typeface="+mj-lt"/>
                <a:cs typeface="Segoe UI" panose="020B0502040204020203" pitchFamily="34" charset="0"/>
              </a:rPr>
              <a:t>escoladetributosmunicipais</a:t>
            </a:r>
            <a:endParaRPr lang="pt-BR" sz="1600" b="1" i="1" dirty="0">
              <a:solidFill>
                <a:srgbClr val="002060"/>
              </a:solidFill>
              <a:latin typeface="+mj-lt"/>
              <a:cs typeface="Segoe UI" panose="020B0502040204020203" pitchFamily="34" charset="0"/>
            </a:endParaRPr>
          </a:p>
        </p:txBody>
      </p:sp>
      <p:pic>
        <p:nvPicPr>
          <p:cNvPr id="40" name="Imagem 3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1531" y="1030126"/>
            <a:ext cx="1962313" cy="2163180"/>
          </a:xfrm>
          <a:prstGeom prst="rect">
            <a:avLst/>
          </a:prstGeom>
        </p:spPr>
      </p:pic>
    </p:spTree>
    <p:extLst>
      <p:ext uri="{BB962C8B-B14F-4D97-AF65-F5344CB8AC3E}">
        <p14:creationId xmlns:p14="http://schemas.microsoft.com/office/powerpoint/2010/main" val="4272284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 xmlns:a16="http://schemas.microsoft.com/office/drawing/2014/main"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 xmlns:a16="http://schemas.microsoft.com/office/drawing/2014/main"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 xmlns:a16="http://schemas.microsoft.com/office/drawing/2014/main"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 xmlns:a16="http://schemas.microsoft.com/office/drawing/2014/main"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 xmlns:a16="http://schemas.microsoft.com/office/drawing/2014/main"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 xmlns:a16="http://schemas.microsoft.com/office/drawing/2014/main"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2" name="Espaço Reservado para Número de Slide 2">
            <a:extLst>
              <a:ext uri="{FF2B5EF4-FFF2-40B4-BE49-F238E27FC236}">
                <a16:creationId xmlns:a16="http://schemas.microsoft.com/office/drawing/2014/main" xmlns="" id="{DA2162B7-E9E2-4EBF-9F93-9C29B115B381}"/>
              </a:ext>
            </a:extLst>
          </p:cNvPr>
          <p:cNvSpPr>
            <a:spLocks noGrp="1"/>
          </p:cNvSpPr>
          <p:nvPr>
            <p:ph type="sldNum" sz="quarter" idx="12"/>
          </p:nvPr>
        </p:nvSpPr>
        <p:spPr>
          <a:xfrm>
            <a:off x="8610600" y="6356350"/>
            <a:ext cx="2743200" cy="365125"/>
          </a:xfrm>
        </p:spPr>
        <p:txBody>
          <a:bodyPr/>
          <a:lstStyle/>
          <a:p>
            <a:fld id="{030D7102-2B3C-43EF-BAA3-D93F3CFD3896}" type="slidenum">
              <a:rPr lang="pt-BR" smtClean="0"/>
              <a:t>3</a:t>
            </a:fld>
            <a:endParaRPr lang="pt-BR"/>
          </a:p>
        </p:txBody>
      </p:sp>
      <p:sp>
        <p:nvSpPr>
          <p:cNvPr id="2" name="Retângulo 1"/>
          <p:cNvSpPr/>
          <p:nvPr/>
        </p:nvSpPr>
        <p:spPr>
          <a:xfrm>
            <a:off x="37546" y="2599364"/>
            <a:ext cx="12070080" cy="6396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000" dirty="0" smtClean="0"/>
              <a:t>Retenção do INSS nas contrações Municipais (CNPJ)</a:t>
            </a:r>
            <a:endParaRPr lang="pt-BR" sz="4000" dirty="0"/>
          </a:p>
        </p:txBody>
      </p:sp>
      <p:sp>
        <p:nvSpPr>
          <p:cNvPr id="23" name="Retângulo 22">
            <a:hlinkClick r:id="rId3"/>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pic>
        <p:nvPicPr>
          <p:cNvPr id="21" name="Imagem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4" name="Retângulo 23">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5306953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to 3">
            <a:extLst>
              <a:ext uri="{FF2B5EF4-FFF2-40B4-BE49-F238E27FC236}">
                <a16:creationId xmlns="" xmlns:a16="http://schemas.microsoft.com/office/drawing/2014/main" id="{B38D4B56-7D6C-4345-912F-B3BA9A014E8B}"/>
              </a:ext>
              <a:ext uri="{C183D7F6-B498-43B3-948B-1728B52AA6E4}">
                <adec:decorative xmlns="" xmlns:adec="http://schemas.microsoft.com/office/drawing/2017/decorative" val="1"/>
              </a:ext>
            </a:extLst>
          </p:cNvPr>
          <p:cNvCxnSpPr/>
          <p:nvPr/>
        </p:nvCxnSpPr>
        <p:spPr>
          <a:xfrm>
            <a:off x="740229" y="45255"/>
            <a:ext cx="0" cy="635725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 xmlns:a16="http://schemas.microsoft.com/office/drawing/2014/main" id="{2577E8EA-5E95-41C5-8BE8-EE647DE2613A}"/>
              </a:ext>
              <a:ext uri="{C183D7F6-B498-43B3-948B-1728B52AA6E4}">
                <adec:decorative xmlns="" xmlns:adec="http://schemas.microsoft.com/office/drawing/2017/decorative" val="1"/>
              </a:ext>
            </a:extLst>
          </p:cNvPr>
          <p:cNvSpPr/>
          <p:nvPr/>
        </p:nvSpPr>
        <p:spPr>
          <a:xfrm>
            <a:off x="713852" y="567838"/>
            <a:ext cx="52754" cy="5275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dirty="0"/>
          </a:p>
        </p:txBody>
      </p:sp>
      <p:grpSp>
        <p:nvGrpSpPr>
          <p:cNvPr id="62" name="Grupo 61" descr="Esta imagem é a mão de uma mulher escrevendo em um pedaço de papel. ">
            <a:extLst>
              <a:ext uri="{FF2B5EF4-FFF2-40B4-BE49-F238E27FC236}">
                <a16:creationId xmlns="" xmlns:a16="http://schemas.microsoft.com/office/drawing/2014/main" id="{123C05C1-3914-48FB-B4B8-1388A2DB5ACE}"/>
              </a:ext>
            </a:extLst>
          </p:cNvPr>
          <p:cNvGrpSpPr/>
          <p:nvPr/>
        </p:nvGrpSpPr>
        <p:grpSpPr>
          <a:xfrm>
            <a:off x="4556640" y="-460095"/>
            <a:ext cx="8739665" cy="8346238"/>
            <a:chOff x="4643086" y="-439156"/>
            <a:chExt cx="7594319" cy="7252450"/>
          </a:xfrm>
        </p:grpSpPr>
        <p:sp>
          <p:nvSpPr>
            <p:cNvPr id="45" name="Forma Livre 22">
              <a:extLst>
                <a:ext uri="{FF2B5EF4-FFF2-40B4-BE49-F238E27FC236}">
                  <a16:creationId xmlns="" xmlns:a16="http://schemas.microsoft.com/office/drawing/2014/main" id="{52C7242F-F484-4573-8387-13E2AE9DD93F}"/>
                </a:ext>
              </a:extLst>
            </p:cNvPr>
            <p:cNvSpPr>
              <a:spLocks/>
            </p:cNvSpPr>
            <p:nvPr/>
          </p:nvSpPr>
          <p:spPr bwMode="auto">
            <a:xfrm>
              <a:off x="4643086" y="-6899"/>
              <a:ext cx="7594319" cy="6820193"/>
            </a:xfrm>
            <a:custGeom>
              <a:avLst/>
              <a:gdLst>
                <a:gd name="T0" fmla="*/ 2254 w 2254"/>
                <a:gd name="T1" fmla="*/ 0 h 2026"/>
                <a:gd name="T2" fmla="*/ 2254 w 2254"/>
                <a:gd name="T3" fmla="*/ 2026 h 2026"/>
                <a:gd name="T4" fmla="*/ 2091 w 2254"/>
                <a:gd name="T5" fmla="*/ 1927 h 2026"/>
                <a:gd name="T6" fmla="*/ 1829 w 2254"/>
                <a:gd name="T7" fmla="*/ 1867 h 2026"/>
                <a:gd name="T8" fmla="*/ 1784 w 2254"/>
                <a:gd name="T9" fmla="*/ 1860 h 2026"/>
                <a:gd name="T10" fmla="*/ 1025 w 2254"/>
                <a:gd name="T11" fmla="*/ 1812 h 2026"/>
                <a:gd name="T12" fmla="*/ 330 w 2254"/>
                <a:gd name="T13" fmla="*/ 1005 h 2026"/>
                <a:gd name="T14" fmla="*/ 662 w 2254"/>
                <a:gd name="T15" fmla="*/ 430 h 2026"/>
                <a:gd name="T16" fmla="*/ 770 w 2254"/>
                <a:gd name="T17" fmla="*/ 0 h 2026"/>
                <a:gd name="T18" fmla="*/ 2254 w 2254"/>
                <a:gd name="T19" fmla="*/ 0 h 2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54" h="2026">
                  <a:moveTo>
                    <a:pt x="2254" y="0"/>
                  </a:moveTo>
                  <a:cubicBezTo>
                    <a:pt x="2254" y="2026"/>
                    <a:pt x="2254" y="2026"/>
                    <a:pt x="2254" y="2026"/>
                  </a:cubicBezTo>
                  <a:cubicBezTo>
                    <a:pt x="2243" y="2005"/>
                    <a:pt x="2206" y="1966"/>
                    <a:pt x="2091" y="1927"/>
                  </a:cubicBezTo>
                  <a:cubicBezTo>
                    <a:pt x="2029" y="1906"/>
                    <a:pt x="1944" y="1885"/>
                    <a:pt x="1829" y="1867"/>
                  </a:cubicBezTo>
                  <a:cubicBezTo>
                    <a:pt x="1814" y="1865"/>
                    <a:pt x="1800" y="1862"/>
                    <a:pt x="1784" y="1860"/>
                  </a:cubicBezTo>
                  <a:cubicBezTo>
                    <a:pt x="1606" y="1835"/>
                    <a:pt x="1361" y="1816"/>
                    <a:pt x="1025" y="1812"/>
                  </a:cubicBezTo>
                  <a:cubicBezTo>
                    <a:pt x="0" y="1800"/>
                    <a:pt x="66" y="1196"/>
                    <a:pt x="330" y="1005"/>
                  </a:cubicBezTo>
                  <a:cubicBezTo>
                    <a:pt x="580" y="825"/>
                    <a:pt x="686" y="680"/>
                    <a:pt x="662" y="430"/>
                  </a:cubicBezTo>
                  <a:cubicBezTo>
                    <a:pt x="638" y="181"/>
                    <a:pt x="770" y="0"/>
                    <a:pt x="770" y="0"/>
                  </a:cubicBezTo>
                  <a:lnTo>
                    <a:pt x="2254" y="0"/>
                  </a:lnTo>
                  <a:close/>
                </a:path>
              </a:pathLst>
            </a:custGeom>
            <a:gradFill>
              <a:gsLst>
                <a:gs pos="0">
                  <a:srgbClr val="7CEFD8"/>
                </a:gs>
                <a:gs pos="55000">
                  <a:srgbClr val="6672E4"/>
                </a:gs>
                <a:gs pos="100000">
                  <a:srgbClr val="882BE5"/>
                </a:gs>
              </a:gsLst>
              <a:lin ang="4800000" scaled="0"/>
            </a:gradFill>
            <a:ln>
              <a:noFill/>
            </a:ln>
          </p:spPr>
          <p:txBody>
            <a:bodyPr vert="horz" wrap="square" lIns="91440" tIns="45720" rIns="91440" bIns="45720" numCol="1" rtlCol="0" anchor="t" anchorCtr="0" compatLnSpc="1">
              <a:prstTxWarp prst="textNoShape">
                <a:avLst/>
              </a:prstTxWarp>
            </a:bodyPr>
            <a:lstStyle/>
            <a:p>
              <a:pPr rtl="0"/>
              <a:endParaRPr lang="pt-BR" dirty="0"/>
            </a:p>
          </p:txBody>
        </p:sp>
        <p:sp>
          <p:nvSpPr>
            <p:cNvPr id="46" name="Forma Livre 23">
              <a:extLst>
                <a:ext uri="{FF2B5EF4-FFF2-40B4-BE49-F238E27FC236}">
                  <a16:creationId xmlns="" xmlns:a16="http://schemas.microsoft.com/office/drawing/2014/main" id="{DFA1772D-1024-422A-B407-BE0F21E16E56}"/>
                </a:ext>
              </a:extLst>
            </p:cNvPr>
            <p:cNvSpPr>
              <a:spLocks/>
            </p:cNvSpPr>
            <p:nvPr/>
          </p:nvSpPr>
          <p:spPr bwMode="auto">
            <a:xfrm>
              <a:off x="7013242" y="1441003"/>
              <a:ext cx="4110752" cy="3954852"/>
            </a:xfrm>
            <a:custGeom>
              <a:avLst/>
              <a:gdLst>
                <a:gd name="T0" fmla="*/ 0 w 2294"/>
                <a:gd name="T1" fmla="*/ 221 h 2207"/>
                <a:gd name="T2" fmla="*/ 1809 w 2294"/>
                <a:gd name="T3" fmla="*/ 0 h 2207"/>
                <a:gd name="T4" fmla="*/ 2294 w 2294"/>
                <a:gd name="T5" fmla="*/ 1957 h 2207"/>
                <a:gd name="T6" fmla="*/ 432 w 2294"/>
                <a:gd name="T7" fmla="*/ 2207 h 2207"/>
                <a:gd name="T8" fmla="*/ 0 w 2294"/>
                <a:gd name="T9" fmla="*/ 221 h 2207"/>
              </a:gdLst>
              <a:ahLst/>
              <a:cxnLst>
                <a:cxn ang="0">
                  <a:pos x="T0" y="T1"/>
                </a:cxn>
                <a:cxn ang="0">
                  <a:pos x="T2" y="T3"/>
                </a:cxn>
                <a:cxn ang="0">
                  <a:pos x="T4" y="T5"/>
                </a:cxn>
                <a:cxn ang="0">
                  <a:pos x="T6" y="T7"/>
                </a:cxn>
                <a:cxn ang="0">
                  <a:pos x="T8" y="T9"/>
                </a:cxn>
              </a:cxnLst>
              <a:rect l="0" t="0" r="r" b="b"/>
              <a:pathLst>
                <a:path w="2294" h="2207">
                  <a:moveTo>
                    <a:pt x="0" y="221"/>
                  </a:moveTo>
                  <a:lnTo>
                    <a:pt x="1809" y="0"/>
                  </a:lnTo>
                  <a:lnTo>
                    <a:pt x="2294" y="1957"/>
                  </a:lnTo>
                  <a:lnTo>
                    <a:pt x="432" y="2207"/>
                  </a:lnTo>
                  <a:lnTo>
                    <a:pt x="0" y="221"/>
                  </a:lnTo>
                  <a:close/>
                </a:path>
              </a:pathLst>
            </a:custGeom>
            <a:solidFill>
              <a:srgbClr val="C8F4F7"/>
            </a:solidFill>
            <a:ln>
              <a:noFill/>
            </a:ln>
          </p:spPr>
          <p:txBody>
            <a:bodyPr vert="horz" wrap="square" lIns="91440" tIns="45720" rIns="91440" bIns="45720" numCol="1" rtlCol="0" anchor="t" anchorCtr="0" compatLnSpc="1">
              <a:prstTxWarp prst="textNoShape">
                <a:avLst/>
              </a:prstTxWarp>
            </a:bodyPr>
            <a:lstStyle/>
            <a:p>
              <a:pPr rtl="0"/>
              <a:endParaRPr lang="pt-BR" dirty="0"/>
            </a:p>
          </p:txBody>
        </p:sp>
        <p:sp>
          <p:nvSpPr>
            <p:cNvPr id="47" name="Forma Livre 24">
              <a:extLst>
                <a:ext uri="{FF2B5EF4-FFF2-40B4-BE49-F238E27FC236}">
                  <a16:creationId xmlns="" xmlns:a16="http://schemas.microsoft.com/office/drawing/2014/main" id="{30CD4E41-332B-4C6B-9927-54698D5D0DF2}"/>
                </a:ext>
              </a:extLst>
            </p:cNvPr>
            <p:cNvSpPr>
              <a:spLocks/>
            </p:cNvSpPr>
            <p:nvPr/>
          </p:nvSpPr>
          <p:spPr bwMode="auto">
            <a:xfrm>
              <a:off x="7676266" y="1441003"/>
              <a:ext cx="2981818" cy="1632475"/>
            </a:xfrm>
            <a:custGeom>
              <a:avLst/>
              <a:gdLst>
                <a:gd name="T0" fmla="*/ 0 w 1664"/>
                <a:gd name="T1" fmla="*/ 736 h 911"/>
                <a:gd name="T2" fmla="*/ 1664 w 1664"/>
                <a:gd name="T3" fmla="*/ 911 h 911"/>
                <a:gd name="T4" fmla="*/ 1439 w 1664"/>
                <a:gd name="T5" fmla="*/ 0 h 911"/>
                <a:gd name="T6" fmla="*/ 399 w 1664"/>
                <a:gd name="T7" fmla="*/ 127 h 911"/>
                <a:gd name="T8" fmla="*/ 0 w 1664"/>
                <a:gd name="T9" fmla="*/ 736 h 911"/>
              </a:gdLst>
              <a:ahLst/>
              <a:cxnLst>
                <a:cxn ang="0">
                  <a:pos x="T0" y="T1"/>
                </a:cxn>
                <a:cxn ang="0">
                  <a:pos x="T2" y="T3"/>
                </a:cxn>
                <a:cxn ang="0">
                  <a:pos x="T4" y="T5"/>
                </a:cxn>
                <a:cxn ang="0">
                  <a:pos x="T6" y="T7"/>
                </a:cxn>
                <a:cxn ang="0">
                  <a:pos x="T8" y="T9"/>
                </a:cxn>
              </a:cxnLst>
              <a:rect l="0" t="0" r="r" b="b"/>
              <a:pathLst>
                <a:path w="1664" h="911">
                  <a:moveTo>
                    <a:pt x="0" y="736"/>
                  </a:moveTo>
                  <a:lnTo>
                    <a:pt x="1664" y="911"/>
                  </a:lnTo>
                  <a:lnTo>
                    <a:pt x="1439" y="0"/>
                  </a:lnTo>
                  <a:lnTo>
                    <a:pt x="399" y="127"/>
                  </a:lnTo>
                  <a:lnTo>
                    <a:pt x="0" y="736"/>
                  </a:lnTo>
                  <a:close/>
                </a:path>
              </a:pathLst>
            </a:custGeom>
            <a:solidFill>
              <a:srgbClr val="7CE4EC"/>
            </a:solidFill>
            <a:ln>
              <a:noFill/>
            </a:ln>
          </p:spPr>
          <p:txBody>
            <a:bodyPr vert="horz" wrap="square" lIns="91440" tIns="45720" rIns="91440" bIns="45720" numCol="1" rtlCol="0" anchor="t" anchorCtr="0" compatLnSpc="1">
              <a:prstTxWarp prst="textNoShape">
                <a:avLst/>
              </a:prstTxWarp>
            </a:bodyPr>
            <a:lstStyle/>
            <a:p>
              <a:pPr rtl="0"/>
              <a:endParaRPr lang="pt-BR" dirty="0"/>
            </a:p>
          </p:txBody>
        </p:sp>
        <p:sp>
          <p:nvSpPr>
            <p:cNvPr id="48" name="Forma Livre 25">
              <a:extLst>
                <a:ext uri="{FF2B5EF4-FFF2-40B4-BE49-F238E27FC236}">
                  <a16:creationId xmlns="" xmlns:a16="http://schemas.microsoft.com/office/drawing/2014/main" id="{12DCF2D5-0997-409A-9DB7-B4DFF4C5BA0B}"/>
                </a:ext>
              </a:extLst>
            </p:cNvPr>
            <p:cNvSpPr>
              <a:spLocks/>
            </p:cNvSpPr>
            <p:nvPr/>
          </p:nvSpPr>
          <p:spPr bwMode="auto">
            <a:xfrm>
              <a:off x="8108129" y="1426667"/>
              <a:ext cx="1347553" cy="593139"/>
            </a:xfrm>
            <a:custGeom>
              <a:avLst/>
              <a:gdLst>
                <a:gd name="T0" fmla="*/ 752 w 752"/>
                <a:gd name="T1" fmla="*/ 0 h 331"/>
                <a:gd name="T2" fmla="*/ 275 w 752"/>
                <a:gd name="T3" fmla="*/ 72 h 331"/>
                <a:gd name="T4" fmla="*/ 0 w 752"/>
                <a:gd name="T5" fmla="*/ 331 h 331"/>
                <a:gd name="T6" fmla="*/ 752 w 752"/>
                <a:gd name="T7" fmla="*/ 130 h 331"/>
                <a:gd name="T8" fmla="*/ 752 w 752"/>
                <a:gd name="T9" fmla="*/ 0 h 331"/>
              </a:gdLst>
              <a:ahLst/>
              <a:cxnLst>
                <a:cxn ang="0">
                  <a:pos x="T0" y="T1"/>
                </a:cxn>
                <a:cxn ang="0">
                  <a:pos x="T2" y="T3"/>
                </a:cxn>
                <a:cxn ang="0">
                  <a:pos x="T4" y="T5"/>
                </a:cxn>
                <a:cxn ang="0">
                  <a:pos x="T6" y="T7"/>
                </a:cxn>
                <a:cxn ang="0">
                  <a:pos x="T8" y="T9"/>
                </a:cxn>
              </a:cxnLst>
              <a:rect l="0" t="0" r="r" b="b"/>
              <a:pathLst>
                <a:path w="752" h="331">
                  <a:moveTo>
                    <a:pt x="752" y="0"/>
                  </a:moveTo>
                  <a:lnTo>
                    <a:pt x="275" y="72"/>
                  </a:lnTo>
                  <a:lnTo>
                    <a:pt x="0" y="331"/>
                  </a:lnTo>
                  <a:lnTo>
                    <a:pt x="752" y="130"/>
                  </a:lnTo>
                  <a:lnTo>
                    <a:pt x="752" y="0"/>
                  </a:lnTo>
                  <a:close/>
                </a:path>
              </a:pathLst>
            </a:custGeom>
            <a:solidFill>
              <a:srgbClr val="ADA4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p>
          </p:txBody>
        </p:sp>
        <p:sp>
          <p:nvSpPr>
            <p:cNvPr id="49" name="Forma Livre 26">
              <a:extLst>
                <a:ext uri="{FF2B5EF4-FFF2-40B4-BE49-F238E27FC236}">
                  <a16:creationId xmlns="" xmlns:a16="http://schemas.microsoft.com/office/drawing/2014/main" id="{56FE8491-17D1-44D2-A059-D277D43E3DDA}"/>
                </a:ext>
              </a:extLst>
            </p:cNvPr>
            <p:cNvSpPr>
              <a:spLocks/>
            </p:cNvSpPr>
            <p:nvPr/>
          </p:nvSpPr>
          <p:spPr bwMode="auto">
            <a:xfrm>
              <a:off x="7955812" y="1828066"/>
              <a:ext cx="546548" cy="456950"/>
            </a:xfrm>
            <a:custGeom>
              <a:avLst/>
              <a:gdLst>
                <a:gd name="T0" fmla="*/ 162 w 162"/>
                <a:gd name="T1" fmla="*/ 66 h 136"/>
                <a:gd name="T2" fmla="*/ 87 w 162"/>
                <a:gd name="T3" fmla="*/ 130 h 136"/>
                <a:gd name="T4" fmla="*/ 36 w 162"/>
                <a:gd name="T5" fmla="*/ 124 h 136"/>
                <a:gd name="T6" fmla="*/ 0 w 162"/>
                <a:gd name="T7" fmla="*/ 103 h 136"/>
                <a:gd name="T8" fmla="*/ 103 w 162"/>
                <a:gd name="T9" fmla="*/ 0 h 136"/>
                <a:gd name="T10" fmla="*/ 148 w 162"/>
                <a:gd name="T11" fmla="*/ 50 h 136"/>
                <a:gd name="T12" fmla="*/ 162 w 162"/>
                <a:gd name="T13" fmla="*/ 66 h 136"/>
              </a:gdLst>
              <a:ahLst/>
              <a:cxnLst>
                <a:cxn ang="0">
                  <a:pos x="T0" y="T1"/>
                </a:cxn>
                <a:cxn ang="0">
                  <a:pos x="T2" y="T3"/>
                </a:cxn>
                <a:cxn ang="0">
                  <a:pos x="T4" y="T5"/>
                </a:cxn>
                <a:cxn ang="0">
                  <a:pos x="T6" y="T7"/>
                </a:cxn>
                <a:cxn ang="0">
                  <a:pos x="T8" y="T9"/>
                </a:cxn>
                <a:cxn ang="0">
                  <a:pos x="T10" y="T11"/>
                </a:cxn>
                <a:cxn ang="0">
                  <a:pos x="T12" y="T13"/>
                </a:cxn>
              </a:cxnLst>
              <a:rect l="0" t="0" r="r" b="b"/>
              <a:pathLst>
                <a:path w="162" h="136">
                  <a:moveTo>
                    <a:pt x="162" y="66"/>
                  </a:moveTo>
                  <a:cubicBezTo>
                    <a:pt x="162" y="66"/>
                    <a:pt x="119" y="116"/>
                    <a:pt x="87" y="130"/>
                  </a:cubicBezTo>
                  <a:cubicBezTo>
                    <a:pt x="72" y="136"/>
                    <a:pt x="53" y="131"/>
                    <a:pt x="36" y="124"/>
                  </a:cubicBezTo>
                  <a:cubicBezTo>
                    <a:pt x="16" y="115"/>
                    <a:pt x="0" y="103"/>
                    <a:pt x="0" y="103"/>
                  </a:cubicBezTo>
                  <a:cubicBezTo>
                    <a:pt x="103" y="0"/>
                    <a:pt x="103" y="0"/>
                    <a:pt x="103" y="0"/>
                  </a:cubicBezTo>
                  <a:cubicBezTo>
                    <a:pt x="148" y="50"/>
                    <a:pt x="148" y="50"/>
                    <a:pt x="148" y="50"/>
                  </a:cubicBezTo>
                  <a:lnTo>
                    <a:pt x="162" y="66"/>
                  </a:lnTo>
                  <a:close/>
                </a:path>
              </a:pathLst>
            </a:custGeom>
            <a:solidFill>
              <a:srgbClr val="D8C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p>
          </p:txBody>
        </p:sp>
        <p:sp>
          <p:nvSpPr>
            <p:cNvPr id="50" name="Forma Livre 27">
              <a:extLst>
                <a:ext uri="{FF2B5EF4-FFF2-40B4-BE49-F238E27FC236}">
                  <a16:creationId xmlns="" xmlns:a16="http://schemas.microsoft.com/office/drawing/2014/main" id="{59AC079D-039E-4639-B27F-9908EF107DB5}"/>
                </a:ext>
              </a:extLst>
            </p:cNvPr>
            <p:cNvSpPr>
              <a:spLocks/>
            </p:cNvSpPr>
            <p:nvPr/>
          </p:nvSpPr>
          <p:spPr bwMode="auto">
            <a:xfrm>
              <a:off x="8077665" y="1996510"/>
              <a:ext cx="424695" cy="288506"/>
            </a:xfrm>
            <a:custGeom>
              <a:avLst/>
              <a:gdLst>
                <a:gd name="T0" fmla="*/ 126 w 126"/>
                <a:gd name="T1" fmla="*/ 16 h 86"/>
                <a:gd name="T2" fmla="*/ 51 w 126"/>
                <a:gd name="T3" fmla="*/ 80 h 86"/>
                <a:gd name="T4" fmla="*/ 0 w 126"/>
                <a:gd name="T5" fmla="*/ 74 h 86"/>
                <a:gd name="T6" fmla="*/ 6 w 126"/>
                <a:gd name="T7" fmla="*/ 61 h 86"/>
                <a:gd name="T8" fmla="*/ 112 w 126"/>
                <a:gd name="T9" fmla="*/ 0 h 86"/>
                <a:gd name="T10" fmla="*/ 126 w 126"/>
                <a:gd name="T11" fmla="*/ 16 h 86"/>
              </a:gdLst>
              <a:ahLst/>
              <a:cxnLst>
                <a:cxn ang="0">
                  <a:pos x="T0" y="T1"/>
                </a:cxn>
                <a:cxn ang="0">
                  <a:pos x="T2" y="T3"/>
                </a:cxn>
                <a:cxn ang="0">
                  <a:pos x="T4" y="T5"/>
                </a:cxn>
                <a:cxn ang="0">
                  <a:pos x="T6" y="T7"/>
                </a:cxn>
                <a:cxn ang="0">
                  <a:pos x="T8" y="T9"/>
                </a:cxn>
                <a:cxn ang="0">
                  <a:pos x="T10" y="T11"/>
                </a:cxn>
              </a:cxnLst>
              <a:rect l="0" t="0" r="r" b="b"/>
              <a:pathLst>
                <a:path w="126" h="86">
                  <a:moveTo>
                    <a:pt x="126" y="16"/>
                  </a:moveTo>
                  <a:cubicBezTo>
                    <a:pt x="126" y="16"/>
                    <a:pt x="83" y="66"/>
                    <a:pt x="51" y="80"/>
                  </a:cubicBezTo>
                  <a:cubicBezTo>
                    <a:pt x="36" y="86"/>
                    <a:pt x="17" y="81"/>
                    <a:pt x="0" y="74"/>
                  </a:cubicBezTo>
                  <a:cubicBezTo>
                    <a:pt x="2" y="70"/>
                    <a:pt x="3" y="65"/>
                    <a:pt x="6" y="61"/>
                  </a:cubicBezTo>
                  <a:cubicBezTo>
                    <a:pt x="6" y="61"/>
                    <a:pt x="54" y="25"/>
                    <a:pt x="112" y="0"/>
                  </a:cubicBezTo>
                  <a:lnTo>
                    <a:pt x="126"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p>
          </p:txBody>
        </p:sp>
        <p:sp>
          <p:nvSpPr>
            <p:cNvPr id="51" name="Forma Livre 28">
              <a:extLst>
                <a:ext uri="{FF2B5EF4-FFF2-40B4-BE49-F238E27FC236}">
                  <a16:creationId xmlns="" xmlns:a16="http://schemas.microsoft.com/office/drawing/2014/main" id="{C95685F9-863C-488D-A6CE-3A519F21EA34}"/>
                </a:ext>
              </a:extLst>
            </p:cNvPr>
            <p:cNvSpPr>
              <a:spLocks/>
            </p:cNvSpPr>
            <p:nvPr/>
          </p:nvSpPr>
          <p:spPr bwMode="auto">
            <a:xfrm>
              <a:off x="11804938" y="-14067"/>
              <a:ext cx="387063" cy="7168"/>
            </a:xfrm>
            <a:custGeom>
              <a:avLst/>
              <a:gdLst>
                <a:gd name="T0" fmla="*/ 115 w 115"/>
                <a:gd name="T1" fmla="*/ 2 h 2"/>
                <a:gd name="T2" fmla="*/ 0 w 115"/>
                <a:gd name="T3" fmla="*/ 2 h 2"/>
                <a:gd name="T4" fmla="*/ 115 w 115"/>
                <a:gd name="T5" fmla="*/ 2 h 2"/>
              </a:gdLst>
              <a:ahLst/>
              <a:cxnLst>
                <a:cxn ang="0">
                  <a:pos x="T0" y="T1"/>
                </a:cxn>
                <a:cxn ang="0">
                  <a:pos x="T2" y="T3"/>
                </a:cxn>
                <a:cxn ang="0">
                  <a:pos x="T4" y="T5"/>
                </a:cxn>
              </a:cxnLst>
              <a:rect l="0" t="0" r="r" b="b"/>
              <a:pathLst>
                <a:path w="115" h="2">
                  <a:moveTo>
                    <a:pt x="115" y="2"/>
                  </a:moveTo>
                  <a:cubicBezTo>
                    <a:pt x="0" y="2"/>
                    <a:pt x="0" y="2"/>
                    <a:pt x="0" y="2"/>
                  </a:cubicBezTo>
                  <a:cubicBezTo>
                    <a:pt x="73" y="0"/>
                    <a:pt x="115" y="2"/>
                    <a:pt x="115" y="2"/>
                  </a:cubicBezTo>
                  <a:close/>
                </a:path>
              </a:pathLst>
            </a:custGeom>
            <a:solidFill>
              <a:srgbClr val="190E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p>
          </p:txBody>
        </p:sp>
        <p:grpSp>
          <p:nvGrpSpPr>
            <p:cNvPr id="60" name="Grupo 59">
              <a:extLst>
                <a:ext uri="{FF2B5EF4-FFF2-40B4-BE49-F238E27FC236}">
                  <a16:creationId xmlns="" xmlns:a16="http://schemas.microsoft.com/office/drawing/2014/main" id="{D88A045D-1D47-48A7-BD6D-329F30D7916F}"/>
                </a:ext>
              </a:extLst>
            </p:cNvPr>
            <p:cNvGrpSpPr/>
            <p:nvPr/>
          </p:nvGrpSpPr>
          <p:grpSpPr>
            <a:xfrm>
              <a:off x="7676266" y="528897"/>
              <a:ext cx="1904852" cy="2230988"/>
              <a:chOff x="7676266" y="528897"/>
              <a:chExt cx="1904852" cy="2230988"/>
            </a:xfrm>
            <a:gradFill>
              <a:gsLst>
                <a:gs pos="0">
                  <a:srgbClr val="03002F"/>
                </a:gs>
                <a:gs pos="100000">
                  <a:srgbClr val="F870FF"/>
                </a:gs>
              </a:gsLst>
              <a:lin ang="19800000" scaled="0"/>
            </a:gradFill>
          </p:grpSpPr>
          <p:sp>
            <p:nvSpPr>
              <p:cNvPr id="52" name="Forma Livre 29">
                <a:extLst>
                  <a:ext uri="{FF2B5EF4-FFF2-40B4-BE49-F238E27FC236}">
                    <a16:creationId xmlns="" xmlns:a16="http://schemas.microsoft.com/office/drawing/2014/main" id="{8AC43BD2-6A27-4E0F-BAFD-FDAF479A012B}"/>
                  </a:ext>
                </a:extLst>
              </p:cNvPr>
              <p:cNvSpPr>
                <a:spLocks/>
              </p:cNvSpPr>
              <p:nvPr/>
            </p:nvSpPr>
            <p:spPr bwMode="auto">
              <a:xfrm>
                <a:off x="7676266" y="2195418"/>
                <a:ext cx="589555" cy="564467"/>
              </a:xfrm>
              <a:custGeom>
                <a:avLst/>
                <a:gdLst>
                  <a:gd name="T0" fmla="*/ 138 w 175"/>
                  <a:gd name="T1" fmla="*/ 16 h 168"/>
                  <a:gd name="T2" fmla="*/ 175 w 175"/>
                  <a:gd name="T3" fmla="*/ 32 h 168"/>
                  <a:gd name="T4" fmla="*/ 167 w 175"/>
                  <a:gd name="T5" fmla="*/ 40 h 168"/>
                  <a:gd name="T6" fmla="*/ 109 w 175"/>
                  <a:gd name="T7" fmla="*/ 105 h 168"/>
                  <a:gd name="T8" fmla="*/ 109 w 175"/>
                  <a:gd name="T9" fmla="*/ 105 h 168"/>
                  <a:gd name="T10" fmla="*/ 84 w 175"/>
                  <a:gd name="T11" fmla="*/ 133 h 168"/>
                  <a:gd name="T12" fmla="*/ 0 w 175"/>
                  <a:gd name="T13" fmla="*/ 168 h 168"/>
                  <a:gd name="T14" fmla="*/ 32 w 175"/>
                  <a:gd name="T15" fmla="*/ 83 h 168"/>
                  <a:gd name="T16" fmla="*/ 48 w 175"/>
                  <a:gd name="T17" fmla="*/ 63 h 168"/>
                  <a:gd name="T18" fmla="*/ 65 w 175"/>
                  <a:gd name="T19" fmla="*/ 42 h 168"/>
                  <a:gd name="T20" fmla="*/ 99 w 175"/>
                  <a:gd name="T21" fmla="*/ 0 h 168"/>
                  <a:gd name="T22" fmla="*/ 103 w 175"/>
                  <a:gd name="T23" fmla="*/ 1 h 168"/>
                  <a:gd name="T24" fmla="*/ 108 w 175"/>
                  <a:gd name="T25" fmla="*/ 3 h 168"/>
                  <a:gd name="T26" fmla="*/ 113 w 175"/>
                  <a:gd name="T27" fmla="*/ 6 h 168"/>
                  <a:gd name="T28" fmla="*/ 115 w 175"/>
                  <a:gd name="T29" fmla="*/ 6 h 168"/>
                  <a:gd name="T30" fmla="*/ 115 w 175"/>
                  <a:gd name="T31" fmla="*/ 6 h 168"/>
                  <a:gd name="T32" fmla="*/ 115 w 175"/>
                  <a:gd name="T33" fmla="*/ 6 h 168"/>
                  <a:gd name="T34" fmla="*/ 131 w 175"/>
                  <a:gd name="T35" fmla="*/ 13 h 168"/>
                  <a:gd name="T36" fmla="*/ 136 w 175"/>
                  <a:gd name="T37" fmla="*/ 15 h 168"/>
                  <a:gd name="T38" fmla="*/ 138 w 175"/>
                  <a:gd name="T39" fmla="*/ 1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5" h="168">
                    <a:moveTo>
                      <a:pt x="138" y="16"/>
                    </a:moveTo>
                    <a:cubicBezTo>
                      <a:pt x="150" y="21"/>
                      <a:pt x="162" y="27"/>
                      <a:pt x="175" y="32"/>
                    </a:cubicBezTo>
                    <a:cubicBezTo>
                      <a:pt x="167" y="40"/>
                      <a:pt x="167" y="40"/>
                      <a:pt x="167" y="40"/>
                    </a:cubicBezTo>
                    <a:cubicBezTo>
                      <a:pt x="109" y="105"/>
                      <a:pt x="109" y="105"/>
                      <a:pt x="109" y="105"/>
                    </a:cubicBezTo>
                    <a:cubicBezTo>
                      <a:pt x="109" y="105"/>
                      <a:pt x="109" y="105"/>
                      <a:pt x="109" y="105"/>
                    </a:cubicBezTo>
                    <a:cubicBezTo>
                      <a:pt x="84" y="133"/>
                      <a:pt x="84" y="133"/>
                      <a:pt x="84" y="133"/>
                    </a:cubicBezTo>
                    <a:cubicBezTo>
                      <a:pt x="0" y="168"/>
                      <a:pt x="0" y="168"/>
                      <a:pt x="0" y="168"/>
                    </a:cubicBezTo>
                    <a:cubicBezTo>
                      <a:pt x="32" y="83"/>
                      <a:pt x="32" y="83"/>
                      <a:pt x="32" y="83"/>
                    </a:cubicBezTo>
                    <a:cubicBezTo>
                      <a:pt x="48" y="63"/>
                      <a:pt x="48" y="63"/>
                      <a:pt x="48" y="63"/>
                    </a:cubicBezTo>
                    <a:cubicBezTo>
                      <a:pt x="65" y="42"/>
                      <a:pt x="65" y="42"/>
                      <a:pt x="65" y="42"/>
                    </a:cubicBezTo>
                    <a:cubicBezTo>
                      <a:pt x="99" y="0"/>
                      <a:pt x="99" y="0"/>
                      <a:pt x="99" y="0"/>
                    </a:cubicBezTo>
                    <a:cubicBezTo>
                      <a:pt x="100" y="0"/>
                      <a:pt x="101" y="1"/>
                      <a:pt x="103" y="1"/>
                    </a:cubicBezTo>
                    <a:cubicBezTo>
                      <a:pt x="104" y="2"/>
                      <a:pt x="106" y="3"/>
                      <a:pt x="108" y="3"/>
                    </a:cubicBezTo>
                    <a:cubicBezTo>
                      <a:pt x="110" y="4"/>
                      <a:pt x="112" y="5"/>
                      <a:pt x="113" y="6"/>
                    </a:cubicBezTo>
                    <a:cubicBezTo>
                      <a:pt x="114" y="6"/>
                      <a:pt x="114" y="6"/>
                      <a:pt x="115" y="6"/>
                    </a:cubicBezTo>
                    <a:cubicBezTo>
                      <a:pt x="115" y="6"/>
                      <a:pt x="115" y="6"/>
                      <a:pt x="115" y="6"/>
                    </a:cubicBezTo>
                    <a:cubicBezTo>
                      <a:pt x="115" y="6"/>
                      <a:pt x="115" y="6"/>
                      <a:pt x="115" y="6"/>
                    </a:cubicBezTo>
                    <a:cubicBezTo>
                      <a:pt x="120" y="8"/>
                      <a:pt x="126" y="11"/>
                      <a:pt x="131" y="13"/>
                    </a:cubicBezTo>
                    <a:cubicBezTo>
                      <a:pt x="133" y="14"/>
                      <a:pt x="134" y="15"/>
                      <a:pt x="136" y="15"/>
                    </a:cubicBezTo>
                    <a:cubicBezTo>
                      <a:pt x="137" y="16"/>
                      <a:pt x="137" y="16"/>
                      <a:pt x="13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p>
            </p:txBody>
          </p:sp>
          <p:sp>
            <p:nvSpPr>
              <p:cNvPr id="53" name="Forma Livre 30">
                <a:extLst>
                  <a:ext uri="{FF2B5EF4-FFF2-40B4-BE49-F238E27FC236}">
                    <a16:creationId xmlns="" xmlns:a16="http://schemas.microsoft.com/office/drawing/2014/main" id="{ADA7EFA8-1700-4615-8891-221172E4BD3B}"/>
                  </a:ext>
                </a:extLst>
              </p:cNvPr>
              <p:cNvSpPr>
                <a:spLocks/>
              </p:cNvSpPr>
              <p:nvPr/>
            </p:nvSpPr>
            <p:spPr bwMode="auto">
              <a:xfrm>
                <a:off x="8009570" y="528897"/>
                <a:ext cx="1571548" cy="1774039"/>
              </a:xfrm>
              <a:custGeom>
                <a:avLst/>
                <a:gdLst>
                  <a:gd name="T0" fmla="*/ 454 w 466"/>
                  <a:gd name="T1" fmla="*/ 77 h 527"/>
                  <a:gd name="T2" fmla="*/ 450 w 466"/>
                  <a:gd name="T3" fmla="*/ 81 h 527"/>
                  <a:gd name="T4" fmla="*/ 241 w 466"/>
                  <a:gd name="T5" fmla="*/ 334 h 527"/>
                  <a:gd name="T6" fmla="*/ 228 w 466"/>
                  <a:gd name="T7" fmla="*/ 350 h 527"/>
                  <a:gd name="T8" fmla="*/ 184 w 466"/>
                  <a:gd name="T9" fmla="*/ 403 h 527"/>
                  <a:gd name="T10" fmla="*/ 162 w 466"/>
                  <a:gd name="T11" fmla="*/ 429 h 527"/>
                  <a:gd name="T12" fmla="*/ 134 w 466"/>
                  <a:gd name="T13" fmla="*/ 461 h 527"/>
                  <a:gd name="T14" fmla="*/ 76 w 466"/>
                  <a:gd name="T15" fmla="*/ 527 h 527"/>
                  <a:gd name="T16" fmla="*/ 39 w 466"/>
                  <a:gd name="T17" fmla="*/ 511 h 527"/>
                  <a:gd name="T18" fmla="*/ 37 w 466"/>
                  <a:gd name="T19" fmla="*/ 510 h 527"/>
                  <a:gd name="T20" fmla="*/ 32 w 466"/>
                  <a:gd name="T21" fmla="*/ 508 h 527"/>
                  <a:gd name="T22" fmla="*/ 16 w 466"/>
                  <a:gd name="T23" fmla="*/ 501 h 527"/>
                  <a:gd name="T24" fmla="*/ 16 w 466"/>
                  <a:gd name="T25" fmla="*/ 501 h 527"/>
                  <a:gd name="T26" fmla="*/ 16 w 466"/>
                  <a:gd name="T27" fmla="*/ 501 h 527"/>
                  <a:gd name="T28" fmla="*/ 14 w 466"/>
                  <a:gd name="T29" fmla="*/ 501 h 527"/>
                  <a:gd name="T30" fmla="*/ 9 w 466"/>
                  <a:gd name="T31" fmla="*/ 498 h 527"/>
                  <a:gd name="T32" fmla="*/ 4 w 466"/>
                  <a:gd name="T33" fmla="*/ 496 h 527"/>
                  <a:gd name="T34" fmla="*/ 0 w 466"/>
                  <a:gd name="T35" fmla="*/ 495 h 527"/>
                  <a:gd name="T36" fmla="*/ 378 w 466"/>
                  <a:gd name="T37" fmla="*/ 24 h 527"/>
                  <a:gd name="T38" fmla="*/ 443 w 466"/>
                  <a:gd name="T39" fmla="*/ 16 h 527"/>
                  <a:gd name="T40" fmla="*/ 454 w 466"/>
                  <a:gd name="T41" fmla="*/ 7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6" h="527">
                    <a:moveTo>
                      <a:pt x="454" y="77"/>
                    </a:moveTo>
                    <a:cubicBezTo>
                      <a:pt x="453" y="78"/>
                      <a:pt x="452" y="80"/>
                      <a:pt x="450" y="81"/>
                    </a:cubicBezTo>
                    <a:cubicBezTo>
                      <a:pt x="241" y="334"/>
                      <a:pt x="241" y="334"/>
                      <a:pt x="241" y="334"/>
                    </a:cubicBezTo>
                    <a:cubicBezTo>
                      <a:pt x="228" y="350"/>
                      <a:pt x="228" y="350"/>
                      <a:pt x="228" y="350"/>
                    </a:cubicBezTo>
                    <a:cubicBezTo>
                      <a:pt x="184" y="403"/>
                      <a:pt x="184" y="403"/>
                      <a:pt x="184" y="403"/>
                    </a:cubicBezTo>
                    <a:cubicBezTo>
                      <a:pt x="162" y="429"/>
                      <a:pt x="162" y="429"/>
                      <a:pt x="162" y="429"/>
                    </a:cubicBezTo>
                    <a:cubicBezTo>
                      <a:pt x="134" y="461"/>
                      <a:pt x="134" y="461"/>
                      <a:pt x="134" y="461"/>
                    </a:cubicBezTo>
                    <a:cubicBezTo>
                      <a:pt x="76" y="527"/>
                      <a:pt x="76" y="527"/>
                      <a:pt x="76" y="527"/>
                    </a:cubicBezTo>
                    <a:cubicBezTo>
                      <a:pt x="63" y="522"/>
                      <a:pt x="51" y="516"/>
                      <a:pt x="39" y="511"/>
                    </a:cubicBezTo>
                    <a:cubicBezTo>
                      <a:pt x="38" y="511"/>
                      <a:pt x="38" y="511"/>
                      <a:pt x="37" y="510"/>
                    </a:cubicBezTo>
                    <a:cubicBezTo>
                      <a:pt x="35" y="510"/>
                      <a:pt x="34" y="509"/>
                      <a:pt x="32" y="508"/>
                    </a:cubicBezTo>
                    <a:cubicBezTo>
                      <a:pt x="27" y="506"/>
                      <a:pt x="21" y="503"/>
                      <a:pt x="16" y="501"/>
                    </a:cubicBezTo>
                    <a:cubicBezTo>
                      <a:pt x="16" y="501"/>
                      <a:pt x="16" y="501"/>
                      <a:pt x="16" y="501"/>
                    </a:cubicBezTo>
                    <a:cubicBezTo>
                      <a:pt x="16" y="501"/>
                      <a:pt x="16" y="501"/>
                      <a:pt x="16" y="501"/>
                    </a:cubicBezTo>
                    <a:cubicBezTo>
                      <a:pt x="15" y="501"/>
                      <a:pt x="15" y="501"/>
                      <a:pt x="14" y="501"/>
                    </a:cubicBezTo>
                    <a:cubicBezTo>
                      <a:pt x="13" y="500"/>
                      <a:pt x="11" y="499"/>
                      <a:pt x="9" y="498"/>
                    </a:cubicBezTo>
                    <a:cubicBezTo>
                      <a:pt x="7" y="498"/>
                      <a:pt x="5" y="497"/>
                      <a:pt x="4" y="496"/>
                    </a:cubicBezTo>
                    <a:cubicBezTo>
                      <a:pt x="2" y="496"/>
                      <a:pt x="1" y="495"/>
                      <a:pt x="0" y="495"/>
                    </a:cubicBezTo>
                    <a:cubicBezTo>
                      <a:pt x="378" y="24"/>
                      <a:pt x="378" y="24"/>
                      <a:pt x="378" y="24"/>
                    </a:cubicBezTo>
                    <a:cubicBezTo>
                      <a:pt x="394" y="4"/>
                      <a:pt x="423" y="0"/>
                      <a:pt x="443" y="16"/>
                    </a:cubicBezTo>
                    <a:cubicBezTo>
                      <a:pt x="462" y="31"/>
                      <a:pt x="466" y="57"/>
                      <a:pt x="454"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54" name="Forma Livre 31">
              <a:extLst>
                <a:ext uri="{FF2B5EF4-FFF2-40B4-BE49-F238E27FC236}">
                  <a16:creationId xmlns="" xmlns:a16="http://schemas.microsoft.com/office/drawing/2014/main" id="{B6F47CAE-1A30-4CE3-B40D-9C8C433D52D4}"/>
                </a:ext>
              </a:extLst>
            </p:cNvPr>
            <p:cNvSpPr>
              <a:spLocks/>
            </p:cNvSpPr>
            <p:nvPr/>
          </p:nvSpPr>
          <p:spPr bwMode="auto">
            <a:xfrm>
              <a:off x="7609964" y="1441003"/>
              <a:ext cx="4582038" cy="5372291"/>
            </a:xfrm>
            <a:custGeom>
              <a:avLst/>
              <a:gdLst>
                <a:gd name="T0" fmla="*/ 1360 w 1360"/>
                <a:gd name="T1" fmla="*/ 1596 h 1596"/>
                <a:gd name="T2" fmla="*/ 935 w 1360"/>
                <a:gd name="T3" fmla="*/ 1437 h 1596"/>
                <a:gd name="T4" fmla="*/ 823 w 1360"/>
                <a:gd name="T5" fmla="*/ 1072 h 1596"/>
                <a:gd name="T6" fmla="*/ 756 w 1360"/>
                <a:gd name="T7" fmla="*/ 634 h 1596"/>
                <a:gd name="T8" fmla="*/ 753 w 1360"/>
                <a:gd name="T9" fmla="*/ 624 h 1596"/>
                <a:gd name="T10" fmla="*/ 750 w 1360"/>
                <a:gd name="T11" fmla="*/ 616 h 1596"/>
                <a:gd name="T12" fmla="*/ 737 w 1360"/>
                <a:gd name="T13" fmla="*/ 587 h 1596"/>
                <a:gd name="T14" fmla="*/ 729 w 1360"/>
                <a:gd name="T15" fmla="*/ 577 h 1596"/>
                <a:gd name="T16" fmla="*/ 722 w 1360"/>
                <a:gd name="T17" fmla="*/ 571 h 1596"/>
                <a:gd name="T18" fmla="*/ 718 w 1360"/>
                <a:gd name="T19" fmla="*/ 568 h 1596"/>
                <a:gd name="T20" fmla="*/ 699 w 1360"/>
                <a:gd name="T21" fmla="*/ 559 h 1596"/>
                <a:gd name="T22" fmla="*/ 694 w 1360"/>
                <a:gd name="T23" fmla="*/ 557 h 1596"/>
                <a:gd name="T24" fmla="*/ 667 w 1360"/>
                <a:gd name="T25" fmla="*/ 551 h 1596"/>
                <a:gd name="T26" fmla="*/ 637 w 1360"/>
                <a:gd name="T27" fmla="*/ 546 h 1596"/>
                <a:gd name="T28" fmla="*/ 612 w 1360"/>
                <a:gd name="T29" fmla="*/ 542 h 1596"/>
                <a:gd name="T30" fmla="*/ 597 w 1360"/>
                <a:gd name="T31" fmla="*/ 539 h 1596"/>
                <a:gd name="T32" fmla="*/ 554 w 1360"/>
                <a:gd name="T33" fmla="*/ 532 h 1596"/>
                <a:gd name="T34" fmla="*/ 495 w 1360"/>
                <a:gd name="T35" fmla="*/ 522 h 1596"/>
                <a:gd name="T36" fmla="*/ 469 w 1360"/>
                <a:gd name="T37" fmla="*/ 516 h 1596"/>
                <a:gd name="T38" fmla="*/ 447 w 1360"/>
                <a:gd name="T39" fmla="*/ 512 h 1596"/>
                <a:gd name="T40" fmla="*/ 421 w 1360"/>
                <a:gd name="T41" fmla="*/ 506 h 1596"/>
                <a:gd name="T42" fmla="*/ 402 w 1360"/>
                <a:gd name="T43" fmla="*/ 500 h 1596"/>
                <a:gd name="T44" fmla="*/ 382 w 1360"/>
                <a:gd name="T45" fmla="*/ 495 h 1596"/>
                <a:gd name="T46" fmla="*/ 367 w 1360"/>
                <a:gd name="T47" fmla="*/ 490 h 1596"/>
                <a:gd name="T48" fmla="*/ 355 w 1360"/>
                <a:gd name="T49" fmla="*/ 485 h 1596"/>
                <a:gd name="T50" fmla="*/ 332 w 1360"/>
                <a:gd name="T51" fmla="*/ 476 h 1596"/>
                <a:gd name="T52" fmla="*/ 290 w 1360"/>
                <a:gd name="T53" fmla="*/ 452 h 1596"/>
                <a:gd name="T54" fmla="*/ 280 w 1360"/>
                <a:gd name="T55" fmla="*/ 444 h 1596"/>
                <a:gd name="T56" fmla="*/ 264 w 1360"/>
                <a:gd name="T57" fmla="*/ 429 h 1596"/>
                <a:gd name="T58" fmla="*/ 252 w 1360"/>
                <a:gd name="T59" fmla="*/ 419 h 1596"/>
                <a:gd name="T60" fmla="*/ 241 w 1360"/>
                <a:gd name="T61" fmla="*/ 410 h 1596"/>
                <a:gd name="T62" fmla="*/ 129 w 1360"/>
                <a:gd name="T63" fmla="*/ 329 h 1596"/>
                <a:gd name="T64" fmla="*/ 106 w 1360"/>
                <a:gd name="T65" fmla="*/ 313 h 1596"/>
                <a:gd name="T66" fmla="*/ 68 w 1360"/>
                <a:gd name="T67" fmla="*/ 287 h 1596"/>
                <a:gd name="T68" fmla="*/ 33 w 1360"/>
                <a:gd name="T69" fmla="*/ 221 h 1596"/>
                <a:gd name="T70" fmla="*/ 73 w 1360"/>
                <a:gd name="T71" fmla="*/ 213 h 1596"/>
                <a:gd name="T72" fmla="*/ 79 w 1360"/>
                <a:gd name="T73" fmla="*/ 213 h 1596"/>
                <a:gd name="T74" fmla="*/ 87 w 1360"/>
                <a:gd name="T75" fmla="*/ 214 h 1596"/>
                <a:gd name="T76" fmla="*/ 119 w 1360"/>
                <a:gd name="T77" fmla="*/ 224 h 1596"/>
                <a:gd name="T78" fmla="*/ 128 w 1360"/>
                <a:gd name="T79" fmla="*/ 227 h 1596"/>
                <a:gd name="T80" fmla="*/ 135 w 1360"/>
                <a:gd name="T81" fmla="*/ 230 h 1596"/>
                <a:gd name="T82" fmla="*/ 151 w 1360"/>
                <a:gd name="T83" fmla="*/ 237 h 1596"/>
                <a:gd name="T84" fmla="*/ 158 w 1360"/>
                <a:gd name="T85" fmla="*/ 240 h 1596"/>
                <a:gd name="T86" fmla="*/ 197 w 1360"/>
                <a:gd name="T87" fmla="*/ 257 h 1596"/>
                <a:gd name="T88" fmla="*/ 412 w 1360"/>
                <a:gd name="T89" fmla="*/ 273 h 1596"/>
                <a:gd name="T90" fmla="*/ 461 w 1360"/>
                <a:gd name="T91" fmla="*/ 189 h 1596"/>
                <a:gd name="T92" fmla="*/ 460 w 1360"/>
                <a:gd name="T93" fmla="*/ 185 h 1596"/>
                <a:gd name="T94" fmla="*/ 460 w 1360"/>
                <a:gd name="T95" fmla="*/ 181 h 1596"/>
                <a:gd name="T96" fmla="*/ 457 w 1360"/>
                <a:gd name="T97" fmla="*/ 176 h 1596"/>
                <a:gd name="T98" fmla="*/ 455 w 1360"/>
                <a:gd name="T99" fmla="*/ 172 h 1596"/>
                <a:gd name="T100" fmla="*/ 451 w 1360"/>
                <a:gd name="T101" fmla="*/ 168 h 1596"/>
                <a:gd name="T102" fmla="*/ 444 w 1360"/>
                <a:gd name="T103" fmla="*/ 164 h 1596"/>
                <a:gd name="T104" fmla="*/ 423 w 1360"/>
                <a:gd name="T105" fmla="*/ 160 h 1596"/>
                <a:gd name="T106" fmla="*/ 281 w 1360"/>
                <a:gd name="T107" fmla="*/ 158 h 1596"/>
                <a:gd name="T108" fmla="*/ 347 w 1360"/>
                <a:gd name="T109" fmla="*/ 79 h 1596"/>
                <a:gd name="T110" fmla="*/ 420 w 1360"/>
                <a:gd name="T111" fmla="*/ 45 h 1596"/>
                <a:gd name="T112" fmla="*/ 548 w 1360"/>
                <a:gd name="T113" fmla="*/ 2 h 1596"/>
                <a:gd name="T114" fmla="*/ 584 w 1360"/>
                <a:gd name="T115" fmla="*/ 24 h 1596"/>
                <a:gd name="T116" fmla="*/ 905 w 1360"/>
                <a:gd name="T117" fmla="*/ 485 h 1596"/>
                <a:gd name="T118" fmla="*/ 918 w 1360"/>
                <a:gd name="T119" fmla="*/ 526 h 1596"/>
                <a:gd name="T120" fmla="*/ 1360 w 1360"/>
                <a:gd name="T121" fmla="*/ 1194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0" h="1596">
                  <a:moveTo>
                    <a:pt x="1360" y="1194"/>
                  </a:moveTo>
                  <a:cubicBezTo>
                    <a:pt x="1360" y="1596"/>
                    <a:pt x="1360" y="1596"/>
                    <a:pt x="1360" y="1596"/>
                  </a:cubicBezTo>
                  <a:cubicBezTo>
                    <a:pt x="1349" y="1575"/>
                    <a:pt x="1312" y="1536"/>
                    <a:pt x="1197" y="1497"/>
                  </a:cubicBezTo>
                  <a:cubicBezTo>
                    <a:pt x="1135" y="1476"/>
                    <a:pt x="1050" y="1455"/>
                    <a:pt x="935" y="1437"/>
                  </a:cubicBezTo>
                  <a:cubicBezTo>
                    <a:pt x="897" y="1361"/>
                    <a:pt x="867" y="1277"/>
                    <a:pt x="847" y="1188"/>
                  </a:cubicBezTo>
                  <a:cubicBezTo>
                    <a:pt x="838" y="1147"/>
                    <a:pt x="830" y="1108"/>
                    <a:pt x="823" y="1072"/>
                  </a:cubicBezTo>
                  <a:cubicBezTo>
                    <a:pt x="785" y="876"/>
                    <a:pt x="776" y="752"/>
                    <a:pt x="763" y="674"/>
                  </a:cubicBezTo>
                  <a:cubicBezTo>
                    <a:pt x="761" y="659"/>
                    <a:pt x="758" y="646"/>
                    <a:pt x="756" y="634"/>
                  </a:cubicBezTo>
                  <a:cubicBezTo>
                    <a:pt x="755" y="632"/>
                    <a:pt x="754" y="630"/>
                    <a:pt x="754" y="628"/>
                  </a:cubicBezTo>
                  <a:cubicBezTo>
                    <a:pt x="754" y="627"/>
                    <a:pt x="753" y="625"/>
                    <a:pt x="753" y="624"/>
                  </a:cubicBezTo>
                  <a:cubicBezTo>
                    <a:pt x="752" y="622"/>
                    <a:pt x="752" y="620"/>
                    <a:pt x="751" y="618"/>
                  </a:cubicBezTo>
                  <a:cubicBezTo>
                    <a:pt x="751" y="618"/>
                    <a:pt x="751" y="617"/>
                    <a:pt x="750" y="616"/>
                  </a:cubicBezTo>
                  <a:cubicBezTo>
                    <a:pt x="747" y="605"/>
                    <a:pt x="743" y="596"/>
                    <a:pt x="738" y="589"/>
                  </a:cubicBezTo>
                  <a:cubicBezTo>
                    <a:pt x="737" y="588"/>
                    <a:pt x="737" y="588"/>
                    <a:pt x="737" y="587"/>
                  </a:cubicBezTo>
                  <a:cubicBezTo>
                    <a:pt x="735" y="584"/>
                    <a:pt x="732" y="581"/>
                    <a:pt x="730" y="579"/>
                  </a:cubicBezTo>
                  <a:cubicBezTo>
                    <a:pt x="730" y="578"/>
                    <a:pt x="729" y="578"/>
                    <a:pt x="729" y="577"/>
                  </a:cubicBezTo>
                  <a:cubicBezTo>
                    <a:pt x="727" y="576"/>
                    <a:pt x="725" y="574"/>
                    <a:pt x="723" y="572"/>
                  </a:cubicBezTo>
                  <a:cubicBezTo>
                    <a:pt x="723" y="572"/>
                    <a:pt x="723" y="571"/>
                    <a:pt x="722" y="571"/>
                  </a:cubicBezTo>
                  <a:cubicBezTo>
                    <a:pt x="722" y="571"/>
                    <a:pt x="722" y="571"/>
                    <a:pt x="721" y="571"/>
                  </a:cubicBezTo>
                  <a:cubicBezTo>
                    <a:pt x="720" y="570"/>
                    <a:pt x="719" y="569"/>
                    <a:pt x="718" y="568"/>
                  </a:cubicBezTo>
                  <a:cubicBezTo>
                    <a:pt x="715" y="566"/>
                    <a:pt x="712" y="564"/>
                    <a:pt x="709" y="563"/>
                  </a:cubicBezTo>
                  <a:cubicBezTo>
                    <a:pt x="705" y="561"/>
                    <a:pt x="702" y="560"/>
                    <a:pt x="699" y="559"/>
                  </a:cubicBezTo>
                  <a:cubicBezTo>
                    <a:pt x="698" y="559"/>
                    <a:pt x="697" y="558"/>
                    <a:pt x="696" y="558"/>
                  </a:cubicBezTo>
                  <a:cubicBezTo>
                    <a:pt x="696" y="558"/>
                    <a:pt x="695" y="558"/>
                    <a:pt x="694" y="557"/>
                  </a:cubicBezTo>
                  <a:cubicBezTo>
                    <a:pt x="692" y="557"/>
                    <a:pt x="690" y="556"/>
                    <a:pt x="688" y="556"/>
                  </a:cubicBezTo>
                  <a:cubicBezTo>
                    <a:pt x="681" y="554"/>
                    <a:pt x="674" y="553"/>
                    <a:pt x="667" y="551"/>
                  </a:cubicBezTo>
                  <a:cubicBezTo>
                    <a:pt x="665" y="551"/>
                    <a:pt x="663" y="551"/>
                    <a:pt x="661" y="550"/>
                  </a:cubicBezTo>
                  <a:cubicBezTo>
                    <a:pt x="653" y="549"/>
                    <a:pt x="645" y="547"/>
                    <a:pt x="637" y="546"/>
                  </a:cubicBezTo>
                  <a:cubicBezTo>
                    <a:pt x="632" y="545"/>
                    <a:pt x="628" y="545"/>
                    <a:pt x="624" y="544"/>
                  </a:cubicBezTo>
                  <a:cubicBezTo>
                    <a:pt x="620" y="543"/>
                    <a:pt x="616" y="543"/>
                    <a:pt x="612" y="542"/>
                  </a:cubicBezTo>
                  <a:cubicBezTo>
                    <a:pt x="611" y="542"/>
                    <a:pt x="611" y="542"/>
                    <a:pt x="610" y="541"/>
                  </a:cubicBezTo>
                  <a:cubicBezTo>
                    <a:pt x="605" y="541"/>
                    <a:pt x="601" y="540"/>
                    <a:pt x="597" y="539"/>
                  </a:cubicBezTo>
                  <a:cubicBezTo>
                    <a:pt x="590" y="538"/>
                    <a:pt x="583" y="537"/>
                    <a:pt x="576" y="536"/>
                  </a:cubicBezTo>
                  <a:cubicBezTo>
                    <a:pt x="569" y="535"/>
                    <a:pt x="562" y="534"/>
                    <a:pt x="554" y="532"/>
                  </a:cubicBezTo>
                  <a:cubicBezTo>
                    <a:pt x="539" y="530"/>
                    <a:pt x="523" y="527"/>
                    <a:pt x="508" y="524"/>
                  </a:cubicBezTo>
                  <a:cubicBezTo>
                    <a:pt x="504" y="523"/>
                    <a:pt x="499" y="523"/>
                    <a:pt x="495" y="522"/>
                  </a:cubicBezTo>
                  <a:cubicBezTo>
                    <a:pt x="493" y="521"/>
                    <a:pt x="490" y="521"/>
                    <a:pt x="488" y="520"/>
                  </a:cubicBezTo>
                  <a:cubicBezTo>
                    <a:pt x="481" y="519"/>
                    <a:pt x="475" y="518"/>
                    <a:pt x="469" y="516"/>
                  </a:cubicBezTo>
                  <a:cubicBezTo>
                    <a:pt x="464" y="515"/>
                    <a:pt x="459" y="514"/>
                    <a:pt x="454" y="513"/>
                  </a:cubicBezTo>
                  <a:cubicBezTo>
                    <a:pt x="452" y="513"/>
                    <a:pt x="449" y="512"/>
                    <a:pt x="447" y="512"/>
                  </a:cubicBezTo>
                  <a:cubicBezTo>
                    <a:pt x="439" y="510"/>
                    <a:pt x="432" y="508"/>
                    <a:pt x="425" y="507"/>
                  </a:cubicBezTo>
                  <a:cubicBezTo>
                    <a:pt x="424" y="506"/>
                    <a:pt x="422" y="506"/>
                    <a:pt x="421" y="506"/>
                  </a:cubicBezTo>
                  <a:cubicBezTo>
                    <a:pt x="418" y="505"/>
                    <a:pt x="414" y="504"/>
                    <a:pt x="411" y="503"/>
                  </a:cubicBezTo>
                  <a:cubicBezTo>
                    <a:pt x="408" y="502"/>
                    <a:pt x="405" y="501"/>
                    <a:pt x="402" y="500"/>
                  </a:cubicBezTo>
                  <a:cubicBezTo>
                    <a:pt x="399" y="500"/>
                    <a:pt x="396" y="499"/>
                    <a:pt x="393" y="498"/>
                  </a:cubicBezTo>
                  <a:cubicBezTo>
                    <a:pt x="389" y="497"/>
                    <a:pt x="386" y="496"/>
                    <a:pt x="382" y="495"/>
                  </a:cubicBezTo>
                  <a:cubicBezTo>
                    <a:pt x="380" y="494"/>
                    <a:pt x="377" y="493"/>
                    <a:pt x="374" y="492"/>
                  </a:cubicBezTo>
                  <a:cubicBezTo>
                    <a:pt x="372" y="491"/>
                    <a:pt x="370" y="491"/>
                    <a:pt x="367" y="490"/>
                  </a:cubicBezTo>
                  <a:cubicBezTo>
                    <a:pt x="365" y="489"/>
                    <a:pt x="363" y="488"/>
                    <a:pt x="361" y="488"/>
                  </a:cubicBezTo>
                  <a:cubicBezTo>
                    <a:pt x="359" y="487"/>
                    <a:pt x="357" y="486"/>
                    <a:pt x="355" y="485"/>
                  </a:cubicBezTo>
                  <a:cubicBezTo>
                    <a:pt x="349" y="483"/>
                    <a:pt x="343" y="481"/>
                    <a:pt x="337" y="478"/>
                  </a:cubicBezTo>
                  <a:cubicBezTo>
                    <a:pt x="335" y="477"/>
                    <a:pt x="334" y="477"/>
                    <a:pt x="332" y="476"/>
                  </a:cubicBezTo>
                  <a:cubicBezTo>
                    <a:pt x="317" y="469"/>
                    <a:pt x="304" y="462"/>
                    <a:pt x="292" y="453"/>
                  </a:cubicBezTo>
                  <a:cubicBezTo>
                    <a:pt x="292" y="453"/>
                    <a:pt x="291" y="453"/>
                    <a:pt x="290" y="452"/>
                  </a:cubicBezTo>
                  <a:cubicBezTo>
                    <a:pt x="288" y="450"/>
                    <a:pt x="286" y="449"/>
                    <a:pt x="284" y="447"/>
                  </a:cubicBezTo>
                  <a:cubicBezTo>
                    <a:pt x="282" y="446"/>
                    <a:pt x="281" y="445"/>
                    <a:pt x="280" y="444"/>
                  </a:cubicBezTo>
                  <a:cubicBezTo>
                    <a:pt x="276" y="440"/>
                    <a:pt x="272" y="436"/>
                    <a:pt x="268" y="432"/>
                  </a:cubicBezTo>
                  <a:cubicBezTo>
                    <a:pt x="266" y="431"/>
                    <a:pt x="265" y="430"/>
                    <a:pt x="264" y="429"/>
                  </a:cubicBezTo>
                  <a:cubicBezTo>
                    <a:pt x="262" y="428"/>
                    <a:pt x="260" y="426"/>
                    <a:pt x="258" y="424"/>
                  </a:cubicBezTo>
                  <a:cubicBezTo>
                    <a:pt x="256" y="423"/>
                    <a:pt x="254" y="421"/>
                    <a:pt x="252" y="419"/>
                  </a:cubicBezTo>
                  <a:cubicBezTo>
                    <a:pt x="249" y="417"/>
                    <a:pt x="247" y="416"/>
                    <a:pt x="245" y="414"/>
                  </a:cubicBezTo>
                  <a:cubicBezTo>
                    <a:pt x="244" y="413"/>
                    <a:pt x="242" y="412"/>
                    <a:pt x="241" y="410"/>
                  </a:cubicBezTo>
                  <a:cubicBezTo>
                    <a:pt x="208" y="384"/>
                    <a:pt x="168" y="355"/>
                    <a:pt x="129" y="329"/>
                  </a:cubicBezTo>
                  <a:cubicBezTo>
                    <a:pt x="129" y="329"/>
                    <a:pt x="129" y="329"/>
                    <a:pt x="129" y="329"/>
                  </a:cubicBezTo>
                  <a:cubicBezTo>
                    <a:pt x="125" y="326"/>
                    <a:pt x="121" y="323"/>
                    <a:pt x="117" y="320"/>
                  </a:cubicBezTo>
                  <a:cubicBezTo>
                    <a:pt x="113" y="318"/>
                    <a:pt x="110" y="315"/>
                    <a:pt x="106" y="313"/>
                  </a:cubicBezTo>
                  <a:cubicBezTo>
                    <a:pt x="104" y="311"/>
                    <a:pt x="101" y="309"/>
                    <a:pt x="99" y="308"/>
                  </a:cubicBezTo>
                  <a:cubicBezTo>
                    <a:pt x="88" y="300"/>
                    <a:pt x="78" y="294"/>
                    <a:pt x="68" y="287"/>
                  </a:cubicBezTo>
                  <a:cubicBezTo>
                    <a:pt x="29" y="261"/>
                    <a:pt x="0" y="243"/>
                    <a:pt x="0" y="243"/>
                  </a:cubicBezTo>
                  <a:cubicBezTo>
                    <a:pt x="0" y="243"/>
                    <a:pt x="7" y="230"/>
                    <a:pt x="33" y="221"/>
                  </a:cubicBezTo>
                  <a:cubicBezTo>
                    <a:pt x="43" y="217"/>
                    <a:pt x="55" y="215"/>
                    <a:pt x="71" y="213"/>
                  </a:cubicBezTo>
                  <a:cubicBezTo>
                    <a:pt x="73" y="213"/>
                    <a:pt x="73" y="213"/>
                    <a:pt x="73" y="213"/>
                  </a:cubicBezTo>
                  <a:cubicBezTo>
                    <a:pt x="74" y="213"/>
                    <a:pt x="74" y="213"/>
                    <a:pt x="75" y="213"/>
                  </a:cubicBezTo>
                  <a:cubicBezTo>
                    <a:pt x="77" y="213"/>
                    <a:pt x="78" y="213"/>
                    <a:pt x="79" y="213"/>
                  </a:cubicBezTo>
                  <a:cubicBezTo>
                    <a:pt x="81" y="213"/>
                    <a:pt x="82" y="213"/>
                    <a:pt x="84" y="214"/>
                  </a:cubicBezTo>
                  <a:cubicBezTo>
                    <a:pt x="85" y="214"/>
                    <a:pt x="86" y="214"/>
                    <a:pt x="87" y="214"/>
                  </a:cubicBezTo>
                  <a:cubicBezTo>
                    <a:pt x="95" y="216"/>
                    <a:pt x="103" y="218"/>
                    <a:pt x="113" y="221"/>
                  </a:cubicBezTo>
                  <a:cubicBezTo>
                    <a:pt x="115" y="222"/>
                    <a:pt x="117" y="223"/>
                    <a:pt x="119" y="224"/>
                  </a:cubicBezTo>
                  <a:cubicBezTo>
                    <a:pt x="120" y="224"/>
                    <a:pt x="121" y="225"/>
                    <a:pt x="123" y="225"/>
                  </a:cubicBezTo>
                  <a:cubicBezTo>
                    <a:pt x="124" y="226"/>
                    <a:pt x="126" y="227"/>
                    <a:pt x="128" y="227"/>
                  </a:cubicBezTo>
                  <a:cubicBezTo>
                    <a:pt x="130" y="228"/>
                    <a:pt x="132" y="229"/>
                    <a:pt x="133" y="230"/>
                  </a:cubicBezTo>
                  <a:cubicBezTo>
                    <a:pt x="134" y="230"/>
                    <a:pt x="135" y="230"/>
                    <a:pt x="135" y="230"/>
                  </a:cubicBezTo>
                  <a:cubicBezTo>
                    <a:pt x="135" y="230"/>
                    <a:pt x="135" y="230"/>
                    <a:pt x="135" y="230"/>
                  </a:cubicBezTo>
                  <a:cubicBezTo>
                    <a:pt x="140" y="232"/>
                    <a:pt x="146" y="235"/>
                    <a:pt x="151" y="237"/>
                  </a:cubicBezTo>
                  <a:cubicBezTo>
                    <a:pt x="153" y="238"/>
                    <a:pt x="154" y="239"/>
                    <a:pt x="156" y="239"/>
                  </a:cubicBezTo>
                  <a:cubicBezTo>
                    <a:pt x="157" y="240"/>
                    <a:pt x="157" y="240"/>
                    <a:pt x="158" y="240"/>
                  </a:cubicBezTo>
                  <a:cubicBezTo>
                    <a:pt x="170" y="245"/>
                    <a:pt x="182" y="251"/>
                    <a:pt x="195" y="256"/>
                  </a:cubicBezTo>
                  <a:cubicBezTo>
                    <a:pt x="195" y="256"/>
                    <a:pt x="196" y="257"/>
                    <a:pt x="197" y="257"/>
                  </a:cubicBezTo>
                  <a:cubicBezTo>
                    <a:pt x="211" y="263"/>
                    <a:pt x="226" y="268"/>
                    <a:pt x="241" y="273"/>
                  </a:cubicBezTo>
                  <a:cubicBezTo>
                    <a:pt x="293" y="290"/>
                    <a:pt x="368" y="304"/>
                    <a:pt x="412" y="273"/>
                  </a:cubicBezTo>
                  <a:cubicBezTo>
                    <a:pt x="438" y="255"/>
                    <a:pt x="458" y="224"/>
                    <a:pt x="461" y="198"/>
                  </a:cubicBezTo>
                  <a:cubicBezTo>
                    <a:pt x="461" y="195"/>
                    <a:pt x="461" y="192"/>
                    <a:pt x="461" y="189"/>
                  </a:cubicBezTo>
                  <a:cubicBezTo>
                    <a:pt x="461" y="188"/>
                    <a:pt x="461" y="188"/>
                    <a:pt x="461" y="187"/>
                  </a:cubicBezTo>
                  <a:cubicBezTo>
                    <a:pt x="461" y="186"/>
                    <a:pt x="461" y="186"/>
                    <a:pt x="460" y="185"/>
                  </a:cubicBezTo>
                  <a:cubicBezTo>
                    <a:pt x="460" y="184"/>
                    <a:pt x="460" y="184"/>
                    <a:pt x="460" y="183"/>
                  </a:cubicBezTo>
                  <a:cubicBezTo>
                    <a:pt x="460" y="182"/>
                    <a:pt x="460" y="182"/>
                    <a:pt x="460" y="181"/>
                  </a:cubicBezTo>
                  <a:cubicBezTo>
                    <a:pt x="459" y="181"/>
                    <a:pt x="459" y="180"/>
                    <a:pt x="459" y="180"/>
                  </a:cubicBezTo>
                  <a:cubicBezTo>
                    <a:pt x="459" y="179"/>
                    <a:pt x="458" y="177"/>
                    <a:pt x="457" y="176"/>
                  </a:cubicBezTo>
                  <a:cubicBezTo>
                    <a:pt x="457" y="175"/>
                    <a:pt x="457" y="175"/>
                    <a:pt x="456" y="174"/>
                  </a:cubicBezTo>
                  <a:cubicBezTo>
                    <a:pt x="456" y="174"/>
                    <a:pt x="456" y="173"/>
                    <a:pt x="455" y="172"/>
                  </a:cubicBezTo>
                  <a:cubicBezTo>
                    <a:pt x="455" y="172"/>
                    <a:pt x="454" y="171"/>
                    <a:pt x="453" y="170"/>
                  </a:cubicBezTo>
                  <a:cubicBezTo>
                    <a:pt x="453" y="169"/>
                    <a:pt x="452" y="169"/>
                    <a:pt x="451" y="168"/>
                  </a:cubicBezTo>
                  <a:cubicBezTo>
                    <a:pt x="451" y="168"/>
                    <a:pt x="450" y="167"/>
                    <a:pt x="450" y="167"/>
                  </a:cubicBezTo>
                  <a:cubicBezTo>
                    <a:pt x="448" y="166"/>
                    <a:pt x="446" y="165"/>
                    <a:pt x="444" y="164"/>
                  </a:cubicBezTo>
                  <a:cubicBezTo>
                    <a:pt x="443" y="163"/>
                    <a:pt x="442" y="163"/>
                    <a:pt x="441" y="162"/>
                  </a:cubicBezTo>
                  <a:cubicBezTo>
                    <a:pt x="436" y="161"/>
                    <a:pt x="430" y="160"/>
                    <a:pt x="423" y="160"/>
                  </a:cubicBezTo>
                  <a:cubicBezTo>
                    <a:pt x="375" y="160"/>
                    <a:pt x="287" y="192"/>
                    <a:pt x="253" y="190"/>
                  </a:cubicBezTo>
                  <a:cubicBezTo>
                    <a:pt x="281" y="158"/>
                    <a:pt x="281" y="158"/>
                    <a:pt x="281" y="158"/>
                  </a:cubicBezTo>
                  <a:cubicBezTo>
                    <a:pt x="303" y="132"/>
                    <a:pt x="303" y="132"/>
                    <a:pt x="303" y="132"/>
                  </a:cubicBezTo>
                  <a:cubicBezTo>
                    <a:pt x="347" y="79"/>
                    <a:pt x="347" y="79"/>
                    <a:pt x="347" y="79"/>
                  </a:cubicBezTo>
                  <a:cubicBezTo>
                    <a:pt x="360" y="63"/>
                    <a:pt x="360" y="63"/>
                    <a:pt x="360" y="63"/>
                  </a:cubicBezTo>
                  <a:cubicBezTo>
                    <a:pt x="380" y="57"/>
                    <a:pt x="400" y="51"/>
                    <a:pt x="420" y="45"/>
                  </a:cubicBezTo>
                  <a:cubicBezTo>
                    <a:pt x="420" y="45"/>
                    <a:pt x="420" y="45"/>
                    <a:pt x="420" y="45"/>
                  </a:cubicBezTo>
                  <a:cubicBezTo>
                    <a:pt x="480" y="25"/>
                    <a:pt x="533" y="7"/>
                    <a:pt x="548" y="2"/>
                  </a:cubicBezTo>
                  <a:cubicBezTo>
                    <a:pt x="550" y="1"/>
                    <a:pt x="552" y="0"/>
                    <a:pt x="552" y="0"/>
                  </a:cubicBezTo>
                  <a:cubicBezTo>
                    <a:pt x="552" y="0"/>
                    <a:pt x="564" y="8"/>
                    <a:pt x="584" y="24"/>
                  </a:cubicBezTo>
                  <a:cubicBezTo>
                    <a:pt x="631" y="62"/>
                    <a:pt x="721" y="143"/>
                    <a:pt x="801" y="268"/>
                  </a:cubicBezTo>
                  <a:cubicBezTo>
                    <a:pt x="840" y="330"/>
                    <a:pt x="877" y="402"/>
                    <a:pt x="905" y="485"/>
                  </a:cubicBezTo>
                  <a:cubicBezTo>
                    <a:pt x="905" y="485"/>
                    <a:pt x="905" y="485"/>
                    <a:pt x="905" y="485"/>
                  </a:cubicBezTo>
                  <a:cubicBezTo>
                    <a:pt x="910" y="498"/>
                    <a:pt x="914" y="512"/>
                    <a:pt x="918" y="526"/>
                  </a:cubicBezTo>
                  <a:cubicBezTo>
                    <a:pt x="918" y="526"/>
                    <a:pt x="934" y="547"/>
                    <a:pt x="960" y="582"/>
                  </a:cubicBezTo>
                  <a:cubicBezTo>
                    <a:pt x="1041" y="691"/>
                    <a:pt x="1224" y="945"/>
                    <a:pt x="1360" y="1194"/>
                  </a:cubicBezTo>
                  <a:close/>
                </a:path>
              </a:pathLst>
            </a:custGeom>
            <a:gradFill>
              <a:gsLst>
                <a:gs pos="0">
                  <a:srgbClr val="E5C3FF"/>
                </a:gs>
                <a:gs pos="65000">
                  <a:srgbClr val="B0C7FF"/>
                </a:gs>
              </a:gsLst>
              <a:lin ang="0" scaled="0"/>
            </a:gradFill>
            <a:ln>
              <a:noFill/>
            </a:ln>
          </p:spPr>
          <p:txBody>
            <a:bodyPr vert="horz" wrap="square" lIns="91440" tIns="45720" rIns="91440" bIns="45720" numCol="1" rtlCol="0" anchor="t" anchorCtr="0" compatLnSpc="1">
              <a:prstTxWarp prst="textNoShape">
                <a:avLst/>
              </a:prstTxWarp>
            </a:bodyPr>
            <a:lstStyle/>
            <a:p>
              <a:pPr rtl="0"/>
              <a:endParaRPr lang="pt-BR" dirty="0"/>
            </a:p>
          </p:txBody>
        </p:sp>
        <p:sp>
          <p:nvSpPr>
            <p:cNvPr id="55" name="Forma Livre 32">
              <a:extLst>
                <a:ext uri="{FF2B5EF4-FFF2-40B4-BE49-F238E27FC236}">
                  <a16:creationId xmlns="" xmlns:a16="http://schemas.microsoft.com/office/drawing/2014/main" id="{742FC6CF-44F1-407F-BEB2-8F383DCEC064}"/>
                </a:ext>
              </a:extLst>
            </p:cNvPr>
            <p:cNvSpPr>
              <a:spLocks/>
            </p:cNvSpPr>
            <p:nvPr/>
          </p:nvSpPr>
          <p:spPr bwMode="auto">
            <a:xfrm>
              <a:off x="7721066" y="1559272"/>
              <a:ext cx="2833086" cy="2015954"/>
            </a:xfrm>
            <a:custGeom>
              <a:avLst/>
              <a:gdLst>
                <a:gd name="T0" fmla="*/ 723 w 841"/>
                <a:gd name="T1" fmla="*/ 599 h 599"/>
                <a:gd name="T2" fmla="*/ 720 w 841"/>
                <a:gd name="T3" fmla="*/ 589 h 599"/>
                <a:gd name="T4" fmla="*/ 717 w 841"/>
                <a:gd name="T5" fmla="*/ 581 h 599"/>
                <a:gd name="T6" fmla="*/ 704 w 841"/>
                <a:gd name="T7" fmla="*/ 552 h 599"/>
                <a:gd name="T8" fmla="*/ 696 w 841"/>
                <a:gd name="T9" fmla="*/ 542 h 599"/>
                <a:gd name="T10" fmla="*/ 689 w 841"/>
                <a:gd name="T11" fmla="*/ 536 h 599"/>
                <a:gd name="T12" fmla="*/ 685 w 841"/>
                <a:gd name="T13" fmla="*/ 533 h 599"/>
                <a:gd name="T14" fmla="*/ 666 w 841"/>
                <a:gd name="T15" fmla="*/ 524 h 599"/>
                <a:gd name="T16" fmla="*/ 661 w 841"/>
                <a:gd name="T17" fmla="*/ 522 h 599"/>
                <a:gd name="T18" fmla="*/ 634 w 841"/>
                <a:gd name="T19" fmla="*/ 516 h 599"/>
                <a:gd name="T20" fmla="*/ 604 w 841"/>
                <a:gd name="T21" fmla="*/ 511 h 599"/>
                <a:gd name="T22" fmla="*/ 579 w 841"/>
                <a:gd name="T23" fmla="*/ 507 h 599"/>
                <a:gd name="T24" fmla="*/ 564 w 841"/>
                <a:gd name="T25" fmla="*/ 504 h 599"/>
                <a:gd name="T26" fmla="*/ 521 w 841"/>
                <a:gd name="T27" fmla="*/ 497 h 599"/>
                <a:gd name="T28" fmla="*/ 462 w 841"/>
                <a:gd name="T29" fmla="*/ 487 h 599"/>
                <a:gd name="T30" fmla="*/ 436 w 841"/>
                <a:gd name="T31" fmla="*/ 481 h 599"/>
                <a:gd name="T32" fmla="*/ 414 w 841"/>
                <a:gd name="T33" fmla="*/ 477 h 599"/>
                <a:gd name="T34" fmla="*/ 388 w 841"/>
                <a:gd name="T35" fmla="*/ 471 h 599"/>
                <a:gd name="T36" fmla="*/ 369 w 841"/>
                <a:gd name="T37" fmla="*/ 465 h 599"/>
                <a:gd name="T38" fmla="*/ 349 w 841"/>
                <a:gd name="T39" fmla="*/ 460 h 599"/>
                <a:gd name="T40" fmla="*/ 334 w 841"/>
                <a:gd name="T41" fmla="*/ 455 h 599"/>
                <a:gd name="T42" fmla="*/ 322 w 841"/>
                <a:gd name="T43" fmla="*/ 450 h 599"/>
                <a:gd name="T44" fmla="*/ 299 w 841"/>
                <a:gd name="T45" fmla="*/ 441 h 599"/>
                <a:gd name="T46" fmla="*/ 257 w 841"/>
                <a:gd name="T47" fmla="*/ 417 h 599"/>
                <a:gd name="T48" fmla="*/ 247 w 841"/>
                <a:gd name="T49" fmla="*/ 409 h 599"/>
                <a:gd name="T50" fmla="*/ 231 w 841"/>
                <a:gd name="T51" fmla="*/ 394 h 599"/>
                <a:gd name="T52" fmla="*/ 219 w 841"/>
                <a:gd name="T53" fmla="*/ 384 h 599"/>
                <a:gd name="T54" fmla="*/ 208 w 841"/>
                <a:gd name="T55" fmla="*/ 375 h 599"/>
                <a:gd name="T56" fmla="*/ 96 w 841"/>
                <a:gd name="T57" fmla="*/ 294 h 599"/>
                <a:gd name="T58" fmla="*/ 73 w 841"/>
                <a:gd name="T59" fmla="*/ 278 h 599"/>
                <a:gd name="T60" fmla="*/ 52 w 841"/>
                <a:gd name="T61" fmla="*/ 231 h 599"/>
                <a:gd name="T62" fmla="*/ 38 w 841"/>
                <a:gd name="T63" fmla="*/ 178 h 599"/>
                <a:gd name="T64" fmla="*/ 42 w 841"/>
                <a:gd name="T65" fmla="*/ 178 h 599"/>
                <a:gd name="T66" fmla="*/ 51 w 841"/>
                <a:gd name="T67" fmla="*/ 179 h 599"/>
                <a:gd name="T68" fmla="*/ 80 w 841"/>
                <a:gd name="T69" fmla="*/ 186 h 599"/>
                <a:gd name="T70" fmla="*/ 90 w 841"/>
                <a:gd name="T71" fmla="*/ 190 h 599"/>
                <a:gd name="T72" fmla="*/ 100 w 841"/>
                <a:gd name="T73" fmla="*/ 195 h 599"/>
                <a:gd name="T74" fmla="*/ 102 w 841"/>
                <a:gd name="T75" fmla="*/ 195 h 599"/>
                <a:gd name="T76" fmla="*/ 154 w 841"/>
                <a:gd name="T77" fmla="*/ 229 h 599"/>
                <a:gd name="T78" fmla="*/ 428 w 841"/>
                <a:gd name="T79" fmla="*/ 189 h 599"/>
                <a:gd name="T80" fmla="*/ 428 w 841"/>
                <a:gd name="T81" fmla="*/ 163 h 599"/>
                <a:gd name="T82" fmla="*/ 428 w 841"/>
                <a:gd name="T83" fmla="*/ 152 h 599"/>
                <a:gd name="T84" fmla="*/ 427 w 841"/>
                <a:gd name="T85" fmla="*/ 148 h 599"/>
                <a:gd name="T86" fmla="*/ 426 w 841"/>
                <a:gd name="T87" fmla="*/ 145 h 599"/>
                <a:gd name="T88" fmla="*/ 423 w 841"/>
                <a:gd name="T89" fmla="*/ 139 h 599"/>
                <a:gd name="T90" fmla="*/ 420 w 841"/>
                <a:gd name="T91" fmla="*/ 135 h 599"/>
                <a:gd name="T92" fmla="*/ 417 w 841"/>
                <a:gd name="T93" fmla="*/ 132 h 599"/>
                <a:gd name="T94" fmla="*/ 408 w 841"/>
                <a:gd name="T95" fmla="*/ 127 h 599"/>
                <a:gd name="T96" fmla="*/ 220 w 841"/>
                <a:gd name="T97" fmla="*/ 155 h 599"/>
                <a:gd name="T98" fmla="*/ 270 w 841"/>
                <a:gd name="T99" fmla="*/ 97 h 599"/>
                <a:gd name="T100" fmla="*/ 594 w 841"/>
                <a:gd name="T101" fmla="*/ 148 h 599"/>
                <a:gd name="T102" fmla="*/ 832 w 841"/>
                <a:gd name="T103" fmla="*/ 544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1" h="599">
                  <a:moveTo>
                    <a:pt x="832" y="544"/>
                  </a:moveTo>
                  <a:cubicBezTo>
                    <a:pt x="827" y="548"/>
                    <a:pt x="784" y="581"/>
                    <a:pt x="723" y="599"/>
                  </a:cubicBezTo>
                  <a:cubicBezTo>
                    <a:pt x="722" y="597"/>
                    <a:pt x="721" y="595"/>
                    <a:pt x="721" y="593"/>
                  </a:cubicBezTo>
                  <a:cubicBezTo>
                    <a:pt x="721" y="592"/>
                    <a:pt x="720" y="590"/>
                    <a:pt x="720" y="589"/>
                  </a:cubicBezTo>
                  <a:cubicBezTo>
                    <a:pt x="719" y="587"/>
                    <a:pt x="719" y="585"/>
                    <a:pt x="718" y="583"/>
                  </a:cubicBezTo>
                  <a:cubicBezTo>
                    <a:pt x="718" y="583"/>
                    <a:pt x="718" y="582"/>
                    <a:pt x="717" y="581"/>
                  </a:cubicBezTo>
                  <a:cubicBezTo>
                    <a:pt x="714" y="570"/>
                    <a:pt x="710" y="561"/>
                    <a:pt x="705" y="554"/>
                  </a:cubicBezTo>
                  <a:cubicBezTo>
                    <a:pt x="704" y="553"/>
                    <a:pt x="704" y="553"/>
                    <a:pt x="704" y="552"/>
                  </a:cubicBezTo>
                  <a:cubicBezTo>
                    <a:pt x="702" y="549"/>
                    <a:pt x="699" y="546"/>
                    <a:pt x="697" y="544"/>
                  </a:cubicBezTo>
                  <a:cubicBezTo>
                    <a:pt x="697" y="543"/>
                    <a:pt x="696" y="543"/>
                    <a:pt x="696" y="542"/>
                  </a:cubicBezTo>
                  <a:cubicBezTo>
                    <a:pt x="694" y="541"/>
                    <a:pt x="692" y="539"/>
                    <a:pt x="690" y="537"/>
                  </a:cubicBezTo>
                  <a:cubicBezTo>
                    <a:pt x="690" y="537"/>
                    <a:pt x="690" y="536"/>
                    <a:pt x="689" y="536"/>
                  </a:cubicBezTo>
                  <a:cubicBezTo>
                    <a:pt x="689" y="536"/>
                    <a:pt x="689" y="536"/>
                    <a:pt x="688" y="536"/>
                  </a:cubicBezTo>
                  <a:cubicBezTo>
                    <a:pt x="687" y="535"/>
                    <a:pt x="686" y="534"/>
                    <a:pt x="685" y="533"/>
                  </a:cubicBezTo>
                  <a:cubicBezTo>
                    <a:pt x="682" y="531"/>
                    <a:pt x="679" y="529"/>
                    <a:pt x="676" y="528"/>
                  </a:cubicBezTo>
                  <a:cubicBezTo>
                    <a:pt x="672" y="526"/>
                    <a:pt x="669" y="525"/>
                    <a:pt x="666" y="524"/>
                  </a:cubicBezTo>
                  <a:cubicBezTo>
                    <a:pt x="665" y="524"/>
                    <a:pt x="664" y="523"/>
                    <a:pt x="663" y="523"/>
                  </a:cubicBezTo>
                  <a:cubicBezTo>
                    <a:pt x="663" y="523"/>
                    <a:pt x="662" y="523"/>
                    <a:pt x="661" y="522"/>
                  </a:cubicBezTo>
                  <a:cubicBezTo>
                    <a:pt x="659" y="522"/>
                    <a:pt x="657" y="521"/>
                    <a:pt x="655" y="521"/>
                  </a:cubicBezTo>
                  <a:cubicBezTo>
                    <a:pt x="648" y="519"/>
                    <a:pt x="641" y="518"/>
                    <a:pt x="634" y="516"/>
                  </a:cubicBezTo>
                  <a:cubicBezTo>
                    <a:pt x="632" y="516"/>
                    <a:pt x="630" y="516"/>
                    <a:pt x="628" y="515"/>
                  </a:cubicBezTo>
                  <a:cubicBezTo>
                    <a:pt x="620" y="514"/>
                    <a:pt x="612" y="512"/>
                    <a:pt x="604" y="511"/>
                  </a:cubicBezTo>
                  <a:cubicBezTo>
                    <a:pt x="599" y="510"/>
                    <a:pt x="595" y="510"/>
                    <a:pt x="591" y="509"/>
                  </a:cubicBezTo>
                  <a:cubicBezTo>
                    <a:pt x="587" y="508"/>
                    <a:pt x="583" y="508"/>
                    <a:pt x="579" y="507"/>
                  </a:cubicBezTo>
                  <a:cubicBezTo>
                    <a:pt x="578" y="507"/>
                    <a:pt x="578" y="507"/>
                    <a:pt x="577" y="506"/>
                  </a:cubicBezTo>
                  <a:cubicBezTo>
                    <a:pt x="572" y="506"/>
                    <a:pt x="568" y="505"/>
                    <a:pt x="564" y="504"/>
                  </a:cubicBezTo>
                  <a:cubicBezTo>
                    <a:pt x="557" y="503"/>
                    <a:pt x="550" y="502"/>
                    <a:pt x="543" y="501"/>
                  </a:cubicBezTo>
                  <a:cubicBezTo>
                    <a:pt x="536" y="500"/>
                    <a:pt x="529" y="499"/>
                    <a:pt x="521" y="497"/>
                  </a:cubicBezTo>
                  <a:cubicBezTo>
                    <a:pt x="506" y="495"/>
                    <a:pt x="490" y="492"/>
                    <a:pt x="475" y="489"/>
                  </a:cubicBezTo>
                  <a:cubicBezTo>
                    <a:pt x="471" y="488"/>
                    <a:pt x="466" y="488"/>
                    <a:pt x="462" y="487"/>
                  </a:cubicBezTo>
                  <a:cubicBezTo>
                    <a:pt x="460" y="486"/>
                    <a:pt x="457" y="486"/>
                    <a:pt x="455" y="485"/>
                  </a:cubicBezTo>
                  <a:cubicBezTo>
                    <a:pt x="448" y="484"/>
                    <a:pt x="442" y="483"/>
                    <a:pt x="436" y="481"/>
                  </a:cubicBezTo>
                  <a:cubicBezTo>
                    <a:pt x="431" y="480"/>
                    <a:pt x="426" y="479"/>
                    <a:pt x="421" y="478"/>
                  </a:cubicBezTo>
                  <a:cubicBezTo>
                    <a:pt x="419" y="478"/>
                    <a:pt x="416" y="477"/>
                    <a:pt x="414" y="477"/>
                  </a:cubicBezTo>
                  <a:cubicBezTo>
                    <a:pt x="406" y="475"/>
                    <a:pt x="399" y="473"/>
                    <a:pt x="392" y="472"/>
                  </a:cubicBezTo>
                  <a:cubicBezTo>
                    <a:pt x="391" y="471"/>
                    <a:pt x="389" y="471"/>
                    <a:pt x="388" y="471"/>
                  </a:cubicBezTo>
                  <a:cubicBezTo>
                    <a:pt x="385" y="470"/>
                    <a:pt x="381" y="469"/>
                    <a:pt x="378" y="468"/>
                  </a:cubicBezTo>
                  <a:cubicBezTo>
                    <a:pt x="375" y="467"/>
                    <a:pt x="372" y="466"/>
                    <a:pt x="369" y="465"/>
                  </a:cubicBezTo>
                  <a:cubicBezTo>
                    <a:pt x="366" y="465"/>
                    <a:pt x="363" y="464"/>
                    <a:pt x="360" y="463"/>
                  </a:cubicBezTo>
                  <a:cubicBezTo>
                    <a:pt x="356" y="462"/>
                    <a:pt x="353" y="461"/>
                    <a:pt x="349" y="460"/>
                  </a:cubicBezTo>
                  <a:cubicBezTo>
                    <a:pt x="347" y="459"/>
                    <a:pt x="344" y="458"/>
                    <a:pt x="341" y="457"/>
                  </a:cubicBezTo>
                  <a:cubicBezTo>
                    <a:pt x="339" y="456"/>
                    <a:pt x="337" y="456"/>
                    <a:pt x="334" y="455"/>
                  </a:cubicBezTo>
                  <a:cubicBezTo>
                    <a:pt x="332" y="454"/>
                    <a:pt x="330" y="453"/>
                    <a:pt x="328" y="453"/>
                  </a:cubicBezTo>
                  <a:cubicBezTo>
                    <a:pt x="326" y="452"/>
                    <a:pt x="324" y="451"/>
                    <a:pt x="322" y="450"/>
                  </a:cubicBezTo>
                  <a:cubicBezTo>
                    <a:pt x="316" y="448"/>
                    <a:pt x="310" y="446"/>
                    <a:pt x="304" y="443"/>
                  </a:cubicBezTo>
                  <a:cubicBezTo>
                    <a:pt x="302" y="442"/>
                    <a:pt x="301" y="442"/>
                    <a:pt x="299" y="441"/>
                  </a:cubicBezTo>
                  <a:cubicBezTo>
                    <a:pt x="284" y="434"/>
                    <a:pt x="271" y="427"/>
                    <a:pt x="259" y="418"/>
                  </a:cubicBezTo>
                  <a:cubicBezTo>
                    <a:pt x="259" y="418"/>
                    <a:pt x="258" y="418"/>
                    <a:pt x="257" y="417"/>
                  </a:cubicBezTo>
                  <a:cubicBezTo>
                    <a:pt x="255" y="415"/>
                    <a:pt x="253" y="414"/>
                    <a:pt x="251" y="412"/>
                  </a:cubicBezTo>
                  <a:cubicBezTo>
                    <a:pt x="249" y="411"/>
                    <a:pt x="248" y="410"/>
                    <a:pt x="247" y="409"/>
                  </a:cubicBezTo>
                  <a:cubicBezTo>
                    <a:pt x="243" y="405"/>
                    <a:pt x="239" y="401"/>
                    <a:pt x="235" y="397"/>
                  </a:cubicBezTo>
                  <a:cubicBezTo>
                    <a:pt x="233" y="396"/>
                    <a:pt x="232" y="395"/>
                    <a:pt x="231" y="394"/>
                  </a:cubicBezTo>
                  <a:cubicBezTo>
                    <a:pt x="229" y="393"/>
                    <a:pt x="227" y="391"/>
                    <a:pt x="225" y="389"/>
                  </a:cubicBezTo>
                  <a:cubicBezTo>
                    <a:pt x="223" y="388"/>
                    <a:pt x="221" y="386"/>
                    <a:pt x="219" y="384"/>
                  </a:cubicBezTo>
                  <a:cubicBezTo>
                    <a:pt x="216" y="382"/>
                    <a:pt x="214" y="381"/>
                    <a:pt x="212" y="379"/>
                  </a:cubicBezTo>
                  <a:cubicBezTo>
                    <a:pt x="211" y="378"/>
                    <a:pt x="209" y="377"/>
                    <a:pt x="208" y="375"/>
                  </a:cubicBezTo>
                  <a:cubicBezTo>
                    <a:pt x="175" y="349"/>
                    <a:pt x="135" y="320"/>
                    <a:pt x="96" y="294"/>
                  </a:cubicBezTo>
                  <a:cubicBezTo>
                    <a:pt x="96" y="294"/>
                    <a:pt x="96" y="294"/>
                    <a:pt x="96" y="294"/>
                  </a:cubicBezTo>
                  <a:cubicBezTo>
                    <a:pt x="92" y="291"/>
                    <a:pt x="88" y="288"/>
                    <a:pt x="84" y="285"/>
                  </a:cubicBezTo>
                  <a:cubicBezTo>
                    <a:pt x="80" y="283"/>
                    <a:pt x="77" y="280"/>
                    <a:pt x="73" y="278"/>
                  </a:cubicBezTo>
                  <a:cubicBezTo>
                    <a:pt x="71" y="276"/>
                    <a:pt x="68" y="274"/>
                    <a:pt x="66" y="273"/>
                  </a:cubicBezTo>
                  <a:cubicBezTo>
                    <a:pt x="65" y="256"/>
                    <a:pt x="60" y="242"/>
                    <a:pt x="52" y="231"/>
                  </a:cubicBezTo>
                  <a:cubicBezTo>
                    <a:pt x="38" y="211"/>
                    <a:pt x="16" y="198"/>
                    <a:pt x="0" y="186"/>
                  </a:cubicBezTo>
                  <a:cubicBezTo>
                    <a:pt x="10" y="182"/>
                    <a:pt x="22" y="180"/>
                    <a:pt x="38" y="178"/>
                  </a:cubicBezTo>
                  <a:cubicBezTo>
                    <a:pt x="40" y="178"/>
                    <a:pt x="40" y="178"/>
                    <a:pt x="40" y="178"/>
                  </a:cubicBezTo>
                  <a:cubicBezTo>
                    <a:pt x="41" y="178"/>
                    <a:pt x="41" y="178"/>
                    <a:pt x="42" y="178"/>
                  </a:cubicBezTo>
                  <a:cubicBezTo>
                    <a:pt x="44" y="178"/>
                    <a:pt x="45" y="178"/>
                    <a:pt x="46" y="178"/>
                  </a:cubicBezTo>
                  <a:cubicBezTo>
                    <a:pt x="48" y="178"/>
                    <a:pt x="49" y="178"/>
                    <a:pt x="51" y="179"/>
                  </a:cubicBezTo>
                  <a:cubicBezTo>
                    <a:pt x="52" y="179"/>
                    <a:pt x="53" y="179"/>
                    <a:pt x="54" y="179"/>
                  </a:cubicBezTo>
                  <a:cubicBezTo>
                    <a:pt x="62" y="181"/>
                    <a:pt x="70" y="183"/>
                    <a:pt x="80" y="186"/>
                  </a:cubicBezTo>
                  <a:cubicBezTo>
                    <a:pt x="82" y="187"/>
                    <a:pt x="84" y="188"/>
                    <a:pt x="86" y="189"/>
                  </a:cubicBezTo>
                  <a:cubicBezTo>
                    <a:pt x="87" y="189"/>
                    <a:pt x="88" y="190"/>
                    <a:pt x="90" y="190"/>
                  </a:cubicBezTo>
                  <a:cubicBezTo>
                    <a:pt x="91" y="191"/>
                    <a:pt x="93" y="192"/>
                    <a:pt x="95" y="192"/>
                  </a:cubicBezTo>
                  <a:cubicBezTo>
                    <a:pt x="97" y="193"/>
                    <a:pt x="99" y="194"/>
                    <a:pt x="100" y="195"/>
                  </a:cubicBezTo>
                  <a:cubicBezTo>
                    <a:pt x="101" y="195"/>
                    <a:pt x="101" y="195"/>
                    <a:pt x="102" y="195"/>
                  </a:cubicBezTo>
                  <a:cubicBezTo>
                    <a:pt x="102" y="195"/>
                    <a:pt x="102" y="195"/>
                    <a:pt x="102" y="195"/>
                  </a:cubicBezTo>
                  <a:cubicBezTo>
                    <a:pt x="102" y="195"/>
                    <a:pt x="102" y="195"/>
                    <a:pt x="102" y="195"/>
                  </a:cubicBezTo>
                  <a:cubicBezTo>
                    <a:pt x="116" y="207"/>
                    <a:pt x="134" y="218"/>
                    <a:pt x="154" y="229"/>
                  </a:cubicBezTo>
                  <a:cubicBezTo>
                    <a:pt x="251" y="280"/>
                    <a:pt x="405" y="310"/>
                    <a:pt x="428" y="196"/>
                  </a:cubicBezTo>
                  <a:cubicBezTo>
                    <a:pt x="429" y="193"/>
                    <a:pt x="429" y="191"/>
                    <a:pt x="428" y="189"/>
                  </a:cubicBezTo>
                  <a:cubicBezTo>
                    <a:pt x="430" y="180"/>
                    <a:pt x="430" y="171"/>
                    <a:pt x="428" y="163"/>
                  </a:cubicBezTo>
                  <a:cubicBezTo>
                    <a:pt x="428" y="163"/>
                    <a:pt x="428" y="163"/>
                    <a:pt x="428" y="163"/>
                  </a:cubicBezTo>
                  <a:cubicBezTo>
                    <a:pt x="428" y="160"/>
                    <a:pt x="428" y="157"/>
                    <a:pt x="428" y="154"/>
                  </a:cubicBezTo>
                  <a:cubicBezTo>
                    <a:pt x="428" y="153"/>
                    <a:pt x="428" y="153"/>
                    <a:pt x="428" y="152"/>
                  </a:cubicBezTo>
                  <a:cubicBezTo>
                    <a:pt x="428" y="151"/>
                    <a:pt x="428" y="151"/>
                    <a:pt x="427" y="150"/>
                  </a:cubicBezTo>
                  <a:cubicBezTo>
                    <a:pt x="427" y="149"/>
                    <a:pt x="427" y="149"/>
                    <a:pt x="427" y="148"/>
                  </a:cubicBezTo>
                  <a:cubicBezTo>
                    <a:pt x="427" y="147"/>
                    <a:pt x="427" y="147"/>
                    <a:pt x="427" y="146"/>
                  </a:cubicBezTo>
                  <a:cubicBezTo>
                    <a:pt x="426" y="146"/>
                    <a:pt x="426" y="145"/>
                    <a:pt x="426" y="145"/>
                  </a:cubicBezTo>
                  <a:cubicBezTo>
                    <a:pt x="426" y="144"/>
                    <a:pt x="425" y="142"/>
                    <a:pt x="424" y="141"/>
                  </a:cubicBezTo>
                  <a:cubicBezTo>
                    <a:pt x="424" y="140"/>
                    <a:pt x="424" y="140"/>
                    <a:pt x="423" y="139"/>
                  </a:cubicBezTo>
                  <a:cubicBezTo>
                    <a:pt x="423" y="139"/>
                    <a:pt x="423" y="138"/>
                    <a:pt x="422" y="137"/>
                  </a:cubicBezTo>
                  <a:cubicBezTo>
                    <a:pt x="422" y="137"/>
                    <a:pt x="421" y="136"/>
                    <a:pt x="420" y="135"/>
                  </a:cubicBezTo>
                  <a:cubicBezTo>
                    <a:pt x="420" y="134"/>
                    <a:pt x="419" y="134"/>
                    <a:pt x="418" y="133"/>
                  </a:cubicBezTo>
                  <a:cubicBezTo>
                    <a:pt x="418" y="133"/>
                    <a:pt x="417" y="132"/>
                    <a:pt x="417" y="132"/>
                  </a:cubicBezTo>
                  <a:cubicBezTo>
                    <a:pt x="415" y="131"/>
                    <a:pt x="413" y="130"/>
                    <a:pt x="411" y="129"/>
                  </a:cubicBezTo>
                  <a:cubicBezTo>
                    <a:pt x="410" y="128"/>
                    <a:pt x="409" y="128"/>
                    <a:pt x="408" y="127"/>
                  </a:cubicBezTo>
                  <a:cubicBezTo>
                    <a:pt x="403" y="126"/>
                    <a:pt x="397" y="125"/>
                    <a:pt x="390" y="125"/>
                  </a:cubicBezTo>
                  <a:cubicBezTo>
                    <a:pt x="342" y="125"/>
                    <a:pt x="254" y="157"/>
                    <a:pt x="220" y="155"/>
                  </a:cubicBezTo>
                  <a:cubicBezTo>
                    <a:pt x="248" y="123"/>
                    <a:pt x="248" y="123"/>
                    <a:pt x="248" y="123"/>
                  </a:cubicBezTo>
                  <a:cubicBezTo>
                    <a:pt x="270" y="97"/>
                    <a:pt x="270" y="97"/>
                    <a:pt x="270" y="97"/>
                  </a:cubicBezTo>
                  <a:cubicBezTo>
                    <a:pt x="333" y="79"/>
                    <a:pt x="410" y="61"/>
                    <a:pt x="464" y="53"/>
                  </a:cubicBezTo>
                  <a:cubicBezTo>
                    <a:pt x="541" y="42"/>
                    <a:pt x="566" y="0"/>
                    <a:pt x="594" y="148"/>
                  </a:cubicBezTo>
                  <a:cubicBezTo>
                    <a:pt x="621" y="297"/>
                    <a:pt x="682" y="329"/>
                    <a:pt x="730" y="361"/>
                  </a:cubicBezTo>
                  <a:cubicBezTo>
                    <a:pt x="779" y="394"/>
                    <a:pt x="841" y="538"/>
                    <a:pt x="832" y="5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p>
          </p:txBody>
        </p:sp>
        <p:sp>
          <p:nvSpPr>
            <p:cNvPr id="56" name="Forma Livre 33">
              <a:extLst>
                <a:ext uri="{FF2B5EF4-FFF2-40B4-BE49-F238E27FC236}">
                  <a16:creationId xmlns="" xmlns:a16="http://schemas.microsoft.com/office/drawing/2014/main" id="{86469AEA-7511-41DC-A011-88DD81748329}"/>
                </a:ext>
              </a:extLst>
            </p:cNvPr>
            <p:cNvSpPr>
              <a:spLocks/>
            </p:cNvSpPr>
            <p:nvPr/>
          </p:nvSpPr>
          <p:spPr bwMode="auto">
            <a:xfrm>
              <a:off x="9860664" y="3197122"/>
              <a:ext cx="964074" cy="677360"/>
            </a:xfrm>
            <a:custGeom>
              <a:avLst/>
              <a:gdLst>
                <a:gd name="T0" fmla="*/ 462 w 538"/>
                <a:gd name="T1" fmla="*/ 0 h 378"/>
                <a:gd name="T2" fmla="*/ 0 w 538"/>
                <a:gd name="T3" fmla="*/ 245 h 378"/>
                <a:gd name="T4" fmla="*/ 0 w 538"/>
                <a:gd name="T5" fmla="*/ 378 h 378"/>
                <a:gd name="T6" fmla="*/ 538 w 538"/>
                <a:gd name="T7" fmla="*/ 100 h 378"/>
                <a:gd name="T8" fmla="*/ 462 w 538"/>
                <a:gd name="T9" fmla="*/ 0 h 378"/>
              </a:gdLst>
              <a:ahLst/>
              <a:cxnLst>
                <a:cxn ang="0">
                  <a:pos x="T0" y="T1"/>
                </a:cxn>
                <a:cxn ang="0">
                  <a:pos x="T2" y="T3"/>
                </a:cxn>
                <a:cxn ang="0">
                  <a:pos x="T4" y="T5"/>
                </a:cxn>
                <a:cxn ang="0">
                  <a:pos x="T6" y="T7"/>
                </a:cxn>
                <a:cxn ang="0">
                  <a:pos x="T8" y="T9"/>
                </a:cxn>
              </a:cxnLst>
              <a:rect l="0" t="0" r="r" b="b"/>
              <a:pathLst>
                <a:path w="538" h="378">
                  <a:moveTo>
                    <a:pt x="462" y="0"/>
                  </a:moveTo>
                  <a:lnTo>
                    <a:pt x="0" y="245"/>
                  </a:lnTo>
                  <a:lnTo>
                    <a:pt x="0" y="378"/>
                  </a:lnTo>
                  <a:lnTo>
                    <a:pt x="538" y="100"/>
                  </a:lnTo>
                  <a:lnTo>
                    <a:pt x="462" y="0"/>
                  </a:lnTo>
                  <a:close/>
                </a:path>
              </a:pathLst>
            </a:custGeom>
            <a:solidFill>
              <a:schemeClr val="bg1"/>
            </a:solidFill>
            <a:ln>
              <a:noFill/>
            </a:ln>
          </p:spPr>
          <p:txBody>
            <a:bodyPr vert="horz" wrap="square" lIns="91440" tIns="45720" rIns="91440" bIns="45720" numCol="1" rtlCol="0" anchor="t" anchorCtr="0" compatLnSpc="1">
              <a:prstTxWarp prst="textNoShape">
                <a:avLst/>
              </a:prstTxWarp>
            </a:bodyPr>
            <a:lstStyle/>
            <a:p>
              <a:pPr rtl="0"/>
              <a:endParaRPr lang="pt-BR" dirty="0"/>
            </a:p>
          </p:txBody>
        </p:sp>
        <p:sp>
          <p:nvSpPr>
            <p:cNvPr id="57" name="Forma livre 34">
              <a:extLst>
                <a:ext uri="{FF2B5EF4-FFF2-40B4-BE49-F238E27FC236}">
                  <a16:creationId xmlns="" xmlns:a16="http://schemas.microsoft.com/office/drawing/2014/main" id="{A828F27C-2D7F-4EC9-819B-5E25949089DA}"/>
                </a:ext>
              </a:extLst>
            </p:cNvPr>
            <p:cNvSpPr>
              <a:spLocks/>
            </p:cNvSpPr>
            <p:nvPr/>
          </p:nvSpPr>
          <p:spPr bwMode="auto">
            <a:xfrm>
              <a:off x="9860664" y="3376318"/>
              <a:ext cx="2331338" cy="3436976"/>
            </a:xfrm>
            <a:custGeom>
              <a:avLst/>
              <a:gdLst>
                <a:gd name="T0" fmla="*/ 692 w 692"/>
                <a:gd name="T1" fmla="*/ 543 h 1021"/>
                <a:gd name="T2" fmla="*/ 692 w 692"/>
                <a:gd name="T3" fmla="*/ 1021 h 1021"/>
                <a:gd name="T4" fmla="*/ 529 w 692"/>
                <a:gd name="T5" fmla="*/ 922 h 1021"/>
                <a:gd name="T6" fmla="*/ 267 w 692"/>
                <a:gd name="T7" fmla="*/ 862 h 1021"/>
                <a:gd name="T8" fmla="*/ 222 w 692"/>
                <a:gd name="T9" fmla="*/ 855 h 1021"/>
                <a:gd name="T10" fmla="*/ 85 w 692"/>
                <a:gd name="T11" fmla="*/ 506 h 1021"/>
                <a:gd name="T12" fmla="*/ 0 w 692"/>
                <a:gd name="T13" fmla="*/ 148 h 1021"/>
                <a:gd name="T14" fmla="*/ 95 w 692"/>
                <a:gd name="T15" fmla="*/ 99 h 1021"/>
                <a:gd name="T16" fmla="*/ 183 w 692"/>
                <a:gd name="T17" fmla="*/ 54 h 1021"/>
                <a:gd name="T18" fmla="*/ 263 w 692"/>
                <a:gd name="T19" fmla="*/ 13 h 1021"/>
                <a:gd name="T20" fmla="*/ 286 w 692"/>
                <a:gd name="T21" fmla="*/ 0 h 1021"/>
                <a:gd name="T22" fmla="*/ 286 w 692"/>
                <a:gd name="T23" fmla="*/ 0 h 1021"/>
                <a:gd name="T24" fmla="*/ 286 w 692"/>
                <a:gd name="T25" fmla="*/ 0 h 1021"/>
                <a:gd name="T26" fmla="*/ 292 w 692"/>
                <a:gd name="T27" fmla="*/ 7 h 1021"/>
                <a:gd name="T28" fmla="*/ 692 w 692"/>
                <a:gd name="T29" fmla="*/ 543 h 1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1021">
                  <a:moveTo>
                    <a:pt x="692" y="543"/>
                  </a:moveTo>
                  <a:cubicBezTo>
                    <a:pt x="692" y="1021"/>
                    <a:pt x="692" y="1021"/>
                    <a:pt x="692" y="1021"/>
                  </a:cubicBezTo>
                  <a:cubicBezTo>
                    <a:pt x="681" y="1000"/>
                    <a:pt x="644" y="961"/>
                    <a:pt x="529" y="922"/>
                  </a:cubicBezTo>
                  <a:cubicBezTo>
                    <a:pt x="467" y="901"/>
                    <a:pt x="382" y="880"/>
                    <a:pt x="267" y="862"/>
                  </a:cubicBezTo>
                  <a:cubicBezTo>
                    <a:pt x="252" y="860"/>
                    <a:pt x="238" y="857"/>
                    <a:pt x="222" y="855"/>
                  </a:cubicBezTo>
                  <a:cubicBezTo>
                    <a:pt x="164" y="741"/>
                    <a:pt x="118" y="618"/>
                    <a:pt x="85" y="506"/>
                  </a:cubicBezTo>
                  <a:cubicBezTo>
                    <a:pt x="24" y="308"/>
                    <a:pt x="0" y="148"/>
                    <a:pt x="0" y="148"/>
                  </a:cubicBezTo>
                  <a:cubicBezTo>
                    <a:pt x="95" y="99"/>
                    <a:pt x="95" y="99"/>
                    <a:pt x="95" y="99"/>
                  </a:cubicBezTo>
                  <a:cubicBezTo>
                    <a:pt x="183" y="54"/>
                    <a:pt x="183" y="54"/>
                    <a:pt x="183" y="54"/>
                  </a:cubicBezTo>
                  <a:cubicBezTo>
                    <a:pt x="263" y="13"/>
                    <a:pt x="263" y="13"/>
                    <a:pt x="263" y="13"/>
                  </a:cubicBezTo>
                  <a:cubicBezTo>
                    <a:pt x="286" y="0"/>
                    <a:pt x="286" y="0"/>
                    <a:pt x="286" y="0"/>
                  </a:cubicBezTo>
                  <a:cubicBezTo>
                    <a:pt x="286" y="0"/>
                    <a:pt x="286" y="0"/>
                    <a:pt x="286" y="0"/>
                  </a:cubicBezTo>
                  <a:cubicBezTo>
                    <a:pt x="286" y="0"/>
                    <a:pt x="286" y="0"/>
                    <a:pt x="286" y="0"/>
                  </a:cubicBezTo>
                  <a:cubicBezTo>
                    <a:pt x="288" y="2"/>
                    <a:pt x="290" y="5"/>
                    <a:pt x="292" y="7"/>
                  </a:cubicBezTo>
                  <a:cubicBezTo>
                    <a:pt x="354" y="77"/>
                    <a:pt x="539" y="303"/>
                    <a:pt x="692" y="543"/>
                  </a:cubicBezTo>
                  <a:close/>
                </a:path>
              </a:pathLst>
            </a:custGeom>
            <a:gradFill>
              <a:gsLst>
                <a:gs pos="0">
                  <a:srgbClr val="0A2DDB"/>
                </a:gs>
                <a:gs pos="83000">
                  <a:srgbClr val="3E04A9"/>
                </a:gs>
              </a:gsLst>
              <a:lin ang="13200000" scaled="0"/>
            </a:gradFill>
            <a:ln>
              <a:noFill/>
            </a:ln>
          </p:spPr>
          <p:txBody>
            <a:bodyPr vert="horz" wrap="square" lIns="91440" tIns="45720" rIns="91440" bIns="45720" numCol="1" rtlCol="0" anchor="t" anchorCtr="0" compatLnSpc="1">
              <a:prstTxWarp prst="textNoShape">
                <a:avLst/>
              </a:prstTxWarp>
            </a:bodyPr>
            <a:lstStyle/>
            <a:p>
              <a:pPr rtl="0"/>
              <a:endParaRPr lang="pt-BR" dirty="0"/>
            </a:p>
          </p:txBody>
        </p:sp>
        <p:sp>
          <p:nvSpPr>
            <p:cNvPr id="58" name="Forma Livre 35">
              <a:extLst>
                <a:ext uri="{FF2B5EF4-FFF2-40B4-BE49-F238E27FC236}">
                  <a16:creationId xmlns="" xmlns:a16="http://schemas.microsoft.com/office/drawing/2014/main" id="{3CEFFA90-EB51-41A6-8D88-DC1FC480C0E4}"/>
                </a:ext>
              </a:extLst>
            </p:cNvPr>
            <p:cNvSpPr>
              <a:spLocks/>
            </p:cNvSpPr>
            <p:nvPr/>
          </p:nvSpPr>
          <p:spPr bwMode="auto">
            <a:xfrm>
              <a:off x="9860664" y="3557306"/>
              <a:ext cx="1782999" cy="2922684"/>
            </a:xfrm>
            <a:custGeom>
              <a:avLst/>
              <a:gdLst>
                <a:gd name="T0" fmla="*/ 529 w 529"/>
                <a:gd name="T1" fmla="*/ 868 h 868"/>
                <a:gd name="T2" fmla="*/ 267 w 529"/>
                <a:gd name="T3" fmla="*/ 808 h 868"/>
                <a:gd name="T4" fmla="*/ 222 w 529"/>
                <a:gd name="T5" fmla="*/ 801 h 868"/>
                <a:gd name="T6" fmla="*/ 85 w 529"/>
                <a:gd name="T7" fmla="*/ 452 h 868"/>
                <a:gd name="T8" fmla="*/ 0 w 529"/>
                <a:gd name="T9" fmla="*/ 94 h 868"/>
                <a:gd name="T10" fmla="*/ 95 w 529"/>
                <a:gd name="T11" fmla="*/ 45 h 868"/>
                <a:gd name="T12" fmla="*/ 183 w 529"/>
                <a:gd name="T13" fmla="*/ 0 h 868"/>
                <a:gd name="T14" fmla="*/ 194 w 529"/>
                <a:gd name="T15" fmla="*/ 1 h 868"/>
                <a:gd name="T16" fmla="*/ 315 w 529"/>
                <a:gd name="T17" fmla="*/ 378 h 868"/>
                <a:gd name="T18" fmla="*/ 315 w 529"/>
                <a:gd name="T19" fmla="*/ 421 h 868"/>
                <a:gd name="T20" fmla="*/ 508 w 529"/>
                <a:gd name="T21" fmla="*/ 855 h 868"/>
                <a:gd name="T22" fmla="*/ 529 w 529"/>
                <a:gd name="T23" fmla="*/ 86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9" h="868">
                  <a:moveTo>
                    <a:pt x="529" y="868"/>
                  </a:moveTo>
                  <a:cubicBezTo>
                    <a:pt x="467" y="847"/>
                    <a:pt x="382" y="826"/>
                    <a:pt x="267" y="808"/>
                  </a:cubicBezTo>
                  <a:cubicBezTo>
                    <a:pt x="252" y="806"/>
                    <a:pt x="238" y="803"/>
                    <a:pt x="222" y="801"/>
                  </a:cubicBezTo>
                  <a:cubicBezTo>
                    <a:pt x="164" y="687"/>
                    <a:pt x="118" y="564"/>
                    <a:pt x="85" y="452"/>
                  </a:cubicBezTo>
                  <a:cubicBezTo>
                    <a:pt x="24" y="254"/>
                    <a:pt x="0" y="94"/>
                    <a:pt x="0" y="94"/>
                  </a:cubicBezTo>
                  <a:cubicBezTo>
                    <a:pt x="95" y="45"/>
                    <a:pt x="95" y="45"/>
                    <a:pt x="95" y="45"/>
                  </a:cubicBezTo>
                  <a:cubicBezTo>
                    <a:pt x="183" y="0"/>
                    <a:pt x="183" y="0"/>
                    <a:pt x="183" y="0"/>
                  </a:cubicBezTo>
                  <a:cubicBezTo>
                    <a:pt x="187" y="0"/>
                    <a:pt x="190" y="0"/>
                    <a:pt x="194" y="1"/>
                  </a:cubicBezTo>
                  <a:cubicBezTo>
                    <a:pt x="194" y="1"/>
                    <a:pt x="315" y="244"/>
                    <a:pt x="315" y="378"/>
                  </a:cubicBezTo>
                  <a:cubicBezTo>
                    <a:pt x="315" y="392"/>
                    <a:pt x="315" y="406"/>
                    <a:pt x="315" y="421"/>
                  </a:cubicBezTo>
                  <a:cubicBezTo>
                    <a:pt x="311" y="551"/>
                    <a:pt x="307" y="720"/>
                    <a:pt x="508" y="855"/>
                  </a:cubicBezTo>
                  <a:cubicBezTo>
                    <a:pt x="515" y="859"/>
                    <a:pt x="522" y="864"/>
                    <a:pt x="529" y="868"/>
                  </a:cubicBezTo>
                  <a:close/>
                </a:path>
              </a:pathLst>
            </a:custGeom>
            <a:gradFill>
              <a:gsLst>
                <a:gs pos="100000">
                  <a:srgbClr val="5936E0"/>
                </a:gs>
                <a:gs pos="44000">
                  <a:srgbClr val="371DBD"/>
                </a:gs>
              </a:gsLst>
              <a:lin ang="13200000" scaled="0"/>
            </a:gradFill>
            <a:ln>
              <a:noFill/>
            </a:ln>
          </p:spPr>
          <p:txBody>
            <a:bodyPr vert="horz" wrap="square" lIns="91440" tIns="45720" rIns="91440" bIns="45720" numCol="1" rtlCol="0" anchor="t" anchorCtr="0" compatLnSpc="1">
              <a:prstTxWarp prst="textNoShape">
                <a:avLst/>
              </a:prstTxWarp>
            </a:bodyPr>
            <a:lstStyle/>
            <a:p>
              <a:pPr rtl="0"/>
              <a:endParaRPr lang="pt-BR" dirty="0"/>
            </a:p>
          </p:txBody>
        </p:sp>
        <p:sp>
          <p:nvSpPr>
            <p:cNvPr id="67" name="Forma livre: Forma 66">
              <a:extLst>
                <a:ext uri="{FF2B5EF4-FFF2-40B4-BE49-F238E27FC236}">
                  <a16:creationId xmlns="" xmlns:a16="http://schemas.microsoft.com/office/drawing/2014/main" id="{2ACAA286-8EC7-477A-B799-85B6B23E638D}"/>
                </a:ext>
              </a:extLst>
            </p:cNvPr>
            <p:cNvSpPr/>
            <p:nvPr/>
          </p:nvSpPr>
          <p:spPr>
            <a:xfrm rot="20923453">
              <a:off x="6700952" y="-439156"/>
              <a:ext cx="5488008" cy="1037277"/>
            </a:xfrm>
            <a:custGeom>
              <a:avLst/>
              <a:gdLst>
                <a:gd name="connsiteX0" fmla="*/ 584535 w 5488008"/>
                <a:gd name="connsiteY0" fmla="*/ 0 h 1037277"/>
                <a:gd name="connsiteX1" fmla="*/ 5488008 w 5488008"/>
                <a:gd name="connsiteY1" fmla="*/ 977656 h 1037277"/>
                <a:gd name="connsiteX2" fmla="*/ 5476121 w 5488008"/>
                <a:gd name="connsiteY2" fmla="*/ 1037276 h 1037277"/>
                <a:gd name="connsiteX3" fmla="*/ 0 w 5488008"/>
                <a:gd name="connsiteY3" fmla="*/ 1037277 h 1037277"/>
                <a:gd name="connsiteX4" fmla="*/ 35107 w 5488008"/>
                <a:gd name="connsiteY4" fmla="*/ 912868 h 1037277"/>
                <a:gd name="connsiteX5" fmla="*/ 584535 w 5488008"/>
                <a:gd name="connsiteY5" fmla="*/ 0 h 1037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8008" h="1037277">
                  <a:moveTo>
                    <a:pt x="584535" y="0"/>
                  </a:moveTo>
                  <a:lnTo>
                    <a:pt x="5488008" y="977656"/>
                  </a:lnTo>
                  <a:lnTo>
                    <a:pt x="5476121" y="1037276"/>
                  </a:lnTo>
                  <a:lnTo>
                    <a:pt x="0" y="1037277"/>
                  </a:lnTo>
                  <a:lnTo>
                    <a:pt x="35107" y="912868"/>
                  </a:lnTo>
                  <a:cubicBezTo>
                    <a:pt x="217952" y="337066"/>
                    <a:pt x="584535" y="0"/>
                    <a:pt x="584535" y="0"/>
                  </a:cubicBezTo>
                  <a:close/>
                </a:path>
              </a:pathLst>
            </a:custGeom>
            <a:gradFill>
              <a:gsLst>
                <a:gs pos="0">
                  <a:srgbClr val="7CEFD8"/>
                </a:gs>
                <a:gs pos="83000">
                  <a:srgbClr val="6672E4"/>
                </a:gs>
              </a:gsLst>
              <a:lin ang="24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solidFill>
                  <a:schemeClr val="tx1"/>
                </a:solidFill>
              </a:endParaRPr>
            </a:p>
          </p:txBody>
        </p:sp>
      </p:grpSp>
      <p:sp>
        <p:nvSpPr>
          <p:cNvPr id="15" name="Título 14" hidden="1">
            <a:extLst>
              <a:ext uri="{FF2B5EF4-FFF2-40B4-BE49-F238E27FC236}">
                <a16:creationId xmlns="" xmlns:a16="http://schemas.microsoft.com/office/drawing/2014/main" id="{1B710331-53CB-4E4F-A9D3-D1E190EEAEE4}"/>
              </a:ext>
            </a:extLst>
          </p:cNvPr>
          <p:cNvSpPr>
            <a:spLocks noGrp="1"/>
          </p:cNvSpPr>
          <p:nvPr>
            <p:ph type="title"/>
          </p:nvPr>
        </p:nvSpPr>
        <p:spPr/>
        <p:txBody>
          <a:bodyPr rtlCol="0"/>
          <a:lstStyle/>
          <a:p>
            <a:r>
              <a:rPr lang="pt-BR" dirty="0"/>
              <a:t>Recursos humanos slide </a:t>
            </a:r>
            <a:r>
              <a:rPr lang="pt-BR" dirty="0" smtClean="0"/>
              <a:t>2</a:t>
            </a:r>
            <a:endParaRPr lang="pt-BR" dirty="0"/>
          </a:p>
        </p:txBody>
      </p:sp>
      <p:sp>
        <p:nvSpPr>
          <p:cNvPr id="63" name="Retângulo: Cantos Arredondados 21">
            <a:extLst>
              <a:ext uri="{FF2B5EF4-FFF2-40B4-BE49-F238E27FC236}">
                <a16:creationId xmlns="" xmlns:a16="http://schemas.microsoft.com/office/drawing/2014/main" id="{D6FFCD8A-D531-4D2A-AABF-370BF35DF0FD}"/>
              </a:ext>
            </a:extLst>
          </p:cNvPr>
          <p:cNvSpPr/>
          <p:nvPr/>
        </p:nvSpPr>
        <p:spPr>
          <a:xfrm>
            <a:off x="766606" y="60309"/>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31" name="Caixa de texto 1">
            <a:extLst>
              <a:ext uri="{FF2B5EF4-FFF2-40B4-BE49-F238E27FC236}">
                <a16:creationId xmlns="" xmlns:a16="http://schemas.microsoft.com/office/drawing/2014/main" id="{D815E537-4AB4-4445-A3AC-40D738EDF3DC}"/>
              </a:ext>
            </a:extLst>
          </p:cNvPr>
          <p:cNvSpPr txBox="1"/>
          <p:nvPr/>
        </p:nvSpPr>
        <p:spPr>
          <a:xfrm>
            <a:off x="1172055" y="1050087"/>
            <a:ext cx="4845708" cy="430887"/>
          </a:xfrm>
          <a:prstGeom prst="rect">
            <a:avLst/>
          </a:prstGeom>
          <a:noFill/>
        </p:spPr>
        <p:txBody>
          <a:bodyPr wrap="square" lIns="0" tIns="0" rIns="0" bIns="0" rtlCol="0">
            <a:spAutoFit/>
          </a:bodyPr>
          <a:lstStyle/>
          <a:p>
            <a:pPr rtl="0"/>
            <a:r>
              <a:rPr lang="pt-BR" sz="2800" b="1" dirty="0" smtClean="0">
                <a:solidFill>
                  <a:srgbClr val="002060"/>
                </a:solidFill>
                <a:latin typeface="Segoe UI" panose="020B0502040204020203" pitchFamily="34" charset="0"/>
                <a:cs typeface="Segoe UI" panose="020B0502040204020203" pitchFamily="34" charset="0"/>
              </a:rPr>
              <a:t>Principais Assuntos</a:t>
            </a:r>
            <a:endParaRPr lang="pt-BR" sz="2800" b="1" dirty="0">
              <a:solidFill>
                <a:srgbClr val="002060"/>
              </a:solidFill>
              <a:latin typeface="Segoe UI" panose="020B0502040204020203" pitchFamily="34" charset="0"/>
              <a:cs typeface="Segoe UI" panose="020B0502040204020203" pitchFamily="34" charset="0"/>
            </a:endParaRPr>
          </a:p>
        </p:txBody>
      </p:sp>
      <p:sp>
        <p:nvSpPr>
          <p:cNvPr id="32" name="Retângulo: Cantos Arredondados 10">
            <a:extLst>
              <a:ext uri="{FF2B5EF4-FFF2-40B4-BE49-F238E27FC236}">
                <a16:creationId xmlns="" xmlns:a16="http://schemas.microsoft.com/office/drawing/2014/main" id="{6B458D5C-BDF7-4A75-A4E8-B99128DCD84A}"/>
              </a:ext>
            </a:extLst>
          </p:cNvPr>
          <p:cNvSpPr/>
          <p:nvPr/>
        </p:nvSpPr>
        <p:spPr>
          <a:xfrm>
            <a:off x="603792" y="1694691"/>
            <a:ext cx="443592" cy="26864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dirty="0"/>
          </a:p>
        </p:txBody>
      </p:sp>
      <p:sp>
        <p:nvSpPr>
          <p:cNvPr id="33" name="Retângulo 32">
            <a:extLst>
              <a:ext uri="{FF2B5EF4-FFF2-40B4-BE49-F238E27FC236}">
                <a16:creationId xmlns="" xmlns:a16="http://schemas.microsoft.com/office/drawing/2014/main" id="{CA17B45E-57F0-4725-89C0-3CD74A5097A3}"/>
              </a:ext>
            </a:extLst>
          </p:cNvPr>
          <p:cNvSpPr/>
          <p:nvPr/>
        </p:nvSpPr>
        <p:spPr>
          <a:xfrm>
            <a:off x="1250628" y="1700542"/>
            <a:ext cx="4483966" cy="246221"/>
          </a:xfrm>
          <a:prstGeom prst="rect">
            <a:avLst/>
          </a:prstGeom>
        </p:spPr>
        <p:txBody>
          <a:bodyPr wrap="square" lIns="0" tIns="0" rIns="0" bIns="0" rtlCol="0">
            <a:spAutoFit/>
          </a:bodyPr>
          <a:lstStyle/>
          <a:p>
            <a:pPr rtl="0"/>
            <a:r>
              <a:rPr lang="pt-BR" sz="1600" i="1" dirty="0" smtClean="0">
                <a:solidFill>
                  <a:srgbClr val="002060"/>
                </a:solidFill>
                <a:latin typeface="+mj-lt"/>
                <a:cs typeface="Segoe UI" panose="020B0502040204020203" pitchFamily="34" charset="0"/>
              </a:rPr>
              <a:t>Introdução, Conceitos Iniciais, Competência</a:t>
            </a:r>
            <a:endParaRPr lang="pt-BR" sz="1600" i="1" dirty="0">
              <a:solidFill>
                <a:srgbClr val="002060"/>
              </a:solidFill>
              <a:latin typeface="+mj-lt"/>
              <a:cs typeface="Segoe UI" panose="020B0502040204020203" pitchFamily="34" charset="0"/>
            </a:endParaRPr>
          </a:p>
        </p:txBody>
      </p:sp>
      <p:sp>
        <p:nvSpPr>
          <p:cNvPr id="34" name="Retângulo: Cantos Arredondados 10">
            <a:extLst>
              <a:ext uri="{FF2B5EF4-FFF2-40B4-BE49-F238E27FC236}">
                <a16:creationId xmlns="" xmlns:a16="http://schemas.microsoft.com/office/drawing/2014/main" id="{6B458D5C-BDF7-4A75-A4E8-B99128DCD84A}"/>
              </a:ext>
            </a:extLst>
          </p:cNvPr>
          <p:cNvSpPr/>
          <p:nvPr/>
        </p:nvSpPr>
        <p:spPr>
          <a:xfrm>
            <a:off x="616782" y="2279560"/>
            <a:ext cx="443592" cy="26864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dirty="0"/>
          </a:p>
        </p:txBody>
      </p:sp>
      <p:sp>
        <p:nvSpPr>
          <p:cNvPr id="35" name="Retângulo 34">
            <a:extLst>
              <a:ext uri="{FF2B5EF4-FFF2-40B4-BE49-F238E27FC236}">
                <a16:creationId xmlns="" xmlns:a16="http://schemas.microsoft.com/office/drawing/2014/main" id="{CA17B45E-57F0-4725-89C0-3CD74A5097A3}"/>
              </a:ext>
            </a:extLst>
          </p:cNvPr>
          <p:cNvSpPr/>
          <p:nvPr/>
        </p:nvSpPr>
        <p:spPr>
          <a:xfrm>
            <a:off x="1263618" y="2297541"/>
            <a:ext cx="3536195" cy="246221"/>
          </a:xfrm>
          <a:prstGeom prst="rect">
            <a:avLst/>
          </a:prstGeom>
        </p:spPr>
        <p:txBody>
          <a:bodyPr wrap="square" lIns="0" tIns="0" rIns="0" bIns="0" rtlCol="0">
            <a:spAutoFit/>
          </a:bodyPr>
          <a:lstStyle/>
          <a:p>
            <a:pPr rtl="0"/>
            <a:r>
              <a:rPr lang="pt-BR" sz="1600" b="1" i="1" dirty="0" smtClean="0">
                <a:solidFill>
                  <a:srgbClr val="002060"/>
                </a:solidFill>
                <a:latin typeface="+mj-lt"/>
                <a:cs typeface="Segoe UI" panose="020B0502040204020203" pitchFamily="34" charset="0"/>
              </a:rPr>
              <a:t>Responsáveis pela retenção</a:t>
            </a:r>
            <a:endParaRPr lang="pt-BR" sz="1600" b="1" i="1" dirty="0">
              <a:solidFill>
                <a:srgbClr val="002060"/>
              </a:solidFill>
              <a:latin typeface="+mj-lt"/>
              <a:cs typeface="Segoe UI" panose="020B0502040204020203" pitchFamily="34" charset="0"/>
            </a:endParaRPr>
          </a:p>
        </p:txBody>
      </p:sp>
      <p:sp>
        <p:nvSpPr>
          <p:cNvPr id="36" name="Retângulo: Cantos Arredondados 10">
            <a:extLst>
              <a:ext uri="{FF2B5EF4-FFF2-40B4-BE49-F238E27FC236}">
                <a16:creationId xmlns="" xmlns:a16="http://schemas.microsoft.com/office/drawing/2014/main" id="{6B458D5C-BDF7-4A75-A4E8-B99128DCD84A}"/>
              </a:ext>
            </a:extLst>
          </p:cNvPr>
          <p:cNvSpPr/>
          <p:nvPr/>
        </p:nvSpPr>
        <p:spPr>
          <a:xfrm>
            <a:off x="603792" y="2890378"/>
            <a:ext cx="443592" cy="26864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dirty="0"/>
          </a:p>
        </p:txBody>
      </p:sp>
      <p:sp>
        <p:nvSpPr>
          <p:cNvPr id="43" name="Retângulo 42">
            <a:extLst>
              <a:ext uri="{FF2B5EF4-FFF2-40B4-BE49-F238E27FC236}">
                <a16:creationId xmlns="" xmlns:a16="http://schemas.microsoft.com/office/drawing/2014/main" id="{CA17B45E-57F0-4725-89C0-3CD74A5097A3}"/>
              </a:ext>
            </a:extLst>
          </p:cNvPr>
          <p:cNvSpPr/>
          <p:nvPr/>
        </p:nvSpPr>
        <p:spPr>
          <a:xfrm>
            <a:off x="1250628" y="2896229"/>
            <a:ext cx="3536195" cy="246221"/>
          </a:xfrm>
          <a:prstGeom prst="rect">
            <a:avLst/>
          </a:prstGeom>
        </p:spPr>
        <p:txBody>
          <a:bodyPr wrap="square" lIns="0" tIns="0" rIns="0" bIns="0" rtlCol="0">
            <a:spAutoFit/>
          </a:bodyPr>
          <a:lstStyle/>
          <a:p>
            <a:pPr rtl="0"/>
            <a:r>
              <a:rPr lang="pt-BR" sz="1600" i="1" dirty="0" smtClean="0">
                <a:solidFill>
                  <a:srgbClr val="002060"/>
                </a:solidFill>
                <a:latin typeface="+mj-lt"/>
                <a:cs typeface="Segoe UI" panose="020B0502040204020203" pitchFamily="34" charset="0"/>
              </a:rPr>
              <a:t>Casos de não retenção</a:t>
            </a:r>
            <a:endParaRPr lang="pt-BR" sz="1600" i="1" dirty="0">
              <a:solidFill>
                <a:srgbClr val="002060"/>
              </a:solidFill>
              <a:latin typeface="+mj-lt"/>
              <a:cs typeface="Segoe UI" panose="020B0502040204020203" pitchFamily="34" charset="0"/>
            </a:endParaRPr>
          </a:p>
        </p:txBody>
      </p:sp>
      <p:sp>
        <p:nvSpPr>
          <p:cNvPr id="44" name="Retângulo: Cantos Arredondados 10">
            <a:extLst>
              <a:ext uri="{FF2B5EF4-FFF2-40B4-BE49-F238E27FC236}">
                <a16:creationId xmlns="" xmlns:a16="http://schemas.microsoft.com/office/drawing/2014/main" id="{6B458D5C-BDF7-4A75-A4E8-B99128DCD84A}"/>
              </a:ext>
            </a:extLst>
          </p:cNvPr>
          <p:cNvSpPr/>
          <p:nvPr/>
        </p:nvSpPr>
        <p:spPr>
          <a:xfrm>
            <a:off x="619945" y="3457644"/>
            <a:ext cx="443592" cy="26864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dirty="0"/>
          </a:p>
        </p:txBody>
      </p:sp>
      <p:sp>
        <p:nvSpPr>
          <p:cNvPr id="59" name="Retângulo 58">
            <a:extLst>
              <a:ext uri="{FF2B5EF4-FFF2-40B4-BE49-F238E27FC236}">
                <a16:creationId xmlns="" xmlns:a16="http://schemas.microsoft.com/office/drawing/2014/main" id="{CA17B45E-57F0-4725-89C0-3CD74A5097A3}"/>
              </a:ext>
            </a:extLst>
          </p:cNvPr>
          <p:cNvSpPr/>
          <p:nvPr/>
        </p:nvSpPr>
        <p:spPr>
          <a:xfrm>
            <a:off x="1207448" y="3472190"/>
            <a:ext cx="4144581" cy="246221"/>
          </a:xfrm>
          <a:prstGeom prst="rect">
            <a:avLst/>
          </a:prstGeom>
        </p:spPr>
        <p:txBody>
          <a:bodyPr wrap="square" lIns="0" tIns="0" rIns="0" bIns="0" rtlCol="0">
            <a:spAutoFit/>
          </a:bodyPr>
          <a:lstStyle/>
          <a:p>
            <a:r>
              <a:rPr lang="pt-BR" sz="1600" b="1" i="1" dirty="0">
                <a:solidFill>
                  <a:srgbClr val="002060"/>
                </a:solidFill>
                <a:cs typeface="Segoe UI" panose="020B0502040204020203" pitchFamily="34" charset="0"/>
              </a:rPr>
              <a:t>FG da </a:t>
            </a:r>
            <a:r>
              <a:rPr lang="pt-BR" sz="1600" b="1" i="1" dirty="0" smtClean="0">
                <a:solidFill>
                  <a:srgbClr val="002060"/>
                </a:solidFill>
                <a:cs typeface="Segoe UI" panose="020B0502040204020203" pitchFamily="34" charset="0"/>
              </a:rPr>
              <a:t>retenção, base de cálculo e a</a:t>
            </a:r>
            <a:r>
              <a:rPr lang="pt-BR" sz="1600" b="1" i="1" dirty="0" smtClean="0">
                <a:solidFill>
                  <a:srgbClr val="002060"/>
                </a:solidFill>
                <a:latin typeface="+mj-lt"/>
                <a:cs typeface="Segoe UI" panose="020B0502040204020203" pitchFamily="34" charset="0"/>
              </a:rPr>
              <a:t>líquotas</a:t>
            </a:r>
            <a:endParaRPr lang="pt-BR" sz="1600" b="1" i="1" dirty="0">
              <a:solidFill>
                <a:srgbClr val="002060"/>
              </a:solidFill>
              <a:latin typeface="+mj-lt"/>
              <a:cs typeface="Segoe UI" panose="020B0502040204020203" pitchFamily="34" charset="0"/>
            </a:endParaRPr>
          </a:p>
        </p:txBody>
      </p:sp>
      <p:sp>
        <p:nvSpPr>
          <p:cNvPr id="61" name="Retângulo: Cantos Arredondados 10">
            <a:extLst>
              <a:ext uri="{FF2B5EF4-FFF2-40B4-BE49-F238E27FC236}">
                <a16:creationId xmlns="" xmlns:a16="http://schemas.microsoft.com/office/drawing/2014/main" id="{6B458D5C-BDF7-4A75-A4E8-B99128DCD84A}"/>
              </a:ext>
            </a:extLst>
          </p:cNvPr>
          <p:cNvSpPr/>
          <p:nvPr/>
        </p:nvSpPr>
        <p:spPr>
          <a:xfrm>
            <a:off x="619945" y="4084464"/>
            <a:ext cx="443592" cy="26864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dirty="0"/>
          </a:p>
        </p:txBody>
      </p:sp>
      <p:sp>
        <p:nvSpPr>
          <p:cNvPr id="65" name="Retângulo 64">
            <a:extLst>
              <a:ext uri="{FF2B5EF4-FFF2-40B4-BE49-F238E27FC236}">
                <a16:creationId xmlns="" xmlns:a16="http://schemas.microsoft.com/office/drawing/2014/main" id="{CA17B45E-57F0-4725-89C0-3CD74A5097A3}"/>
              </a:ext>
            </a:extLst>
          </p:cNvPr>
          <p:cNvSpPr/>
          <p:nvPr/>
        </p:nvSpPr>
        <p:spPr>
          <a:xfrm>
            <a:off x="1177700" y="4097449"/>
            <a:ext cx="3536195" cy="246221"/>
          </a:xfrm>
          <a:prstGeom prst="rect">
            <a:avLst/>
          </a:prstGeom>
        </p:spPr>
        <p:txBody>
          <a:bodyPr wrap="square" lIns="0" tIns="0" rIns="0" bIns="0" rtlCol="0">
            <a:spAutoFit/>
          </a:bodyPr>
          <a:lstStyle/>
          <a:p>
            <a:pPr rtl="0"/>
            <a:r>
              <a:rPr lang="pt-BR" sz="1600" i="1" dirty="0" smtClean="0">
                <a:solidFill>
                  <a:srgbClr val="002060"/>
                </a:solidFill>
                <a:latin typeface="+mj-lt"/>
                <a:cs typeface="Segoe UI" panose="020B0502040204020203" pitchFamily="34" charset="0"/>
              </a:rPr>
              <a:t>Tratamento dado aos valores retidos</a:t>
            </a:r>
            <a:endParaRPr lang="pt-BR" sz="1600" i="1" dirty="0">
              <a:solidFill>
                <a:srgbClr val="002060"/>
              </a:solidFill>
              <a:latin typeface="+mj-lt"/>
              <a:cs typeface="Segoe UI" panose="020B0502040204020203" pitchFamily="34" charset="0"/>
            </a:endParaRPr>
          </a:p>
        </p:txBody>
      </p:sp>
      <p:sp>
        <p:nvSpPr>
          <p:cNvPr id="66" name="Retângulo 65">
            <a:hlinkClick r:id="rId3"/>
            <a:extLst>
              <a:ext uri="{FF2B5EF4-FFF2-40B4-BE49-F238E27FC236}">
                <a16:creationId xmlns="" xmlns:a16="http://schemas.microsoft.com/office/drawing/2014/main" id="{6BBBCB2E-F413-4381-8378-02FDC20EA4F6}"/>
              </a:ext>
            </a:extLst>
          </p:cNvPr>
          <p:cNvSpPr/>
          <p:nvPr/>
        </p:nvSpPr>
        <p:spPr>
          <a:xfrm>
            <a:off x="2803232" y="6559101"/>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
        <p:nvSpPr>
          <p:cNvPr id="68" name="Retângulo: Cantos Arredondados 10">
            <a:extLst>
              <a:ext uri="{FF2B5EF4-FFF2-40B4-BE49-F238E27FC236}">
                <a16:creationId xmlns="" xmlns:a16="http://schemas.microsoft.com/office/drawing/2014/main" id="{6B458D5C-BDF7-4A75-A4E8-B99128DCD84A}"/>
              </a:ext>
            </a:extLst>
          </p:cNvPr>
          <p:cNvSpPr/>
          <p:nvPr/>
        </p:nvSpPr>
        <p:spPr>
          <a:xfrm>
            <a:off x="619312" y="4676005"/>
            <a:ext cx="443592" cy="26864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dirty="0"/>
          </a:p>
        </p:txBody>
      </p:sp>
      <p:sp>
        <p:nvSpPr>
          <p:cNvPr id="69" name="Retângulo 68">
            <a:extLst>
              <a:ext uri="{FF2B5EF4-FFF2-40B4-BE49-F238E27FC236}">
                <a16:creationId xmlns="" xmlns:a16="http://schemas.microsoft.com/office/drawing/2014/main" id="{CA17B45E-57F0-4725-89C0-3CD74A5097A3}"/>
              </a:ext>
            </a:extLst>
          </p:cNvPr>
          <p:cNvSpPr/>
          <p:nvPr/>
        </p:nvSpPr>
        <p:spPr>
          <a:xfrm>
            <a:off x="1163197" y="4697770"/>
            <a:ext cx="3708500" cy="246221"/>
          </a:xfrm>
          <a:prstGeom prst="rect">
            <a:avLst/>
          </a:prstGeom>
        </p:spPr>
        <p:txBody>
          <a:bodyPr wrap="square" lIns="0" tIns="0" rIns="0" bIns="0" rtlCol="0">
            <a:spAutoFit/>
          </a:bodyPr>
          <a:lstStyle/>
          <a:p>
            <a:pPr rtl="0"/>
            <a:r>
              <a:rPr lang="pt-BR" sz="1600" b="1" i="1" dirty="0" smtClean="0">
                <a:solidFill>
                  <a:srgbClr val="002060"/>
                </a:solidFill>
                <a:latin typeface="+mj-lt"/>
                <a:cs typeface="Segoe UI" panose="020B0502040204020203" pitchFamily="34" charset="0"/>
              </a:rPr>
              <a:t>Casos especiais</a:t>
            </a:r>
            <a:endParaRPr lang="pt-BR" sz="1600" b="1" i="1" dirty="0">
              <a:solidFill>
                <a:srgbClr val="002060"/>
              </a:solidFill>
              <a:latin typeface="+mj-lt"/>
              <a:cs typeface="Segoe UI" panose="020B0502040204020203" pitchFamily="34" charset="0"/>
            </a:endParaRPr>
          </a:p>
        </p:txBody>
      </p:sp>
      <p:sp>
        <p:nvSpPr>
          <p:cNvPr id="76" name="Retângulo: Cantos Arredondados 10">
            <a:extLst>
              <a:ext uri="{FF2B5EF4-FFF2-40B4-BE49-F238E27FC236}">
                <a16:creationId xmlns="" xmlns:a16="http://schemas.microsoft.com/office/drawing/2014/main" id="{6B458D5C-BDF7-4A75-A4E8-B99128DCD84A}"/>
              </a:ext>
            </a:extLst>
          </p:cNvPr>
          <p:cNvSpPr/>
          <p:nvPr/>
        </p:nvSpPr>
        <p:spPr>
          <a:xfrm>
            <a:off x="603792" y="5270860"/>
            <a:ext cx="443592" cy="26864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t-BR" dirty="0"/>
          </a:p>
        </p:txBody>
      </p:sp>
      <p:sp>
        <p:nvSpPr>
          <p:cNvPr id="77" name="Retângulo 76">
            <a:extLst>
              <a:ext uri="{FF2B5EF4-FFF2-40B4-BE49-F238E27FC236}">
                <a16:creationId xmlns="" xmlns:a16="http://schemas.microsoft.com/office/drawing/2014/main" id="{CA17B45E-57F0-4725-89C0-3CD74A5097A3}"/>
              </a:ext>
            </a:extLst>
          </p:cNvPr>
          <p:cNvSpPr/>
          <p:nvPr/>
        </p:nvSpPr>
        <p:spPr>
          <a:xfrm>
            <a:off x="1115124" y="5289048"/>
            <a:ext cx="4174780" cy="246221"/>
          </a:xfrm>
          <a:prstGeom prst="rect">
            <a:avLst/>
          </a:prstGeom>
        </p:spPr>
        <p:txBody>
          <a:bodyPr wrap="square" lIns="0" tIns="0" rIns="0" bIns="0" rtlCol="0">
            <a:spAutoFit/>
          </a:bodyPr>
          <a:lstStyle/>
          <a:p>
            <a:pPr rtl="0"/>
            <a:r>
              <a:rPr lang="pt-BR" sz="1600" dirty="0" smtClean="0">
                <a:solidFill>
                  <a:srgbClr val="002060"/>
                </a:solidFill>
                <a:latin typeface="+mj-lt"/>
                <a:cs typeface="Segoe UI" panose="020B0502040204020203" pitchFamily="34" charset="0"/>
              </a:rPr>
              <a:t>Instrução Normativa 2110/2022 e 971/2009</a:t>
            </a:r>
            <a:endParaRPr lang="pt-BR" sz="1600" dirty="0">
              <a:solidFill>
                <a:srgbClr val="002060"/>
              </a:solidFill>
              <a:latin typeface="+mj-lt"/>
              <a:cs typeface="Segoe UI" panose="020B0502040204020203" pitchFamily="34" charset="0"/>
            </a:endParaRPr>
          </a:p>
        </p:txBody>
      </p:sp>
      <p:pic>
        <p:nvPicPr>
          <p:cNvPr id="64" name="Imagem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81" name="Retângulo 80">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82" name="Caixa de texto 1">
            <a:extLst>
              <a:ext uri="{FF2B5EF4-FFF2-40B4-BE49-F238E27FC236}">
                <a16:creationId xmlns="" xmlns:a16="http://schemas.microsoft.com/office/drawing/2014/main" id="{D815E537-4AB4-4445-A3AC-40D738EDF3DC}"/>
              </a:ext>
            </a:extLst>
          </p:cNvPr>
          <p:cNvSpPr txBox="1"/>
          <p:nvPr/>
        </p:nvSpPr>
        <p:spPr>
          <a:xfrm>
            <a:off x="1163197" y="640796"/>
            <a:ext cx="4845708" cy="430887"/>
          </a:xfrm>
          <a:prstGeom prst="rect">
            <a:avLst/>
          </a:prstGeom>
          <a:noFill/>
        </p:spPr>
        <p:txBody>
          <a:bodyPr wrap="square" lIns="0" tIns="0" rIns="0" bIns="0" rtlCol="0">
            <a:spAutoFit/>
          </a:bodyPr>
          <a:lstStyle/>
          <a:p>
            <a:pPr rtl="0"/>
            <a:r>
              <a:rPr lang="pt-BR" sz="2800" b="1" dirty="0" smtClean="0">
                <a:solidFill>
                  <a:srgbClr val="002060"/>
                </a:solidFill>
                <a:latin typeface="Segoe UI" panose="020B0502040204020203" pitchFamily="34" charset="0"/>
                <a:cs typeface="Segoe UI" panose="020B0502040204020203" pitchFamily="34" charset="0"/>
              </a:rPr>
              <a:t>Retenção na fonte do INSS</a:t>
            </a:r>
            <a:endParaRPr lang="pt-BR" sz="2800" b="1" dirty="0">
              <a:solidFill>
                <a:srgbClr val="002060"/>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77838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2" name="Espaço Reservado para Número de Slide 2">
            <a:extLst>
              <a:ext uri="{FF2B5EF4-FFF2-40B4-BE49-F238E27FC236}">
                <a16:creationId xmlns="" xmlns:a16="http://schemas.microsoft.com/office/drawing/2014/main" id="{DA2162B7-E9E2-4EBF-9F93-9C29B115B381}"/>
              </a:ext>
            </a:extLst>
          </p:cNvPr>
          <p:cNvSpPr>
            <a:spLocks noGrp="1"/>
          </p:cNvSpPr>
          <p:nvPr>
            <p:ph type="sldNum" sz="quarter" idx="12"/>
          </p:nvPr>
        </p:nvSpPr>
        <p:spPr>
          <a:xfrm>
            <a:off x="8610600" y="6356350"/>
            <a:ext cx="2743200" cy="365125"/>
          </a:xfrm>
        </p:spPr>
        <p:txBody>
          <a:bodyPr/>
          <a:lstStyle/>
          <a:p>
            <a:fld id="{030D7102-2B3C-43EF-BAA3-D93F3CFD3896}" type="slidenum">
              <a:rPr lang="pt-BR" smtClean="0"/>
              <a:t>5</a:t>
            </a:fld>
            <a:endParaRPr lang="pt-BR"/>
          </a:p>
        </p:txBody>
      </p:sp>
      <p:pic>
        <p:nvPicPr>
          <p:cNvPr id="21" name="Imagem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4" name="Retângulo 2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4" name="Retângulo 13"/>
          <p:cNvSpPr/>
          <p:nvPr/>
        </p:nvSpPr>
        <p:spPr>
          <a:xfrm>
            <a:off x="933560" y="2329777"/>
            <a:ext cx="10282646" cy="1110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a:t>
            </a:r>
            <a:endParaRPr lang="pt-BR" sz="3200" dirty="0"/>
          </a:p>
        </p:txBody>
      </p:sp>
      <p:sp>
        <p:nvSpPr>
          <p:cNvPr id="13" name="Retângulo 12">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5" name="Retângulo 14">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47468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pic>
        <p:nvPicPr>
          <p:cNvPr id="21" name="Imagem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4" name="Retângulo 2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 – Competência Tributária (CF 88)</a:t>
            </a:r>
            <a:endParaRPr lang="pt-BR" sz="3200" dirty="0"/>
          </a:p>
        </p:txBody>
      </p:sp>
      <p:graphicFrame>
        <p:nvGraphicFramePr>
          <p:cNvPr id="4" name="Diagrama 3"/>
          <p:cNvGraphicFramePr/>
          <p:nvPr>
            <p:extLst>
              <p:ext uri="{D42A27DB-BD31-4B8C-83A1-F6EECF244321}">
                <p14:modId xmlns:p14="http://schemas.microsoft.com/office/powerpoint/2010/main" val="63556017"/>
              </p:ext>
            </p:extLst>
          </p:nvPr>
        </p:nvGraphicFramePr>
        <p:xfrm>
          <a:off x="1699384" y="438001"/>
          <a:ext cx="8723606" cy="62287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Retângulo 14">
            <a:hlinkClick r:id="rId10"/>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6" name="Retângulo 15">
            <a:hlinkClick r:id="rId11"/>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774322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53729"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 – Sujeição Passiva</a:t>
            </a:r>
            <a:endParaRPr lang="pt-BR" sz="3200" dirty="0"/>
          </a:p>
        </p:txBody>
      </p:sp>
      <p:graphicFrame>
        <p:nvGraphicFramePr>
          <p:cNvPr id="35" name="Diagrama 34">
            <a:extLst>
              <a:ext uri="{FF2B5EF4-FFF2-40B4-BE49-F238E27FC236}">
                <a16:creationId xmlns:a16="http://schemas.microsoft.com/office/drawing/2014/main" xmlns="" id="{F3E8F0B3-E895-4DE2-8054-7CFF769DE01A}"/>
              </a:ext>
            </a:extLst>
          </p:cNvPr>
          <p:cNvGraphicFramePr/>
          <p:nvPr>
            <p:extLst>
              <p:ext uri="{D42A27DB-BD31-4B8C-83A1-F6EECF244321}">
                <p14:modId xmlns:p14="http://schemas.microsoft.com/office/powerpoint/2010/main" val="1358828581"/>
              </p:ext>
            </p:extLst>
          </p:nvPr>
        </p:nvGraphicFramePr>
        <p:xfrm>
          <a:off x="2297043" y="863058"/>
          <a:ext cx="7218017" cy="48064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6" name="Agrupar 6">
            <a:extLst>
              <a:ext uri="{FF2B5EF4-FFF2-40B4-BE49-F238E27FC236}">
                <a16:creationId xmlns:a16="http://schemas.microsoft.com/office/drawing/2014/main" xmlns="" id="{921BA367-5F44-44C1-8C00-EA50BB99A0FF}"/>
              </a:ext>
            </a:extLst>
          </p:cNvPr>
          <p:cNvGrpSpPr/>
          <p:nvPr/>
        </p:nvGrpSpPr>
        <p:grpSpPr>
          <a:xfrm>
            <a:off x="7368208" y="958412"/>
            <a:ext cx="3309702" cy="830997"/>
            <a:chOff x="7407965" y="1565700"/>
            <a:chExt cx="3309702" cy="830997"/>
          </a:xfrm>
        </p:grpSpPr>
        <p:sp>
          <p:nvSpPr>
            <p:cNvPr id="37" name="CaixaDeTexto 36">
              <a:extLst>
                <a:ext uri="{FF2B5EF4-FFF2-40B4-BE49-F238E27FC236}">
                  <a16:creationId xmlns:a16="http://schemas.microsoft.com/office/drawing/2014/main" xmlns="" id="{AB8A80D0-CD44-4228-80B2-885BC23C5D02}"/>
                </a:ext>
              </a:extLst>
            </p:cNvPr>
            <p:cNvSpPr txBox="1"/>
            <p:nvPr/>
          </p:nvSpPr>
          <p:spPr>
            <a:xfrm>
              <a:off x="8391966" y="1565700"/>
              <a:ext cx="2325701" cy="830997"/>
            </a:xfrm>
            <a:prstGeom prst="rect">
              <a:avLst/>
            </a:prstGeom>
            <a:noFill/>
          </p:spPr>
          <p:txBody>
            <a:bodyPr wrap="none" rtlCol="0">
              <a:spAutoFit/>
            </a:bodyPr>
            <a:lstStyle/>
            <a:p>
              <a:pPr algn="ctr"/>
              <a:r>
                <a:rPr lang="pt-BR" sz="2400" b="1" dirty="0"/>
                <a:t>Pessoa obrigada </a:t>
              </a:r>
            </a:p>
            <a:p>
              <a:pPr algn="ctr"/>
              <a:r>
                <a:rPr lang="pt-BR" sz="2400" b="1" dirty="0"/>
                <a:t>ao pagamento</a:t>
              </a:r>
            </a:p>
          </p:txBody>
        </p:sp>
        <p:sp>
          <p:nvSpPr>
            <p:cNvPr id="38" name="Seta: para a Direita 8">
              <a:extLst>
                <a:ext uri="{FF2B5EF4-FFF2-40B4-BE49-F238E27FC236}">
                  <a16:creationId xmlns:a16="http://schemas.microsoft.com/office/drawing/2014/main" xmlns="" id="{74FE2E6B-B114-4199-BD34-F5222C21F1FF}"/>
                </a:ext>
              </a:extLst>
            </p:cNvPr>
            <p:cNvSpPr/>
            <p:nvPr/>
          </p:nvSpPr>
          <p:spPr>
            <a:xfrm>
              <a:off x="7407965" y="1736034"/>
              <a:ext cx="755374" cy="490331"/>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39" name="Agrupar 13">
            <a:extLst>
              <a:ext uri="{FF2B5EF4-FFF2-40B4-BE49-F238E27FC236}">
                <a16:creationId xmlns:a16="http://schemas.microsoft.com/office/drawing/2014/main" xmlns="" id="{FAEEA3DE-556A-4AAB-8FFC-7F9A707AC632}"/>
              </a:ext>
            </a:extLst>
          </p:cNvPr>
          <p:cNvGrpSpPr/>
          <p:nvPr/>
        </p:nvGrpSpPr>
        <p:grpSpPr>
          <a:xfrm>
            <a:off x="0" y="3092231"/>
            <a:ext cx="3882409" cy="2108132"/>
            <a:chOff x="39757" y="3699519"/>
            <a:chExt cx="3882409" cy="2108132"/>
          </a:xfrm>
        </p:grpSpPr>
        <p:sp>
          <p:nvSpPr>
            <p:cNvPr id="40" name="CaixaDeTexto 39">
              <a:extLst>
                <a:ext uri="{FF2B5EF4-FFF2-40B4-BE49-F238E27FC236}">
                  <a16:creationId xmlns:a16="http://schemas.microsoft.com/office/drawing/2014/main" xmlns="" id="{09D92741-87EC-4757-8DB1-20742BB8550B}"/>
                </a:ext>
              </a:extLst>
            </p:cNvPr>
            <p:cNvSpPr txBox="1"/>
            <p:nvPr/>
          </p:nvSpPr>
          <p:spPr>
            <a:xfrm>
              <a:off x="39757" y="3699519"/>
              <a:ext cx="3882409" cy="461665"/>
            </a:xfrm>
            <a:prstGeom prst="rect">
              <a:avLst/>
            </a:prstGeom>
            <a:noFill/>
          </p:spPr>
          <p:txBody>
            <a:bodyPr wrap="none" rtlCol="0">
              <a:spAutoFit/>
            </a:bodyPr>
            <a:lstStyle/>
            <a:p>
              <a:pPr algn="ctr"/>
              <a:r>
                <a:rPr lang="pt-BR" sz="2400" b="1" dirty="0"/>
                <a:t>Quem pratica o Fato Gerador</a:t>
              </a:r>
            </a:p>
          </p:txBody>
        </p:sp>
        <p:sp>
          <p:nvSpPr>
            <p:cNvPr id="41" name="Seta: Dobrada para Cima 12">
              <a:extLst>
                <a:ext uri="{FF2B5EF4-FFF2-40B4-BE49-F238E27FC236}">
                  <a16:creationId xmlns:a16="http://schemas.microsoft.com/office/drawing/2014/main" xmlns="" id="{6F133FE0-75C8-4950-A9FD-A7029A7D2C46}"/>
                </a:ext>
              </a:extLst>
            </p:cNvPr>
            <p:cNvSpPr/>
            <p:nvPr/>
          </p:nvSpPr>
          <p:spPr>
            <a:xfrm flipH="1">
              <a:off x="1378225" y="4240696"/>
              <a:ext cx="1106561" cy="1566955"/>
            </a:xfrm>
            <a:prstGeom prst="bentUpArrow">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grpSp>
        <p:nvGrpSpPr>
          <p:cNvPr id="42" name="Agrupar 14">
            <a:extLst>
              <a:ext uri="{FF2B5EF4-FFF2-40B4-BE49-F238E27FC236}">
                <a16:creationId xmlns:a16="http://schemas.microsoft.com/office/drawing/2014/main" xmlns="" id="{24718724-D786-44E3-81E0-256493A1EEBE}"/>
              </a:ext>
            </a:extLst>
          </p:cNvPr>
          <p:cNvGrpSpPr/>
          <p:nvPr/>
        </p:nvGrpSpPr>
        <p:grpSpPr>
          <a:xfrm>
            <a:off x="8935499" y="2961873"/>
            <a:ext cx="2500876" cy="2397952"/>
            <a:chOff x="730532" y="3699519"/>
            <a:chExt cx="2500876" cy="2397952"/>
          </a:xfrm>
        </p:grpSpPr>
        <p:sp>
          <p:nvSpPr>
            <p:cNvPr id="43" name="CaixaDeTexto 42">
              <a:extLst>
                <a:ext uri="{FF2B5EF4-FFF2-40B4-BE49-F238E27FC236}">
                  <a16:creationId xmlns:a16="http://schemas.microsoft.com/office/drawing/2014/main" xmlns="" id="{43CC2CA2-1C01-4E73-9D26-81FEC9F1C26B}"/>
                </a:ext>
              </a:extLst>
            </p:cNvPr>
            <p:cNvSpPr txBox="1"/>
            <p:nvPr/>
          </p:nvSpPr>
          <p:spPr>
            <a:xfrm>
              <a:off x="730532" y="3699519"/>
              <a:ext cx="2500876" cy="830997"/>
            </a:xfrm>
            <a:prstGeom prst="rect">
              <a:avLst/>
            </a:prstGeom>
            <a:noFill/>
          </p:spPr>
          <p:txBody>
            <a:bodyPr wrap="none" rtlCol="0">
              <a:spAutoFit/>
            </a:bodyPr>
            <a:lstStyle/>
            <a:p>
              <a:pPr algn="ctr"/>
              <a:r>
                <a:rPr lang="pt-BR" sz="2400" b="1" dirty="0"/>
                <a:t>Pessoa designada </a:t>
              </a:r>
            </a:p>
            <a:p>
              <a:pPr algn="ctr"/>
              <a:r>
                <a:rPr lang="pt-BR" sz="2400" b="1" dirty="0"/>
                <a:t>pela </a:t>
              </a:r>
              <a:r>
                <a:rPr lang="pt-BR" sz="2400" b="1" dirty="0" smtClean="0"/>
                <a:t>lei</a:t>
              </a:r>
              <a:endParaRPr lang="pt-BR" sz="2400" b="1" dirty="0"/>
            </a:p>
          </p:txBody>
        </p:sp>
        <p:sp>
          <p:nvSpPr>
            <p:cNvPr id="44" name="Seta: Dobrada para Cima 16">
              <a:extLst>
                <a:ext uri="{FF2B5EF4-FFF2-40B4-BE49-F238E27FC236}">
                  <a16:creationId xmlns:a16="http://schemas.microsoft.com/office/drawing/2014/main" xmlns="" id="{B5F38B62-6285-4352-A32C-AEFE4453CE61}"/>
                </a:ext>
              </a:extLst>
            </p:cNvPr>
            <p:cNvSpPr/>
            <p:nvPr/>
          </p:nvSpPr>
          <p:spPr>
            <a:xfrm>
              <a:off x="1188996" y="4530516"/>
              <a:ext cx="1106561" cy="1566955"/>
            </a:xfrm>
            <a:prstGeom prst="bentUp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22" name="Imagem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3" name="Retângulo 22">
            <a:hlinkClick r:id="rId9"/>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5" name="Retângulo 24">
            <a:hlinkClick r:id="rId10"/>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6" name="Retângulo 25">
            <a:hlinkClick r:id="rId11"/>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71151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1000"/>
                                        <p:tgtEl>
                                          <p:spTgt spid="36"/>
                                        </p:tgtEl>
                                      </p:cBhvr>
                                    </p:animEffect>
                                    <p:anim calcmode="lin" valueType="num">
                                      <p:cBhvr>
                                        <p:cTn id="15" dur="1000" fill="hold"/>
                                        <p:tgtEl>
                                          <p:spTgt spid="36"/>
                                        </p:tgtEl>
                                        <p:attrNameLst>
                                          <p:attrName>ppt_x</p:attrName>
                                        </p:attrNameLst>
                                      </p:cBhvr>
                                      <p:tavLst>
                                        <p:tav tm="0">
                                          <p:val>
                                            <p:strVal val="#ppt_x"/>
                                          </p:val>
                                        </p:tav>
                                        <p:tav tm="100000">
                                          <p:val>
                                            <p:strVal val="#ppt_x"/>
                                          </p:val>
                                        </p:tav>
                                      </p:tavLst>
                                    </p:anim>
                                    <p:anim calcmode="lin" valueType="num">
                                      <p:cBhvr>
                                        <p:cTn id="16"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 – Sujeição Passiva (CTN)</a:t>
            </a:r>
            <a:endParaRPr lang="pt-BR" sz="3200" dirty="0"/>
          </a:p>
        </p:txBody>
      </p:sp>
      <p:sp>
        <p:nvSpPr>
          <p:cNvPr id="23" name="CaixaDeTexto 22"/>
          <p:cNvSpPr txBox="1"/>
          <p:nvPr/>
        </p:nvSpPr>
        <p:spPr>
          <a:xfrm>
            <a:off x="358970" y="926510"/>
            <a:ext cx="11324040" cy="4524315"/>
          </a:xfrm>
          <a:prstGeom prst="rect">
            <a:avLst/>
          </a:prstGeom>
          <a:solidFill>
            <a:schemeClr val="bg1">
              <a:lumMod val="95000"/>
            </a:schemeClr>
          </a:solidFill>
          <a:ln w="19050">
            <a:solidFill>
              <a:schemeClr val="tx1"/>
            </a:solidFill>
          </a:ln>
        </p:spPr>
        <p:txBody>
          <a:bodyPr wrap="square" rtlCol="0">
            <a:spAutoFit/>
          </a:bodyPr>
          <a:lstStyle/>
          <a:p>
            <a:pPr algn="just"/>
            <a:r>
              <a:rPr lang="pt-BR" sz="3000" dirty="0" smtClean="0"/>
              <a:t>“</a:t>
            </a:r>
            <a:r>
              <a:rPr lang="pt-BR" sz="3200" dirty="0"/>
              <a:t>Art. 121. </a:t>
            </a:r>
            <a:r>
              <a:rPr lang="pt-BR" sz="3200" b="1" dirty="0">
                <a:solidFill>
                  <a:srgbClr val="FF0000"/>
                </a:solidFill>
              </a:rPr>
              <a:t>Sujeito passivo </a:t>
            </a:r>
            <a:r>
              <a:rPr lang="pt-BR" sz="3200" dirty="0"/>
              <a:t>da obrigação principal é a </a:t>
            </a:r>
            <a:r>
              <a:rPr lang="pt-BR" sz="3200" b="1" dirty="0">
                <a:solidFill>
                  <a:srgbClr val="FF0000"/>
                </a:solidFill>
              </a:rPr>
              <a:t>pessoa obrigada ao pagamento </a:t>
            </a:r>
            <a:r>
              <a:rPr lang="pt-BR" sz="3200" b="1" dirty="0">
                <a:solidFill>
                  <a:srgbClr val="16286E"/>
                </a:solidFill>
              </a:rPr>
              <a:t>de tributo ou penalidade </a:t>
            </a:r>
            <a:r>
              <a:rPr lang="pt-BR" sz="3200" b="1" dirty="0" smtClean="0">
                <a:solidFill>
                  <a:srgbClr val="16286E"/>
                </a:solidFill>
              </a:rPr>
              <a:t>pecuniária</a:t>
            </a:r>
            <a:r>
              <a:rPr lang="pt-BR" sz="3200" dirty="0" smtClean="0"/>
              <a:t>.</a:t>
            </a:r>
          </a:p>
          <a:p>
            <a:pPr algn="just"/>
            <a:endParaRPr lang="pt-BR" sz="3200" dirty="0"/>
          </a:p>
          <a:p>
            <a:pPr algn="just"/>
            <a:r>
              <a:rPr lang="pt-BR" sz="3200" dirty="0" smtClean="0"/>
              <a:t>Parágrafo </a:t>
            </a:r>
            <a:r>
              <a:rPr lang="pt-BR" sz="3200" dirty="0"/>
              <a:t>único. O sujeito passivo da obrigação principal </a:t>
            </a:r>
            <a:r>
              <a:rPr lang="pt-BR" sz="3200" dirty="0" smtClean="0"/>
              <a:t>diz-se:</a:t>
            </a:r>
          </a:p>
          <a:p>
            <a:pPr algn="just"/>
            <a:endParaRPr lang="pt-BR" sz="3200" dirty="0"/>
          </a:p>
          <a:p>
            <a:pPr algn="just"/>
            <a:r>
              <a:rPr lang="pt-BR" sz="3200" dirty="0" smtClean="0"/>
              <a:t>I </a:t>
            </a:r>
            <a:r>
              <a:rPr lang="pt-BR" sz="3200" dirty="0"/>
              <a:t>- </a:t>
            </a:r>
            <a:r>
              <a:rPr lang="pt-BR" sz="3200" b="1" dirty="0">
                <a:solidFill>
                  <a:srgbClr val="FF0000"/>
                </a:solidFill>
              </a:rPr>
              <a:t>contribuinte</a:t>
            </a:r>
            <a:r>
              <a:rPr lang="pt-BR" sz="3200" dirty="0"/>
              <a:t>, quando tenha relação pessoal e direta com a situação que constitua o respectivo fato </a:t>
            </a:r>
            <a:r>
              <a:rPr lang="pt-BR" sz="3200" dirty="0" smtClean="0"/>
              <a:t>gerador;</a:t>
            </a:r>
          </a:p>
          <a:p>
            <a:pPr algn="just"/>
            <a:r>
              <a:rPr lang="pt-BR" sz="3200" dirty="0" smtClean="0"/>
              <a:t>II </a:t>
            </a:r>
            <a:r>
              <a:rPr lang="pt-BR" sz="3200" dirty="0"/>
              <a:t>- </a:t>
            </a:r>
            <a:r>
              <a:rPr lang="pt-BR" sz="3200" b="1" dirty="0">
                <a:solidFill>
                  <a:srgbClr val="FF0000"/>
                </a:solidFill>
              </a:rPr>
              <a:t>responsável</a:t>
            </a:r>
            <a:r>
              <a:rPr lang="pt-BR" sz="3200" dirty="0"/>
              <a:t>, quando, sem revestir a condição de contribuinte, sua obrigação </a:t>
            </a:r>
            <a:r>
              <a:rPr lang="pt-BR" sz="3200" u="sng" dirty="0"/>
              <a:t>decorra de disposição expressa de lei</a:t>
            </a:r>
            <a:r>
              <a:rPr lang="pt-BR" sz="3200" dirty="0" smtClean="0"/>
              <a:t>.</a:t>
            </a:r>
            <a:r>
              <a:rPr lang="pt-BR" sz="3000" i="1" dirty="0" smtClean="0"/>
              <a:t>”</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64298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 – Responsabilidade Tributária (CTN)</a:t>
            </a:r>
            <a:endParaRPr lang="pt-BR" sz="3200" dirty="0"/>
          </a:p>
        </p:txBody>
      </p:sp>
      <p:sp>
        <p:nvSpPr>
          <p:cNvPr id="23" name="CaixaDeTexto 22"/>
          <p:cNvSpPr txBox="1"/>
          <p:nvPr/>
        </p:nvSpPr>
        <p:spPr>
          <a:xfrm>
            <a:off x="393343" y="1506333"/>
            <a:ext cx="11324040" cy="3539430"/>
          </a:xfrm>
          <a:prstGeom prst="rect">
            <a:avLst/>
          </a:prstGeom>
          <a:solidFill>
            <a:schemeClr val="bg1">
              <a:lumMod val="95000"/>
            </a:schemeClr>
          </a:solidFill>
          <a:ln w="19050">
            <a:solidFill>
              <a:schemeClr val="tx1"/>
            </a:solidFill>
          </a:ln>
        </p:spPr>
        <p:txBody>
          <a:bodyPr wrap="square" rtlCol="0">
            <a:spAutoFit/>
          </a:bodyPr>
          <a:lstStyle/>
          <a:p>
            <a:pPr algn="just"/>
            <a:r>
              <a:rPr lang="pt-BR" sz="3000" dirty="0" smtClean="0"/>
              <a:t>“</a:t>
            </a:r>
            <a:r>
              <a:rPr lang="pt-BR" sz="3200" dirty="0"/>
              <a:t>Art. 121. </a:t>
            </a:r>
            <a:r>
              <a:rPr lang="pt-BR" sz="3200" b="1" dirty="0" smtClean="0">
                <a:solidFill>
                  <a:srgbClr val="FF0000"/>
                </a:solidFill>
              </a:rPr>
              <a:t>Sujeito passivo </a:t>
            </a:r>
            <a:r>
              <a:rPr lang="pt-BR" sz="3200" dirty="0" smtClean="0"/>
              <a:t>da obrigação principal é a </a:t>
            </a:r>
            <a:r>
              <a:rPr lang="pt-BR" sz="3200" b="1" dirty="0" smtClean="0">
                <a:solidFill>
                  <a:srgbClr val="FF0000"/>
                </a:solidFill>
              </a:rPr>
              <a:t>pessoa obrigada ao pagamento </a:t>
            </a:r>
            <a:r>
              <a:rPr lang="pt-BR" sz="3200" b="1" dirty="0" smtClean="0">
                <a:solidFill>
                  <a:srgbClr val="16286E"/>
                </a:solidFill>
              </a:rPr>
              <a:t>de tributo ou penalidade pecuniária</a:t>
            </a:r>
            <a:r>
              <a:rPr lang="pt-BR" sz="3200" dirty="0" smtClean="0"/>
              <a:t>.</a:t>
            </a:r>
          </a:p>
          <a:p>
            <a:pPr algn="just"/>
            <a:endParaRPr lang="pt-BR" sz="3200" dirty="0"/>
          </a:p>
          <a:p>
            <a:pPr algn="just"/>
            <a:r>
              <a:rPr lang="pt-BR" sz="3200" dirty="0" smtClean="0"/>
              <a:t>Parágrafo </a:t>
            </a:r>
            <a:r>
              <a:rPr lang="pt-BR" sz="3200" dirty="0"/>
              <a:t>único. O sujeito passivo da obrigação principal </a:t>
            </a:r>
            <a:r>
              <a:rPr lang="pt-BR" sz="3200" dirty="0" smtClean="0"/>
              <a:t>diz-se:</a:t>
            </a:r>
          </a:p>
          <a:p>
            <a:pPr algn="just"/>
            <a:r>
              <a:rPr lang="pt-BR" sz="3200" dirty="0" smtClean="0"/>
              <a:t>...</a:t>
            </a:r>
            <a:endParaRPr lang="pt-BR" sz="3200" dirty="0"/>
          </a:p>
          <a:p>
            <a:pPr algn="just"/>
            <a:r>
              <a:rPr lang="pt-BR" sz="3200" dirty="0" smtClean="0"/>
              <a:t>II </a:t>
            </a:r>
            <a:r>
              <a:rPr lang="pt-BR" sz="3200" dirty="0"/>
              <a:t>- </a:t>
            </a:r>
            <a:r>
              <a:rPr lang="pt-BR" sz="3200" b="1" dirty="0">
                <a:solidFill>
                  <a:srgbClr val="FF0000"/>
                </a:solidFill>
              </a:rPr>
              <a:t>responsável</a:t>
            </a:r>
            <a:r>
              <a:rPr lang="pt-BR" sz="3200" dirty="0"/>
              <a:t>, quando, sem revestir a condição de contribuinte, sua obrigação </a:t>
            </a:r>
            <a:r>
              <a:rPr lang="pt-BR" sz="3200" u="sng" dirty="0"/>
              <a:t>decorra de disposição expressa de lei</a:t>
            </a:r>
            <a:r>
              <a:rPr lang="pt-BR" sz="3200" dirty="0" smtClean="0"/>
              <a:t>.</a:t>
            </a:r>
            <a:r>
              <a:rPr lang="pt-BR" sz="3000" i="1" dirty="0" smtClean="0"/>
              <a:t>”</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57872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4174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 – Responsabilidade Tributária (CTN)</a:t>
            </a:r>
            <a:endParaRPr lang="pt-BR" sz="3200" dirty="0"/>
          </a:p>
        </p:txBody>
      </p:sp>
      <p:sp>
        <p:nvSpPr>
          <p:cNvPr id="23" name="CaixaDeTexto 22"/>
          <p:cNvSpPr txBox="1"/>
          <p:nvPr/>
        </p:nvSpPr>
        <p:spPr>
          <a:xfrm>
            <a:off x="393343" y="1506333"/>
            <a:ext cx="11324040" cy="3970318"/>
          </a:xfrm>
          <a:prstGeom prst="rect">
            <a:avLst/>
          </a:prstGeom>
          <a:solidFill>
            <a:schemeClr val="bg1">
              <a:lumMod val="95000"/>
            </a:schemeClr>
          </a:solidFill>
          <a:ln w="19050">
            <a:solidFill>
              <a:schemeClr val="tx1"/>
            </a:solidFill>
          </a:ln>
        </p:spPr>
        <p:txBody>
          <a:bodyPr wrap="square" rtlCol="0">
            <a:spAutoFit/>
          </a:bodyPr>
          <a:lstStyle/>
          <a:p>
            <a:pPr algn="just"/>
            <a:r>
              <a:rPr lang="pt-BR" sz="3600" dirty="0" smtClean="0"/>
              <a:t>“</a:t>
            </a:r>
            <a:r>
              <a:rPr lang="pt-BR" sz="3600" dirty="0"/>
              <a:t>Art. 128. Sem prejuízo do disposto neste capítulo, </a:t>
            </a:r>
            <a:r>
              <a:rPr lang="pt-BR" sz="3600" b="1" dirty="0">
                <a:solidFill>
                  <a:srgbClr val="FF0000"/>
                </a:solidFill>
              </a:rPr>
              <a:t>a lei </a:t>
            </a:r>
            <a:r>
              <a:rPr lang="pt-BR" sz="3600" dirty="0"/>
              <a:t>pode atribuir de </a:t>
            </a:r>
            <a:r>
              <a:rPr lang="pt-BR" sz="3600" b="1" dirty="0"/>
              <a:t>modo expresso </a:t>
            </a:r>
            <a:r>
              <a:rPr lang="pt-BR" sz="3600" dirty="0"/>
              <a:t>a responsabilidade pelo crédito tributário a terceira pessoa, vinculada ao fato gerador da respectiva obrigação, excluindo a responsabilidade do contribuinte ou atribuindo-a a este em caráter supletivo do cumprimento total ou parcial da referida obrigação</a:t>
            </a:r>
            <a:r>
              <a:rPr lang="pt-BR" sz="3600" dirty="0" smtClean="0"/>
              <a:t>.</a:t>
            </a:r>
            <a:r>
              <a:rPr lang="pt-BR" sz="3600" i="1" dirty="0" smtClean="0"/>
              <a:t>”</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33599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 – Responsabilidade Tributária (CTN)</a:t>
            </a:r>
            <a:endParaRPr lang="pt-BR" sz="3200" dirty="0"/>
          </a:p>
        </p:txBody>
      </p:sp>
      <p:sp>
        <p:nvSpPr>
          <p:cNvPr id="23" name="CaixaDeTexto 22"/>
          <p:cNvSpPr txBox="1"/>
          <p:nvPr/>
        </p:nvSpPr>
        <p:spPr>
          <a:xfrm>
            <a:off x="653076" y="1716431"/>
            <a:ext cx="11324040" cy="3539430"/>
          </a:xfrm>
          <a:prstGeom prst="rect">
            <a:avLst/>
          </a:prstGeom>
          <a:solidFill>
            <a:schemeClr val="bg1">
              <a:lumMod val="95000"/>
            </a:schemeClr>
          </a:solidFill>
          <a:ln w="19050">
            <a:solidFill>
              <a:schemeClr val="tx1"/>
            </a:solidFill>
          </a:ln>
        </p:spPr>
        <p:txBody>
          <a:bodyPr wrap="square" rtlCol="0">
            <a:spAutoFit/>
          </a:bodyPr>
          <a:lstStyle/>
          <a:p>
            <a:pPr algn="just"/>
            <a:r>
              <a:rPr lang="pt-BR" sz="3000" dirty="0" smtClean="0"/>
              <a:t>“</a:t>
            </a:r>
            <a:r>
              <a:rPr lang="pt-BR" sz="3200" dirty="0"/>
              <a:t>Art. 124. São </a:t>
            </a:r>
            <a:r>
              <a:rPr lang="pt-BR" sz="3200" b="1" dirty="0">
                <a:solidFill>
                  <a:srgbClr val="FF0000"/>
                </a:solidFill>
              </a:rPr>
              <a:t>solidariamente</a:t>
            </a:r>
            <a:r>
              <a:rPr lang="pt-BR" sz="3200" dirty="0"/>
              <a:t> </a:t>
            </a:r>
            <a:r>
              <a:rPr lang="pt-BR" sz="3200" dirty="0" smtClean="0"/>
              <a:t>obrigadas:</a:t>
            </a:r>
          </a:p>
          <a:p>
            <a:pPr algn="just"/>
            <a:r>
              <a:rPr lang="pt-BR" sz="3200" dirty="0" smtClean="0"/>
              <a:t>...</a:t>
            </a:r>
            <a:endParaRPr lang="pt-BR" sz="3200" dirty="0"/>
          </a:p>
          <a:p>
            <a:pPr algn="just"/>
            <a:endParaRPr lang="pt-BR" sz="3200" dirty="0"/>
          </a:p>
          <a:p>
            <a:pPr algn="just"/>
            <a:r>
              <a:rPr lang="pt-BR" sz="3200" dirty="0" smtClean="0"/>
              <a:t>II </a:t>
            </a:r>
            <a:r>
              <a:rPr lang="pt-BR" sz="3200" dirty="0"/>
              <a:t>- </a:t>
            </a:r>
            <a:r>
              <a:rPr lang="pt-BR" sz="3200" b="1" dirty="0"/>
              <a:t>as pessoas </a:t>
            </a:r>
            <a:r>
              <a:rPr lang="pt-BR" sz="3200" dirty="0"/>
              <a:t>expressamente </a:t>
            </a:r>
            <a:r>
              <a:rPr lang="pt-BR" sz="3200" b="1" dirty="0"/>
              <a:t>designadas </a:t>
            </a:r>
            <a:r>
              <a:rPr lang="pt-BR" sz="3200" b="1" dirty="0">
                <a:solidFill>
                  <a:srgbClr val="FF0000"/>
                </a:solidFill>
              </a:rPr>
              <a:t>por </a:t>
            </a:r>
            <a:r>
              <a:rPr lang="pt-BR" sz="3200" b="1" dirty="0" smtClean="0">
                <a:solidFill>
                  <a:srgbClr val="FF0000"/>
                </a:solidFill>
              </a:rPr>
              <a:t>lei</a:t>
            </a:r>
            <a:r>
              <a:rPr lang="pt-BR" sz="3200" dirty="0" smtClean="0"/>
              <a:t>.</a:t>
            </a:r>
          </a:p>
          <a:p>
            <a:pPr algn="just"/>
            <a:endParaRPr lang="pt-BR" sz="3200" dirty="0"/>
          </a:p>
          <a:p>
            <a:pPr algn="just"/>
            <a:r>
              <a:rPr lang="pt-BR" sz="3200" dirty="0" smtClean="0"/>
              <a:t>Parágrafo </a:t>
            </a:r>
            <a:r>
              <a:rPr lang="pt-BR" sz="3200" dirty="0"/>
              <a:t>único. A solidariedade referida neste artigo </a:t>
            </a:r>
            <a:r>
              <a:rPr lang="pt-BR" sz="3200" b="1" dirty="0"/>
              <a:t>não comporta benefício de ordem</a:t>
            </a:r>
            <a:r>
              <a:rPr lang="pt-BR" sz="3200" dirty="0" smtClean="0"/>
              <a:t>.</a:t>
            </a:r>
            <a:r>
              <a:rPr lang="pt-BR" sz="3000" i="1" dirty="0" smtClean="0"/>
              <a:t>”</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02184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 – Responsabilidade Tributária (CTN)</a:t>
            </a:r>
            <a:endParaRPr lang="pt-BR" sz="3200" dirty="0"/>
          </a:p>
        </p:txBody>
      </p:sp>
      <p:sp>
        <p:nvSpPr>
          <p:cNvPr id="23" name="CaixaDeTexto 22"/>
          <p:cNvSpPr txBox="1"/>
          <p:nvPr/>
        </p:nvSpPr>
        <p:spPr>
          <a:xfrm>
            <a:off x="528111" y="907188"/>
            <a:ext cx="11324040" cy="5139869"/>
          </a:xfrm>
          <a:prstGeom prst="rect">
            <a:avLst/>
          </a:prstGeom>
          <a:solidFill>
            <a:schemeClr val="bg1">
              <a:lumMod val="95000"/>
            </a:schemeClr>
          </a:solidFill>
          <a:ln w="19050">
            <a:solidFill>
              <a:schemeClr val="tx1"/>
            </a:solidFill>
          </a:ln>
        </p:spPr>
        <p:txBody>
          <a:bodyPr wrap="square" rtlCol="0">
            <a:spAutoFit/>
          </a:bodyPr>
          <a:lstStyle/>
          <a:p>
            <a:pPr algn="ctr"/>
            <a:r>
              <a:rPr lang="pt-BR" sz="3000" b="1" u="sng" dirty="0" smtClean="0"/>
              <a:t>EFEITOS DA RESPONSABILIDADE SOLIDÁRIA</a:t>
            </a:r>
          </a:p>
          <a:p>
            <a:pPr algn="just"/>
            <a:endParaRPr lang="pt-BR" sz="3000" dirty="0"/>
          </a:p>
          <a:p>
            <a:pPr algn="just"/>
            <a:r>
              <a:rPr lang="pt-BR" sz="3000" dirty="0" smtClean="0"/>
              <a:t>“</a:t>
            </a:r>
            <a:r>
              <a:rPr lang="pt-BR" sz="3000" dirty="0"/>
              <a:t>Art. 125. Salvo disposição de lei em contrário, são os seguintes os </a:t>
            </a:r>
            <a:r>
              <a:rPr lang="pt-BR" sz="3000" b="1" dirty="0">
                <a:solidFill>
                  <a:srgbClr val="FF0000"/>
                </a:solidFill>
              </a:rPr>
              <a:t>efeitos da </a:t>
            </a:r>
            <a:r>
              <a:rPr lang="pt-BR" sz="3000" b="1" dirty="0" smtClean="0">
                <a:solidFill>
                  <a:srgbClr val="FF0000"/>
                </a:solidFill>
              </a:rPr>
              <a:t>solidariedade</a:t>
            </a:r>
            <a:r>
              <a:rPr lang="pt-BR" sz="3000" dirty="0" smtClean="0"/>
              <a:t>:</a:t>
            </a:r>
          </a:p>
          <a:p>
            <a:pPr algn="just"/>
            <a:r>
              <a:rPr lang="pt-BR" sz="3000" dirty="0" smtClean="0"/>
              <a:t>I </a:t>
            </a:r>
            <a:r>
              <a:rPr lang="pt-BR" sz="3000" dirty="0"/>
              <a:t>- o pagamento efetuado por um dos obrigados </a:t>
            </a:r>
            <a:r>
              <a:rPr lang="pt-BR" sz="3000" b="1" dirty="0">
                <a:solidFill>
                  <a:srgbClr val="6524DE"/>
                </a:solidFill>
              </a:rPr>
              <a:t>aproveita aos </a:t>
            </a:r>
            <a:r>
              <a:rPr lang="pt-BR" sz="3000" b="1" dirty="0" smtClean="0">
                <a:solidFill>
                  <a:srgbClr val="6524DE"/>
                </a:solidFill>
              </a:rPr>
              <a:t>demais</a:t>
            </a:r>
            <a:r>
              <a:rPr lang="pt-BR" sz="3000" dirty="0" smtClean="0"/>
              <a:t>;</a:t>
            </a:r>
          </a:p>
          <a:p>
            <a:pPr algn="just"/>
            <a:endParaRPr lang="pt-BR" sz="1400" dirty="0" smtClean="0"/>
          </a:p>
          <a:p>
            <a:pPr algn="just"/>
            <a:r>
              <a:rPr lang="pt-BR" sz="3000" dirty="0" smtClean="0"/>
              <a:t>II </a:t>
            </a:r>
            <a:r>
              <a:rPr lang="pt-BR" sz="3000" dirty="0"/>
              <a:t>- a isenção ou remissão de crédito exonera todos os obrigados, salvo se outorgada pessoalmente a um deles, subsistindo, nesse caso, a solidariedade quanto aos demais pelo </a:t>
            </a:r>
            <a:r>
              <a:rPr lang="pt-BR" sz="3000" dirty="0" smtClean="0"/>
              <a:t>saldo;</a:t>
            </a:r>
          </a:p>
          <a:p>
            <a:pPr algn="just"/>
            <a:endParaRPr lang="pt-BR" sz="1400" dirty="0" smtClean="0"/>
          </a:p>
          <a:p>
            <a:pPr algn="just"/>
            <a:r>
              <a:rPr lang="pt-BR" sz="3000" dirty="0" smtClean="0"/>
              <a:t>III </a:t>
            </a:r>
            <a:r>
              <a:rPr lang="pt-BR" sz="3000" dirty="0"/>
              <a:t>- a interrupção da prescrição, em favor ou contra um dos obrigados, favorece ou prejudica aos demais</a:t>
            </a:r>
            <a:r>
              <a:rPr lang="pt-BR" sz="3000" dirty="0" smtClean="0"/>
              <a:t>.</a:t>
            </a:r>
            <a:r>
              <a:rPr lang="pt-BR" sz="3000" i="1" dirty="0" smtClean="0"/>
              <a:t>”</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65544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Introdução – Responsabilidade Tributária (CTN)</a:t>
            </a:r>
            <a:endParaRPr lang="pt-BR" sz="3200" dirty="0"/>
          </a:p>
        </p:txBody>
      </p:sp>
      <p:sp>
        <p:nvSpPr>
          <p:cNvPr id="13" name="CaixaDeTexto 12"/>
          <p:cNvSpPr txBox="1"/>
          <p:nvPr/>
        </p:nvSpPr>
        <p:spPr>
          <a:xfrm>
            <a:off x="3889611" y="2661314"/>
            <a:ext cx="4472122" cy="1323439"/>
          </a:xfrm>
          <a:prstGeom prst="rect">
            <a:avLst/>
          </a:prstGeom>
          <a:noFill/>
        </p:spPr>
        <p:txBody>
          <a:bodyPr wrap="none" rtlCol="0">
            <a:spAutoFit/>
          </a:bodyPr>
          <a:lstStyle/>
          <a:p>
            <a:r>
              <a:rPr lang="pt-BR" sz="8000" dirty="0"/>
              <a:t>DÚVIDAS?</a:t>
            </a:r>
          </a:p>
        </p:txBody>
      </p:sp>
      <p:pic>
        <p:nvPicPr>
          <p:cNvPr id="15" name="Imagem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041362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 de texto 2">
            <a:extLst>
              <a:ext uri="{FF2B5EF4-FFF2-40B4-BE49-F238E27FC236}">
                <a16:creationId xmlns:a16="http://schemas.microsoft.com/office/drawing/2014/main" xmlns="" id="{9436B850-15F2-41BC-A54E-6E0F332F011D}"/>
              </a:ext>
            </a:extLst>
          </p:cNvPr>
          <p:cNvSpPr txBox="1"/>
          <p:nvPr/>
        </p:nvSpPr>
        <p:spPr>
          <a:xfrm>
            <a:off x="718092" y="3206636"/>
            <a:ext cx="4845708" cy="830997"/>
          </a:xfrm>
          <a:prstGeom prst="rect">
            <a:avLst/>
          </a:prstGeom>
          <a:noFill/>
        </p:spPr>
        <p:txBody>
          <a:bodyPr wrap="square" lIns="0" tIns="0" rIns="0" bIns="0" rtlCol="0">
            <a:spAutoFit/>
          </a:bodyPr>
          <a:lstStyle/>
          <a:p>
            <a:pPr rtl="0"/>
            <a:r>
              <a:rPr lang="pt-BR" sz="5400" b="1" dirty="0" smtClean="0">
                <a:solidFill>
                  <a:srgbClr val="002060"/>
                </a:solidFill>
                <a:latin typeface="Segoe UI" panose="020B0502040204020203" pitchFamily="34" charset="0"/>
                <a:cs typeface="Segoe UI" panose="020B0502040204020203" pitchFamily="34" charset="0"/>
              </a:rPr>
              <a:t>Obrigado</a:t>
            </a:r>
            <a:endParaRPr lang="pt-BR" sz="5400" b="1" dirty="0">
              <a:solidFill>
                <a:srgbClr val="002060"/>
              </a:solidFill>
              <a:latin typeface="Segoe UI" panose="020B0502040204020203" pitchFamily="34" charset="0"/>
              <a:cs typeface="Segoe UI" panose="020B0502040204020203" pitchFamily="34" charset="0"/>
            </a:endParaRPr>
          </a:p>
        </p:txBody>
      </p:sp>
      <p:grpSp>
        <p:nvGrpSpPr>
          <p:cNvPr id="5" name="Grupo 4" descr="Esta imagem é um ícone de três seres humanos. ">
            <a:extLst>
              <a:ext uri="{FF2B5EF4-FFF2-40B4-BE49-F238E27FC236}">
                <a16:creationId xmlns:a16="http://schemas.microsoft.com/office/drawing/2014/main" xmlns="" id="{5D1C056A-1D7A-4D89-A2E0-446D9944C6FB}"/>
              </a:ext>
            </a:extLst>
          </p:cNvPr>
          <p:cNvGrpSpPr/>
          <p:nvPr/>
        </p:nvGrpSpPr>
        <p:grpSpPr>
          <a:xfrm>
            <a:off x="775805" y="2489304"/>
            <a:ext cx="569186" cy="530997"/>
            <a:chOff x="-27444701" y="-10180638"/>
            <a:chExt cx="10883901" cy="10153650"/>
          </a:xfrm>
          <a:solidFill>
            <a:schemeClr val="bg1">
              <a:lumMod val="50000"/>
            </a:schemeClr>
          </a:solidFill>
        </p:grpSpPr>
        <p:sp>
          <p:nvSpPr>
            <p:cNvPr id="6" name="Forma Livre 35">
              <a:extLst>
                <a:ext uri="{FF2B5EF4-FFF2-40B4-BE49-F238E27FC236}">
                  <a16:creationId xmlns:a16="http://schemas.microsoft.com/office/drawing/2014/main" xmlns="" id="{C9FAB44B-F1A9-406C-8DC0-7BC29AA64A5B}"/>
                </a:ext>
              </a:extLst>
            </p:cNvPr>
            <p:cNvSpPr>
              <a:spLocks/>
            </p:cNvSpPr>
            <p:nvPr/>
          </p:nvSpPr>
          <p:spPr bwMode="auto">
            <a:xfrm>
              <a:off x="-22969538" y="-10180638"/>
              <a:ext cx="1906588" cy="1978025"/>
            </a:xfrm>
            <a:custGeom>
              <a:avLst/>
              <a:gdLst>
                <a:gd name="T0" fmla="*/ 554 w 639"/>
                <a:gd name="T1" fmla="*/ 327 h 664"/>
                <a:gd name="T2" fmla="*/ 438 w 639"/>
                <a:gd name="T3" fmla="*/ 526 h 664"/>
                <a:gd name="T4" fmla="*/ 204 w 639"/>
                <a:gd name="T5" fmla="*/ 521 h 664"/>
                <a:gd name="T6" fmla="*/ 97 w 639"/>
                <a:gd name="T7" fmla="*/ 316 h 664"/>
                <a:gd name="T8" fmla="*/ 222 w 639"/>
                <a:gd name="T9" fmla="*/ 123 h 664"/>
                <a:gd name="T10" fmla="*/ 447 w 639"/>
                <a:gd name="T11" fmla="*/ 133 h 664"/>
                <a:gd name="T12" fmla="*/ 554 w 639"/>
                <a:gd name="T13" fmla="*/ 327 h 664"/>
                <a:gd name="T14" fmla="*/ 638 w 639"/>
                <a:gd name="T15" fmla="*/ 327 h 664"/>
                <a:gd name="T16" fmla="*/ 519 w 639"/>
                <a:gd name="T17" fmla="*/ 82 h 664"/>
                <a:gd name="T18" fmla="*/ 244 w 639"/>
                <a:gd name="T19" fmla="*/ 25 h 664"/>
                <a:gd name="T20" fmla="*/ 39 w 639"/>
                <a:gd name="T21" fmla="*/ 200 h 664"/>
                <a:gd name="T22" fmla="*/ 53 w 639"/>
                <a:gd name="T23" fmla="*/ 482 h 664"/>
                <a:gd name="T24" fmla="*/ 407 w 639"/>
                <a:gd name="T25" fmla="*/ 629 h 664"/>
                <a:gd name="T26" fmla="*/ 638 w 639"/>
                <a:gd name="T27" fmla="*/ 327 h 664"/>
                <a:gd name="T28" fmla="*/ 554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4" y="327"/>
                  </a:moveTo>
                  <a:cubicBezTo>
                    <a:pt x="553" y="410"/>
                    <a:pt x="510" y="485"/>
                    <a:pt x="438" y="526"/>
                  </a:cubicBezTo>
                  <a:cubicBezTo>
                    <a:pt x="365" y="569"/>
                    <a:pt x="275" y="564"/>
                    <a:pt x="204" y="521"/>
                  </a:cubicBezTo>
                  <a:cubicBezTo>
                    <a:pt x="133" y="478"/>
                    <a:pt x="94" y="398"/>
                    <a:pt x="97" y="316"/>
                  </a:cubicBezTo>
                  <a:cubicBezTo>
                    <a:pt x="99" y="234"/>
                    <a:pt x="150" y="161"/>
                    <a:pt x="222" y="123"/>
                  </a:cubicBezTo>
                  <a:cubicBezTo>
                    <a:pt x="292" y="85"/>
                    <a:pt x="379" y="92"/>
                    <a:pt x="447" y="133"/>
                  </a:cubicBezTo>
                  <a:cubicBezTo>
                    <a:pt x="514" y="174"/>
                    <a:pt x="553" y="249"/>
                    <a:pt x="554" y="327"/>
                  </a:cubicBezTo>
                  <a:cubicBezTo>
                    <a:pt x="555" y="381"/>
                    <a:pt x="639" y="381"/>
                    <a:pt x="638" y="327"/>
                  </a:cubicBezTo>
                  <a:cubicBezTo>
                    <a:pt x="637" y="232"/>
                    <a:pt x="594" y="141"/>
                    <a:pt x="519" y="82"/>
                  </a:cubicBezTo>
                  <a:cubicBezTo>
                    <a:pt x="441" y="21"/>
                    <a:pt x="340" y="0"/>
                    <a:pt x="244" y="25"/>
                  </a:cubicBezTo>
                  <a:cubicBezTo>
                    <a:pt x="154" y="48"/>
                    <a:pt x="76" y="116"/>
                    <a:pt x="39" y="200"/>
                  </a:cubicBezTo>
                  <a:cubicBezTo>
                    <a:pt x="0" y="292"/>
                    <a:pt x="5" y="395"/>
                    <a:pt x="53" y="482"/>
                  </a:cubicBezTo>
                  <a:cubicBezTo>
                    <a:pt x="122" y="606"/>
                    <a:pt x="271" y="664"/>
                    <a:pt x="407" y="629"/>
                  </a:cubicBezTo>
                  <a:cubicBezTo>
                    <a:pt x="543" y="594"/>
                    <a:pt x="637" y="466"/>
                    <a:pt x="638" y="327"/>
                  </a:cubicBezTo>
                  <a:cubicBezTo>
                    <a:pt x="639" y="273"/>
                    <a:pt x="555"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7" name="Forma Livre 36">
              <a:extLst>
                <a:ext uri="{FF2B5EF4-FFF2-40B4-BE49-F238E27FC236}">
                  <a16:creationId xmlns:a16="http://schemas.microsoft.com/office/drawing/2014/main" xmlns="" id="{12B0F9D4-64CB-42CD-88AA-7E8CAD1F1229}"/>
                </a:ext>
              </a:extLst>
            </p:cNvPr>
            <p:cNvSpPr>
              <a:spLocks/>
            </p:cNvSpPr>
            <p:nvPr/>
          </p:nvSpPr>
          <p:spPr bwMode="auto">
            <a:xfrm>
              <a:off x="-23596600" y="-8610601"/>
              <a:ext cx="3186113" cy="2139950"/>
            </a:xfrm>
            <a:custGeom>
              <a:avLst/>
              <a:gdLst>
                <a:gd name="T0" fmla="*/ 846 w 1068"/>
                <a:gd name="T1" fmla="*/ 102 h 718"/>
                <a:gd name="T2" fmla="*/ 981 w 1068"/>
                <a:gd name="T3" fmla="*/ 330 h 718"/>
                <a:gd name="T4" fmla="*/ 981 w 1068"/>
                <a:gd name="T5" fmla="*/ 480 h 718"/>
                <a:gd name="T6" fmla="*/ 981 w 1068"/>
                <a:gd name="T7" fmla="*/ 559 h 718"/>
                <a:gd name="T8" fmla="*/ 961 w 1068"/>
                <a:gd name="T9" fmla="*/ 618 h 718"/>
                <a:gd name="T10" fmla="*/ 882 w 1068"/>
                <a:gd name="T11" fmla="*/ 634 h 718"/>
                <a:gd name="T12" fmla="*/ 214 w 1068"/>
                <a:gd name="T13" fmla="*/ 634 h 718"/>
                <a:gd name="T14" fmla="*/ 152 w 1068"/>
                <a:gd name="T15" fmla="*/ 634 h 718"/>
                <a:gd name="T16" fmla="*/ 90 w 1068"/>
                <a:gd name="T17" fmla="*/ 571 h 718"/>
                <a:gd name="T18" fmla="*/ 90 w 1068"/>
                <a:gd name="T19" fmla="*/ 524 h 718"/>
                <a:gd name="T20" fmla="*/ 90 w 1068"/>
                <a:gd name="T21" fmla="*/ 355 h 718"/>
                <a:gd name="T22" fmla="*/ 173 w 1068"/>
                <a:gd name="T23" fmla="*/ 144 h 718"/>
                <a:gd name="T24" fmla="*/ 222 w 1068"/>
                <a:gd name="T25" fmla="*/ 104 h 718"/>
                <a:gd name="T26" fmla="*/ 180 w 1068"/>
                <a:gd name="T27" fmla="*/ 31 h 718"/>
                <a:gd name="T28" fmla="*/ 13 w 1068"/>
                <a:gd name="T29" fmla="*/ 277 h 718"/>
                <a:gd name="T30" fmla="*/ 6 w 1068"/>
                <a:gd name="T31" fmla="*/ 448 h 718"/>
                <a:gd name="T32" fmla="*/ 9 w 1068"/>
                <a:gd name="T33" fmla="*/ 604 h 718"/>
                <a:gd name="T34" fmla="*/ 161 w 1068"/>
                <a:gd name="T35" fmla="*/ 718 h 718"/>
                <a:gd name="T36" fmla="*/ 805 w 1068"/>
                <a:gd name="T37" fmla="*/ 718 h 718"/>
                <a:gd name="T38" fmla="*/ 908 w 1068"/>
                <a:gd name="T39" fmla="*/ 718 h 718"/>
                <a:gd name="T40" fmla="*/ 1059 w 1068"/>
                <a:gd name="T41" fmla="*/ 615 h 718"/>
                <a:gd name="T42" fmla="*/ 1065 w 1068"/>
                <a:gd name="T43" fmla="*/ 545 h 718"/>
                <a:gd name="T44" fmla="*/ 1065 w 1068"/>
                <a:gd name="T45" fmla="*/ 456 h 718"/>
                <a:gd name="T46" fmla="*/ 1060 w 1068"/>
                <a:gd name="T47" fmla="*/ 288 h 718"/>
                <a:gd name="T48" fmla="*/ 888 w 1068"/>
                <a:gd name="T49" fmla="*/ 30 h 718"/>
                <a:gd name="T50" fmla="*/ 846 w 1068"/>
                <a:gd name="T51" fmla="*/ 10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8">
                  <a:moveTo>
                    <a:pt x="846" y="102"/>
                  </a:moveTo>
                  <a:cubicBezTo>
                    <a:pt x="924" y="152"/>
                    <a:pt x="975" y="237"/>
                    <a:pt x="981" y="330"/>
                  </a:cubicBezTo>
                  <a:cubicBezTo>
                    <a:pt x="984" y="379"/>
                    <a:pt x="981" y="430"/>
                    <a:pt x="981" y="480"/>
                  </a:cubicBezTo>
                  <a:cubicBezTo>
                    <a:pt x="981" y="506"/>
                    <a:pt x="981" y="533"/>
                    <a:pt x="981" y="559"/>
                  </a:cubicBezTo>
                  <a:cubicBezTo>
                    <a:pt x="981" y="583"/>
                    <a:pt x="978" y="601"/>
                    <a:pt x="961" y="618"/>
                  </a:cubicBezTo>
                  <a:cubicBezTo>
                    <a:pt x="941" y="638"/>
                    <a:pt x="910" y="634"/>
                    <a:pt x="882" y="634"/>
                  </a:cubicBezTo>
                  <a:cubicBezTo>
                    <a:pt x="659" y="634"/>
                    <a:pt x="436" y="634"/>
                    <a:pt x="214" y="634"/>
                  </a:cubicBezTo>
                  <a:cubicBezTo>
                    <a:pt x="193" y="634"/>
                    <a:pt x="173" y="634"/>
                    <a:pt x="152" y="634"/>
                  </a:cubicBezTo>
                  <a:cubicBezTo>
                    <a:pt x="117" y="634"/>
                    <a:pt x="90" y="606"/>
                    <a:pt x="90" y="571"/>
                  </a:cubicBezTo>
                  <a:cubicBezTo>
                    <a:pt x="89" y="556"/>
                    <a:pt x="90" y="540"/>
                    <a:pt x="90" y="524"/>
                  </a:cubicBezTo>
                  <a:cubicBezTo>
                    <a:pt x="90" y="468"/>
                    <a:pt x="90" y="412"/>
                    <a:pt x="90" y="355"/>
                  </a:cubicBezTo>
                  <a:cubicBezTo>
                    <a:pt x="90" y="276"/>
                    <a:pt x="117" y="202"/>
                    <a:pt x="173" y="144"/>
                  </a:cubicBezTo>
                  <a:cubicBezTo>
                    <a:pt x="188" y="129"/>
                    <a:pt x="204" y="116"/>
                    <a:pt x="222" y="104"/>
                  </a:cubicBezTo>
                  <a:cubicBezTo>
                    <a:pt x="267" y="74"/>
                    <a:pt x="225" y="2"/>
                    <a:pt x="180" y="31"/>
                  </a:cubicBezTo>
                  <a:cubicBezTo>
                    <a:pt x="94" y="88"/>
                    <a:pt x="32" y="175"/>
                    <a:pt x="13" y="277"/>
                  </a:cubicBezTo>
                  <a:cubicBezTo>
                    <a:pt x="2" y="333"/>
                    <a:pt x="6" y="391"/>
                    <a:pt x="6" y="448"/>
                  </a:cubicBezTo>
                  <a:cubicBezTo>
                    <a:pt x="6" y="499"/>
                    <a:pt x="0" y="554"/>
                    <a:pt x="9" y="604"/>
                  </a:cubicBezTo>
                  <a:cubicBezTo>
                    <a:pt x="23" y="676"/>
                    <a:pt x="92" y="718"/>
                    <a:pt x="161" y="718"/>
                  </a:cubicBezTo>
                  <a:cubicBezTo>
                    <a:pt x="375" y="718"/>
                    <a:pt x="590" y="718"/>
                    <a:pt x="805" y="718"/>
                  </a:cubicBezTo>
                  <a:cubicBezTo>
                    <a:pt x="839" y="718"/>
                    <a:pt x="873" y="718"/>
                    <a:pt x="908" y="718"/>
                  </a:cubicBezTo>
                  <a:cubicBezTo>
                    <a:pt x="977" y="718"/>
                    <a:pt x="1035" y="682"/>
                    <a:pt x="1059" y="615"/>
                  </a:cubicBezTo>
                  <a:cubicBezTo>
                    <a:pt x="1066" y="593"/>
                    <a:pt x="1065" y="568"/>
                    <a:pt x="1065" y="545"/>
                  </a:cubicBezTo>
                  <a:cubicBezTo>
                    <a:pt x="1065" y="515"/>
                    <a:pt x="1065" y="486"/>
                    <a:pt x="1065" y="456"/>
                  </a:cubicBezTo>
                  <a:cubicBezTo>
                    <a:pt x="1065" y="400"/>
                    <a:pt x="1068" y="344"/>
                    <a:pt x="1060" y="288"/>
                  </a:cubicBezTo>
                  <a:cubicBezTo>
                    <a:pt x="1045" y="182"/>
                    <a:pt x="978" y="87"/>
                    <a:pt x="888" y="30"/>
                  </a:cubicBezTo>
                  <a:cubicBezTo>
                    <a:pt x="843" y="0"/>
                    <a:pt x="801" y="73"/>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8" name="Forma Livre 37">
              <a:extLst>
                <a:ext uri="{FF2B5EF4-FFF2-40B4-BE49-F238E27FC236}">
                  <a16:creationId xmlns:a16="http://schemas.microsoft.com/office/drawing/2014/main" xmlns="" id="{0FD5A500-BBCF-4857-86E7-EBF5AA53DDB4}"/>
                </a:ext>
              </a:extLst>
            </p:cNvPr>
            <p:cNvSpPr>
              <a:spLocks/>
            </p:cNvSpPr>
            <p:nvPr/>
          </p:nvSpPr>
          <p:spPr bwMode="auto">
            <a:xfrm>
              <a:off x="-26819225" y="-3736976"/>
              <a:ext cx="1903413" cy="1978025"/>
            </a:xfrm>
            <a:custGeom>
              <a:avLst/>
              <a:gdLst>
                <a:gd name="T0" fmla="*/ 554 w 638"/>
                <a:gd name="T1" fmla="*/ 327 h 664"/>
                <a:gd name="T2" fmla="*/ 437 w 638"/>
                <a:gd name="T3" fmla="*/ 527 h 664"/>
                <a:gd name="T4" fmla="*/ 203 w 638"/>
                <a:gd name="T5" fmla="*/ 521 h 664"/>
                <a:gd name="T6" fmla="*/ 96 w 638"/>
                <a:gd name="T7" fmla="*/ 316 h 664"/>
                <a:gd name="T8" fmla="*/ 222 w 638"/>
                <a:gd name="T9" fmla="*/ 123 h 664"/>
                <a:gd name="T10" fmla="*/ 446 w 638"/>
                <a:gd name="T11" fmla="*/ 133 h 664"/>
                <a:gd name="T12" fmla="*/ 554 w 638"/>
                <a:gd name="T13" fmla="*/ 327 h 664"/>
                <a:gd name="T14" fmla="*/ 638 w 638"/>
                <a:gd name="T15" fmla="*/ 327 h 664"/>
                <a:gd name="T16" fmla="*/ 519 w 638"/>
                <a:gd name="T17" fmla="*/ 82 h 664"/>
                <a:gd name="T18" fmla="*/ 244 w 638"/>
                <a:gd name="T19" fmla="*/ 25 h 664"/>
                <a:gd name="T20" fmla="*/ 39 w 638"/>
                <a:gd name="T21" fmla="*/ 201 h 664"/>
                <a:gd name="T22" fmla="*/ 53 w 638"/>
                <a:gd name="T23" fmla="*/ 482 h 664"/>
                <a:gd name="T24" fmla="*/ 406 w 638"/>
                <a:gd name="T25" fmla="*/ 630 h 664"/>
                <a:gd name="T26" fmla="*/ 638 w 638"/>
                <a:gd name="T27" fmla="*/ 327 h 664"/>
                <a:gd name="T28" fmla="*/ 554 w 638"/>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8" h="664">
                  <a:moveTo>
                    <a:pt x="554" y="327"/>
                  </a:moveTo>
                  <a:cubicBezTo>
                    <a:pt x="553" y="410"/>
                    <a:pt x="509" y="485"/>
                    <a:pt x="437" y="527"/>
                  </a:cubicBezTo>
                  <a:cubicBezTo>
                    <a:pt x="365" y="569"/>
                    <a:pt x="274" y="564"/>
                    <a:pt x="203" y="521"/>
                  </a:cubicBezTo>
                  <a:cubicBezTo>
                    <a:pt x="133" y="478"/>
                    <a:pt x="94" y="398"/>
                    <a:pt x="96" y="316"/>
                  </a:cubicBezTo>
                  <a:cubicBezTo>
                    <a:pt x="99" y="234"/>
                    <a:pt x="150" y="161"/>
                    <a:pt x="222" y="123"/>
                  </a:cubicBezTo>
                  <a:cubicBezTo>
                    <a:pt x="292" y="86"/>
                    <a:pt x="379" y="92"/>
                    <a:pt x="446" y="133"/>
                  </a:cubicBezTo>
                  <a:cubicBezTo>
                    <a:pt x="514" y="174"/>
                    <a:pt x="553" y="250"/>
                    <a:pt x="554" y="327"/>
                  </a:cubicBezTo>
                  <a:cubicBezTo>
                    <a:pt x="554" y="381"/>
                    <a:pt x="638" y="382"/>
                    <a:pt x="638" y="327"/>
                  </a:cubicBezTo>
                  <a:cubicBezTo>
                    <a:pt x="637" y="232"/>
                    <a:pt x="594" y="141"/>
                    <a:pt x="519" y="82"/>
                  </a:cubicBezTo>
                  <a:cubicBezTo>
                    <a:pt x="441" y="21"/>
                    <a:pt x="340" y="0"/>
                    <a:pt x="244" y="25"/>
                  </a:cubicBezTo>
                  <a:cubicBezTo>
                    <a:pt x="154" y="48"/>
                    <a:pt x="76" y="116"/>
                    <a:pt x="39" y="201"/>
                  </a:cubicBezTo>
                  <a:cubicBezTo>
                    <a:pt x="0" y="292"/>
                    <a:pt x="5" y="395"/>
                    <a:pt x="53" y="482"/>
                  </a:cubicBezTo>
                  <a:cubicBezTo>
                    <a:pt x="122" y="606"/>
                    <a:pt x="271" y="664"/>
                    <a:pt x="406" y="630"/>
                  </a:cubicBezTo>
                  <a:cubicBezTo>
                    <a:pt x="542" y="595"/>
                    <a:pt x="636" y="466"/>
                    <a:pt x="638" y="327"/>
                  </a:cubicBezTo>
                  <a:cubicBezTo>
                    <a:pt x="638" y="273"/>
                    <a:pt x="554"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9" name="Forma Livre 38">
              <a:extLst>
                <a:ext uri="{FF2B5EF4-FFF2-40B4-BE49-F238E27FC236}">
                  <a16:creationId xmlns:a16="http://schemas.microsoft.com/office/drawing/2014/main" xmlns="" id="{443598C0-BD9C-4522-87F3-C9C8F628EF08}"/>
                </a:ext>
              </a:extLst>
            </p:cNvPr>
            <p:cNvSpPr>
              <a:spLocks/>
            </p:cNvSpPr>
            <p:nvPr/>
          </p:nvSpPr>
          <p:spPr bwMode="auto">
            <a:xfrm>
              <a:off x="-27444701" y="-2163763"/>
              <a:ext cx="3182938" cy="2136775"/>
            </a:xfrm>
            <a:custGeom>
              <a:avLst/>
              <a:gdLst>
                <a:gd name="T0" fmla="*/ 846 w 1067"/>
                <a:gd name="T1" fmla="*/ 102 h 717"/>
                <a:gd name="T2" fmla="*/ 980 w 1067"/>
                <a:gd name="T3" fmla="*/ 329 h 717"/>
                <a:gd name="T4" fmla="*/ 981 w 1067"/>
                <a:gd name="T5" fmla="*/ 479 h 717"/>
                <a:gd name="T6" fmla="*/ 981 w 1067"/>
                <a:gd name="T7" fmla="*/ 558 h 717"/>
                <a:gd name="T8" fmla="*/ 961 w 1067"/>
                <a:gd name="T9" fmla="*/ 617 h 717"/>
                <a:gd name="T10" fmla="*/ 882 w 1067"/>
                <a:gd name="T11" fmla="*/ 633 h 717"/>
                <a:gd name="T12" fmla="*/ 213 w 1067"/>
                <a:gd name="T13" fmla="*/ 633 h 717"/>
                <a:gd name="T14" fmla="*/ 152 w 1067"/>
                <a:gd name="T15" fmla="*/ 633 h 717"/>
                <a:gd name="T16" fmla="*/ 89 w 1067"/>
                <a:gd name="T17" fmla="*/ 571 h 717"/>
                <a:gd name="T18" fmla="*/ 89 w 1067"/>
                <a:gd name="T19" fmla="*/ 523 h 717"/>
                <a:gd name="T20" fmla="*/ 89 w 1067"/>
                <a:gd name="T21" fmla="*/ 355 h 717"/>
                <a:gd name="T22" fmla="*/ 172 w 1067"/>
                <a:gd name="T23" fmla="*/ 144 h 717"/>
                <a:gd name="T24" fmla="*/ 222 w 1067"/>
                <a:gd name="T25" fmla="*/ 103 h 717"/>
                <a:gd name="T26" fmla="*/ 179 w 1067"/>
                <a:gd name="T27" fmla="*/ 31 h 717"/>
                <a:gd name="T28" fmla="*/ 12 w 1067"/>
                <a:gd name="T29" fmla="*/ 276 h 717"/>
                <a:gd name="T30" fmla="*/ 5 w 1067"/>
                <a:gd name="T31" fmla="*/ 447 h 717"/>
                <a:gd name="T32" fmla="*/ 9 w 1067"/>
                <a:gd name="T33" fmla="*/ 604 h 717"/>
                <a:gd name="T34" fmla="*/ 161 w 1067"/>
                <a:gd name="T35" fmla="*/ 717 h 717"/>
                <a:gd name="T36" fmla="*/ 804 w 1067"/>
                <a:gd name="T37" fmla="*/ 717 h 717"/>
                <a:gd name="T38" fmla="*/ 907 w 1067"/>
                <a:gd name="T39" fmla="*/ 717 h 717"/>
                <a:gd name="T40" fmla="*/ 1058 w 1067"/>
                <a:gd name="T41" fmla="*/ 614 h 717"/>
                <a:gd name="T42" fmla="*/ 1065 w 1067"/>
                <a:gd name="T43" fmla="*/ 544 h 717"/>
                <a:gd name="T44" fmla="*/ 1065 w 1067"/>
                <a:gd name="T45" fmla="*/ 455 h 717"/>
                <a:gd name="T46" fmla="*/ 1060 w 1067"/>
                <a:gd name="T47" fmla="*/ 287 h 717"/>
                <a:gd name="T48" fmla="*/ 888 w 1067"/>
                <a:gd name="T49" fmla="*/ 29 h 717"/>
                <a:gd name="T50" fmla="*/ 846 w 1067"/>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7" h="717">
                  <a:moveTo>
                    <a:pt x="846" y="102"/>
                  </a:moveTo>
                  <a:cubicBezTo>
                    <a:pt x="924" y="152"/>
                    <a:pt x="974" y="236"/>
                    <a:pt x="980" y="329"/>
                  </a:cubicBezTo>
                  <a:cubicBezTo>
                    <a:pt x="983" y="379"/>
                    <a:pt x="981" y="429"/>
                    <a:pt x="981" y="479"/>
                  </a:cubicBezTo>
                  <a:cubicBezTo>
                    <a:pt x="981" y="505"/>
                    <a:pt x="981" y="532"/>
                    <a:pt x="981" y="558"/>
                  </a:cubicBezTo>
                  <a:cubicBezTo>
                    <a:pt x="981" y="582"/>
                    <a:pt x="978" y="600"/>
                    <a:pt x="961" y="617"/>
                  </a:cubicBezTo>
                  <a:cubicBezTo>
                    <a:pt x="940" y="637"/>
                    <a:pt x="910" y="633"/>
                    <a:pt x="882" y="633"/>
                  </a:cubicBezTo>
                  <a:cubicBezTo>
                    <a:pt x="659" y="633"/>
                    <a:pt x="436" y="633"/>
                    <a:pt x="213" y="633"/>
                  </a:cubicBezTo>
                  <a:cubicBezTo>
                    <a:pt x="193" y="633"/>
                    <a:pt x="172" y="633"/>
                    <a:pt x="152" y="633"/>
                  </a:cubicBezTo>
                  <a:cubicBezTo>
                    <a:pt x="117" y="633"/>
                    <a:pt x="90" y="605"/>
                    <a:pt x="89" y="571"/>
                  </a:cubicBezTo>
                  <a:cubicBezTo>
                    <a:pt x="89" y="555"/>
                    <a:pt x="89" y="539"/>
                    <a:pt x="89" y="523"/>
                  </a:cubicBezTo>
                  <a:cubicBezTo>
                    <a:pt x="89" y="467"/>
                    <a:pt x="89" y="411"/>
                    <a:pt x="89" y="355"/>
                  </a:cubicBezTo>
                  <a:cubicBezTo>
                    <a:pt x="89" y="275"/>
                    <a:pt x="117" y="201"/>
                    <a:pt x="172" y="144"/>
                  </a:cubicBezTo>
                  <a:cubicBezTo>
                    <a:pt x="187" y="128"/>
                    <a:pt x="204" y="115"/>
                    <a:pt x="222" y="103"/>
                  </a:cubicBezTo>
                  <a:cubicBezTo>
                    <a:pt x="267" y="74"/>
                    <a:pt x="225" y="1"/>
                    <a:pt x="179" y="31"/>
                  </a:cubicBezTo>
                  <a:cubicBezTo>
                    <a:pt x="93" y="87"/>
                    <a:pt x="32" y="174"/>
                    <a:pt x="12" y="276"/>
                  </a:cubicBezTo>
                  <a:cubicBezTo>
                    <a:pt x="1" y="332"/>
                    <a:pt x="5" y="391"/>
                    <a:pt x="5" y="447"/>
                  </a:cubicBezTo>
                  <a:cubicBezTo>
                    <a:pt x="5" y="498"/>
                    <a:pt x="0" y="553"/>
                    <a:pt x="9" y="604"/>
                  </a:cubicBezTo>
                  <a:cubicBezTo>
                    <a:pt x="22" y="675"/>
                    <a:pt x="92" y="717"/>
                    <a:pt x="161" y="717"/>
                  </a:cubicBezTo>
                  <a:cubicBezTo>
                    <a:pt x="375" y="717"/>
                    <a:pt x="590" y="717"/>
                    <a:pt x="804" y="717"/>
                  </a:cubicBezTo>
                  <a:cubicBezTo>
                    <a:pt x="839" y="717"/>
                    <a:pt x="873" y="717"/>
                    <a:pt x="907" y="717"/>
                  </a:cubicBezTo>
                  <a:cubicBezTo>
                    <a:pt x="977" y="717"/>
                    <a:pt x="1035" y="681"/>
                    <a:pt x="1058" y="614"/>
                  </a:cubicBezTo>
                  <a:cubicBezTo>
                    <a:pt x="1066" y="592"/>
                    <a:pt x="1065" y="568"/>
                    <a:pt x="1065" y="544"/>
                  </a:cubicBezTo>
                  <a:cubicBezTo>
                    <a:pt x="1065" y="515"/>
                    <a:pt x="1065" y="485"/>
                    <a:pt x="1065" y="455"/>
                  </a:cubicBezTo>
                  <a:cubicBezTo>
                    <a:pt x="1065" y="399"/>
                    <a:pt x="1067" y="343"/>
                    <a:pt x="1060" y="287"/>
                  </a:cubicBezTo>
                  <a:cubicBezTo>
                    <a:pt x="1045" y="181"/>
                    <a:pt x="977" y="86"/>
                    <a:pt x="888" y="29"/>
                  </a:cubicBezTo>
                  <a:cubicBezTo>
                    <a:pt x="842" y="0"/>
                    <a:pt x="800"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0" name="Forma Livre 39">
              <a:extLst>
                <a:ext uri="{FF2B5EF4-FFF2-40B4-BE49-F238E27FC236}">
                  <a16:creationId xmlns:a16="http://schemas.microsoft.com/office/drawing/2014/main" xmlns="" id="{426B4897-8470-4A76-9FA9-4E7CD62BFE0C}"/>
                </a:ext>
              </a:extLst>
            </p:cNvPr>
            <p:cNvSpPr>
              <a:spLocks/>
            </p:cNvSpPr>
            <p:nvPr/>
          </p:nvSpPr>
          <p:spPr bwMode="auto">
            <a:xfrm>
              <a:off x="-19121438" y="-3736976"/>
              <a:ext cx="1906588" cy="1978025"/>
            </a:xfrm>
            <a:custGeom>
              <a:avLst/>
              <a:gdLst>
                <a:gd name="T0" fmla="*/ 555 w 639"/>
                <a:gd name="T1" fmla="*/ 327 h 664"/>
                <a:gd name="T2" fmla="*/ 438 w 639"/>
                <a:gd name="T3" fmla="*/ 527 h 664"/>
                <a:gd name="T4" fmla="*/ 204 w 639"/>
                <a:gd name="T5" fmla="*/ 521 h 664"/>
                <a:gd name="T6" fmla="*/ 97 w 639"/>
                <a:gd name="T7" fmla="*/ 316 h 664"/>
                <a:gd name="T8" fmla="*/ 222 w 639"/>
                <a:gd name="T9" fmla="*/ 123 h 664"/>
                <a:gd name="T10" fmla="*/ 447 w 639"/>
                <a:gd name="T11" fmla="*/ 133 h 664"/>
                <a:gd name="T12" fmla="*/ 555 w 639"/>
                <a:gd name="T13" fmla="*/ 327 h 664"/>
                <a:gd name="T14" fmla="*/ 639 w 639"/>
                <a:gd name="T15" fmla="*/ 327 h 664"/>
                <a:gd name="T16" fmla="*/ 519 w 639"/>
                <a:gd name="T17" fmla="*/ 82 h 664"/>
                <a:gd name="T18" fmla="*/ 244 w 639"/>
                <a:gd name="T19" fmla="*/ 25 h 664"/>
                <a:gd name="T20" fmla="*/ 40 w 639"/>
                <a:gd name="T21" fmla="*/ 201 h 664"/>
                <a:gd name="T22" fmla="*/ 54 w 639"/>
                <a:gd name="T23" fmla="*/ 482 h 664"/>
                <a:gd name="T24" fmla="*/ 407 w 639"/>
                <a:gd name="T25" fmla="*/ 630 h 664"/>
                <a:gd name="T26" fmla="*/ 639 w 639"/>
                <a:gd name="T27" fmla="*/ 327 h 664"/>
                <a:gd name="T28" fmla="*/ 555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5" y="327"/>
                  </a:moveTo>
                  <a:cubicBezTo>
                    <a:pt x="554" y="410"/>
                    <a:pt x="510" y="485"/>
                    <a:pt x="438" y="527"/>
                  </a:cubicBezTo>
                  <a:cubicBezTo>
                    <a:pt x="366" y="569"/>
                    <a:pt x="275" y="564"/>
                    <a:pt x="204" y="521"/>
                  </a:cubicBezTo>
                  <a:cubicBezTo>
                    <a:pt x="133" y="478"/>
                    <a:pt x="95" y="398"/>
                    <a:pt x="97" y="316"/>
                  </a:cubicBezTo>
                  <a:cubicBezTo>
                    <a:pt x="100" y="234"/>
                    <a:pt x="151" y="161"/>
                    <a:pt x="222" y="123"/>
                  </a:cubicBezTo>
                  <a:cubicBezTo>
                    <a:pt x="293" y="86"/>
                    <a:pt x="380" y="92"/>
                    <a:pt x="447" y="133"/>
                  </a:cubicBezTo>
                  <a:cubicBezTo>
                    <a:pt x="514" y="174"/>
                    <a:pt x="554" y="250"/>
                    <a:pt x="555" y="327"/>
                  </a:cubicBezTo>
                  <a:cubicBezTo>
                    <a:pt x="555" y="381"/>
                    <a:pt x="639" y="382"/>
                    <a:pt x="639" y="327"/>
                  </a:cubicBezTo>
                  <a:cubicBezTo>
                    <a:pt x="638" y="232"/>
                    <a:pt x="595" y="141"/>
                    <a:pt x="519" y="82"/>
                  </a:cubicBezTo>
                  <a:cubicBezTo>
                    <a:pt x="441" y="21"/>
                    <a:pt x="340" y="0"/>
                    <a:pt x="244" y="25"/>
                  </a:cubicBezTo>
                  <a:cubicBezTo>
                    <a:pt x="154" y="48"/>
                    <a:pt x="77" y="116"/>
                    <a:pt x="40" y="201"/>
                  </a:cubicBezTo>
                  <a:cubicBezTo>
                    <a:pt x="0" y="292"/>
                    <a:pt x="5" y="395"/>
                    <a:pt x="54" y="482"/>
                  </a:cubicBezTo>
                  <a:cubicBezTo>
                    <a:pt x="123" y="606"/>
                    <a:pt x="272" y="664"/>
                    <a:pt x="407" y="630"/>
                  </a:cubicBezTo>
                  <a:cubicBezTo>
                    <a:pt x="543" y="595"/>
                    <a:pt x="637" y="466"/>
                    <a:pt x="639" y="327"/>
                  </a:cubicBezTo>
                  <a:cubicBezTo>
                    <a:pt x="639" y="273"/>
                    <a:pt x="555" y="273"/>
                    <a:pt x="555"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1" name="Forma Livre 40">
              <a:extLst>
                <a:ext uri="{FF2B5EF4-FFF2-40B4-BE49-F238E27FC236}">
                  <a16:creationId xmlns:a16="http://schemas.microsoft.com/office/drawing/2014/main" xmlns="" id="{08884941-111D-4BB6-BD63-1DA532A17165}"/>
                </a:ext>
              </a:extLst>
            </p:cNvPr>
            <p:cNvSpPr>
              <a:spLocks/>
            </p:cNvSpPr>
            <p:nvPr/>
          </p:nvSpPr>
          <p:spPr bwMode="auto">
            <a:xfrm>
              <a:off x="-19746913" y="-2163763"/>
              <a:ext cx="3186113" cy="2136775"/>
            </a:xfrm>
            <a:custGeom>
              <a:avLst/>
              <a:gdLst>
                <a:gd name="T0" fmla="*/ 846 w 1068"/>
                <a:gd name="T1" fmla="*/ 102 h 717"/>
                <a:gd name="T2" fmla="*/ 981 w 1068"/>
                <a:gd name="T3" fmla="*/ 329 h 717"/>
                <a:gd name="T4" fmla="*/ 981 w 1068"/>
                <a:gd name="T5" fmla="*/ 479 h 717"/>
                <a:gd name="T6" fmla="*/ 981 w 1068"/>
                <a:gd name="T7" fmla="*/ 558 h 717"/>
                <a:gd name="T8" fmla="*/ 961 w 1068"/>
                <a:gd name="T9" fmla="*/ 617 h 717"/>
                <a:gd name="T10" fmla="*/ 882 w 1068"/>
                <a:gd name="T11" fmla="*/ 633 h 717"/>
                <a:gd name="T12" fmla="*/ 214 w 1068"/>
                <a:gd name="T13" fmla="*/ 633 h 717"/>
                <a:gd name="T14" fmla="*/ 153 w 1068"/>
                <a:gd name="T15" fmla="*/ 633 h 717"/>
                <a:gd name="T16" fmla="*/ 90 w 1068"/>
                <a:gd name="T17" fmla="*/ 571 h 717"/>
                <a:gd name="T18" fmla="*/ 90 w 1068"/>
                <a:gd name="T19" fmla="*/ 523 h 717"/>
                <a:gd name="T20" fmla="*/ 90 w 1068"/>
                <a:gd name="T21" fmla="*/ 355 h 717"/>
                <a:gd name="T22" fmla="*/ 173 w 1068"/>
                <a:gd name="T23" fmla="*/ 144 h 717"/>
                <a:gd name="T24" fmla="*/ 222 w 1068"/>
                <a:gd name="T25" fmla="*/ 103 h 717"/>
                <a:gd name="T26" fmla="*/ 180 w 1068"/>
                <a:gd name="T27" fmla="*/ 31 h 717"/>
                <a:gd name="T28" fmla="*/ 13 w 1068"/>
                <a:gd name="T29" fmla="*/ 276 h 717"/>
                <a:gd name="T30" fmla="*/ 6 w 1068"/>
                <a:gd name="T31" fmla="*/ 447 h 717"/>
                <a:gd name="T32" fmla="*/ 10 w 1068"/>
                <a:gd name="T33" fmla="*/ 604 h 717"/>
                <a:gd name="T34" fmla="*/ 161 w 1068"/>
                <a:gd name="T35" fmla="*/ 717 h 717"/>
                <a:gd name="T36" fmla="*/ 805 w 1068"/>
                <a:gd name="T37" fmla="*/ 717 h 717"/>
                <a:gd name="T38" fmla="*/ 908 w 1068"/>
                <a:gd name="T39" fmla="*/ 717 h 717"/>
                <a:gd name="T40" fmla="*/ 1059 w 1068"/>
                <a:gd name="T41" fmla="*/ 614 h 717"/>
                <a:gd name="T42" fmla="*/ 1065 w 1068"/>
                <a:gd name="T43" fmla="*/ 544 h 717"/>
                <a:gd name="T44" fmla="*/ 1065 w 1068"/>
                <a:gd name="T45" fmla="*/ 455 h 717"/>
                <a:gd name="T46" fmla="*/ 1060 w 1068"/>
                <a:gd name="T47" fmla="*/ 287 h 717"/>
                <a:gd name="T48" fmla="*/ 889 w 1068"/>
                <a:gd name="T49" fmla="*/ 29 h 717"/>
                <a:gd name="T50" fmla="*/ 846 w 1068"/>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7">
                  <a:moveTo>
                    <a:pt x="846" y="102"/>
                  </a:moveTo>
                  <a:cubicBezTo>
                    <a:pt x="924" y="152"/>
                    <a:pt x="975" y="236"/>
                    <a:pt x="981" y="329"/>
                  </a:cubicBezTo>
                  <a:cubicBezTo>
                    <a:pt x="984" y="379"/>
                    <a:pt x="981" y="429"/>
                    <a:pt x="981" y="479"/>
                  </a:cubicBezTo>
                  <a:cubicBezTo>
                    <a:pt x="981" y="505"/>
                    <a:pt x="981" y="532"/>
                    <a:pt x="981" y="558"/>
                  </a:cubicBezTo>
                  <a:cubicBezTo>
                    <a:pt x="981" y="582"/>
                    <a:pt x="978" y="600"/>
                    <a:pt x="961" y="617"/>
                  </a:cubicBezTo>
                  <a:cubicBezTo>
                    <a:pt x="941" y="637"/>
                    <a:pt x="911" y="633"/>
                    <a:pt x="882" y="633"/>
                  </a:cubicBezTo>
                  <a:cubicBezTo>
                    <a:pt x="659" y="633"/>
                    <a:pt x="437" y="633"/>
                    <a:pt x="214" y="633"/>
                  </a:cubicBezTo>
                  <a:cubicBezTo>
                    <a:pt x="193" y="633"/>
                    <a:pt x="173" y="633"/>
                    <a:pt x="153" y="633"/>
                  </a:cubicBezTo>
                  <a:cubicBezTo>
                    <a:pt x="118" y="633"/>
                    <a:pt x="91" y="605"/>
                    <a:pt x="90" y="571"/>
                  </a:cubicBezTo>
                  <a:cubicBezTo>
                    <a:pt x="89" y="555"/>
                    <a:pt x="90" y="539"/>
                    <a:pt x="90" y="523"/>
                  </a:cubicBezTo>
                  <a:cubicBezTo>
                    <a:pt x="90" y="467"/>
                    <a:pt x="90" y="411"/>
                    <a:pt x="90" y="355"/>
                  </a:cubicBezTo>
                  <a:cubicBezTo>
                    <a:pt x="90" y="275"/>
                    <a:pt x="117" y="201"/>
                    <a:pt x="173" y="144"/>
                  </a:cubicBezTo>
                  <a:cubicBezTo>
                    <a:pt x="188" y="128"/>
                    <a:pt x="204" y="115"/>
                    <a:pt x="222" y="103"/>
                  </a:cubicBezTo>
                  <a:cubicBezTo>
                    <a:pt x="267" y="74"/>
                    <a:pt x="225" y="1"/>
                    <a:pt x="180" y="31"/>
                  </a:cubicBezTo>
                  <a:cubicBezTo>
                    <a:pt x="94" y="87"/>
                    <a:pt x="32" y="174"/>
                    <a:pt x="13" y="276"/>
                  </a:cubicBezTo>
                  <a:cubicBezTo>
                    <a:pt x="2" y="332"/>
                    <a:pt x="6" y="391"/>
                    <a:pt x="6" y="447"/>
                  </a:cubicBezTo>
                  <a:cubicBezTo>
                    <a:pt x="6" y="498"/>
                    <a:pt x="0" y="553"/>
                    <a:pt x="10" y="604"/>
                  </a:cubicBezTo>
                  <a:cubicBezTo>
                    <a:pt x="23" y="675"/>
                    <a:pt x="93" y="717"/>
                    <a:pt x="161" y="717"/>
                  </a:cubicBezTo>
                  <a:cubicBezTo>
                    <a:pt x="376" y="717"/>
                    <a:pt x="590" y="717"/>
                    <a:pt x="805" y="717"/>
                  </a:cubicBezTo>
                  <a:cubicBezTo>
                    <a:pt x="839" y="717"/>
                    <a:pt x="874" y="717"/>
                    <a:pt x="908" y="717"/>
                  </a:cubicBezTo>
                  <a:cubicBezTo>
                    <a:pt x="978" y="717"/>
                    <a:pt x="1036" y="681"/>
                    <a:pt x="1059" y="614"/>
                  </a:cubicBezTo>
                  <a:cubicBezTo>
                    <a:pt x="1067" y="592"/>
                    <a:pt x="1065" y="568"/>
                    <a:pt x="1065" y="544"/>
                  </a:cubicBezTo>
                  <a:cubicBezTo>
                    <a:pt x="1065" y="515"/>
                    <a:pt x="1065" y="485"/>
                    <a:pt x="1065" y="455"/>
                  </a:cubicBezTo>
                  <a:cubicBezTo>
                    <a:pt x="1065" y="399"/>
                    <a:pt x="1068" y="343"/>
                    <a:pt x="1060" y="287"/>
                  </a:cubicBezTo>
                  <a:cubicBezTo>
                    <a:pt x="1046" y="181"/>
                    <a:pt x="978" y="86"/>
                    <a:pt x="889" y="29"/>
                  </a:cubicBezTo>
                  <a:cubicBezTo>
                    <a:pt x="843" y="0"/>
                    <a:pt x="801"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2" name="Forma Livre 41">
              <a:extLst>
                <a:ext uri="{FF2B5EF4-FFF2-40B4-BE49-F238E27FC236}">
                  <a16:creationId xmlns:a16="http://schemas.microsoft.com/office/drawing/2014/main" xmlns="" id="{0E89D6C0-E5F8-47FF-8190-4361ED777159}"/>
                </a:ext>
              </a:extLst>
            </p:cNvPr>
            <p:cNvSpPr>
              <a:spLocks/>
            </p:cNvSpPr>
            <p:nvPr/>
          </p:nvSpPr>
          <p:spPr bwMode="auto">
            <a:xfrm>
              <a:off x="-22120225" y="-5770563"/>
              <a:ext cx="250825" cy="2101850"/>
            </a:xfrm>
            <a:custGeom>
              <a:avLst/>
              <a:gdLst>
                <a:gd name="T0" fmla="*/ 0 w 84"/>
                <a:gd name="T1" fmla="*/ 54 h 705"/>
                <a:gd name="T2" fmla="*/ 0 w 84"/>
                <a:gd name="T3" fmla="*/ 631 h 705"/>
                <a:gd name="T4" fmla="*/ 0 w 84"/>
                <a:gd name="T5" fmla="*/ 650 h 705"/>
                <a:gd name="T6" fmla="*/ 84 w 84"/>
                <a:gd name="T7" fmla="*/ 650 h 705"/>
                <a:gd name="T8" fmla="*/ 84 w 84"/>
                <a:gd name="T9" fmla="*/ 73 h 705"/>
                <a:gd name="T10" fmla="*/ 84 w 84"/>
                <a:gd name="T11" fmla="*/ 54 h 705"/>
                <a:gd name="T12" fmla="*/ 0 w 84"/>
                <a:gd name="T13" fmla="*/ 54 h 705"/>
              </a:gdLst>
              <a:ahLst/>
              <a:cxnLst>
                <a:cxn ang="0">
                  <a:pos x="T0" y="T1"/>
                </a:cxn>
                <a:cxn ang="0">
                  <a:pos x="T2" y="T3"/>
                </a:cxn>
                <a:cxn ang="0">
                  <a:pos x="T4" y="T5"/>
                </a:cxn>
                <a:cxn ang="0">
                  <a:pos x="T6" y="T7"/>
                </a:cxn>
                <a:cxn ang="0">
                  <a:pos x="T8" y="T9"/>
                </a:cxn>
                <a:cxn ang="0">
                  <a:pos x="T10" y="T11"/>
                </a:cxn>
                <a:cxn ang="0">
                  <a:pos x="T12" y="T13"/>
                </a:cxn>
              </a:cxnLst>
              <a:rect l="0" t="0" r="r" b="b"/>
              <a:pathLst>
                <a:path w="84" h="705">
                  <a:moveTo>
                    <a:pt x="0" y="54"/>
                  </a:moveTo>
                  <a:cubicBezTo>
                    <a:pt x="0" y="247"/>
                    <a:pt x="0" y="439"/>
                    <a:pt x="0" y="631"/>
                  </a:cubicBezTo>
                  <a:cubicBezTo>
                    <a:pt x="0" y="638"/>
                    <a:pt x="0" y="644"/>
                    <a:pt x="0" y="650"/>
                  </a:cubicBezTo>
                  <a:cubicBezTo>
                    <a:pt x="0" y="705"/>
                    <a:pt x="84" y="705"/>
                    <a:pt x="84" y="650"/>
                  </a:cubicBezTo>
                  <a:cubicBezTo>
                    <a:pt x="84" y="458"/>
                    <a:pt x="84" y="266"/>
                    <a:pt x="84" y="73"/>
                  </a:cubicBezTo>
                  <a:cubicBezTo>
                    <a:pt x="84" y="67"/>
                    <a:pt x="84" y="61"/>
                    <a:pt x="84" y="54"/>
                  </a:cubicBezTo>
                  <a:cubicBezTo>
                    <a:pt x="84" y="0"/>
                    <a:pt x="0" y="0"/>
                    <a:pt x="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3" name="Forma livre 42">
              <a:extLst>
                <a:ext uri="{FF2B5EF4-FFF2-40B4-BE49-F238E27FC236}">
                  <a16:creationId xmlns:a16="http://schemas.microsoft.com/office/drawing/2014/main" xmlns="" id="{F2B683ED-11A9-4ED1-A941-C7F0C5096E24}"/>
                </a:ext>
              </a:extLst>
            </p:cNvPr>
            <p:cNvSpPr>
              <a:spLocks/>
            </p:cNvSpPr>
            <p:nvPr/>
          </p:nvSpPr>
          <p:spPr bwMode="auto">
            <a:xfrm>
              <a:off x="-23742650" y="-4017963"/>
              <a:ext cx="1944688" cy="1266825"/>
            </a:xfrm>
            <a:custGeom>
              <a:avLst/>
              <a:gdLst>
                <a:gd name="T0" fmla="*/ 89 w 652"/>
                <a:gd name="T1" fmla="*/ 398 h 425"/>
                <a:gd name="T2" fmla="*/ 589 w 652"/>
                <a:gd name="T3" fmla="*/ 109 h 425"/>
                <a:gd name="T4" fmla="*/ 605 w 652"/>
                <a:gd name="T5" fmla="*/ 100 h 425"/>
                <a:gd name="T6" fmla="*/ 563 w 652"/>
                <a:gd name="T7" fmla="*/ 27 h 425"/>
                <a:gd name="T8" fmla="*/ 63 w 652"/>
                <a:gd name="T9" fmla="*/ 316 h 425"/>
                <a:gd name="T10" fmla="*/ 47 w 652"/>
                <a:gd name="T11" fmla="*/ 325 h 425"/>
                <a:gd name="T12" fmla="*/ 89 w 652"/>
                <a:gd name="T13" fmla="*/ 398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89" y="398"/>
                  </a:moveTo>
                  <a:cubicBezTo>
                    <a:pt x="256" y="302"/>
                    <a:pt x="422" y="205"/>
                    <a:pt x="589" y="109"/>
                  </a:cubicBezTo>
                  <a:cubicBezTo>
                    <a:pt x="594" y="106"/>
                    <a:pt x="600" y="103"/>
                    <a:pt x="605" y="100"/>
                  </a:cubicBezTo>
                  <a:cubicBezTo>
                    <a:pt x="652" y="73"/>
                    <a:pt x="610" y="0"/>
                    <a:pt x="563" y="27"/>
                  </a:cubicBezTo>
                  <a:cubicBezTo>
                    <a:pt x="396" y="123"/>
                    <a:pt x="230" y="219"/>
                    <a:pt x="63" y="316"/>
                  </a:cubicBezTo>
                  <a:cubicBezTo>
                    <a:pt x="58" y="319"/>
                    <a:pt x="52" y="322"/>
                    <a:pt x="47" y="325"/>
                  </a:cubicBezTo>
                  <a:cubicBezTo>
                    <a:pt x="0" y="352"/>
                    <a:pt x="42" y="425"/>
                    <a:pt x="89" y="3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4" name="Forma Livre 43">
              <a:extLst>
                <a:ext uri="{FF2B5EF4-FFF2-40B4-BE49-F238E27FC236}">
                  <a16:creationId xmlns:a16="http://schemas.microsoft.com/office/drawing/2014/main" xmlns="" id="{5F24A4C5-7DDA-4711-B85E-9A4348702CB8}"/>
                </a:ext>
              </a:extLst>
            </p:cNvPr>
            <p:cNvSpPr>
              <a:spLocks/>
            </p:cNvSpPr>
            <p:nvPr/>
          </p:nvSpPr>
          <p:spPr bwMode="auto">
            <a:xfrm>
              <a:off x="-22191663" y="-4017963"/>
              <a:ext cx="1946275" cy="1266825"/>
            </a:xfrm>
            <a:custGeom>
              <a:avLst/>
              <a:gdLst>
                <a:gd name="T0" fmla="*/ 605 w 652"/>
                <a:gd name="T1" fmla="*/ 325 h 425"/>
                <a:gd name="T2" fmla="*/ 106 w 652"/>
                <a:gd name="T3" fmla="*/ 37 h 425"/>
                <a:gd name="T4" fmla="*/ 89 w 652"/>
                <a:gd name="T5" fmla="*/ 27 h 425"/>
                <a:gd name="T6" fmla="*/ 47 w 652"/>
                <a:gd name="T7" fmla="*/ 100 h 425"/>
                <a:gd name="T8" fmla="*/ 546 w 652"/>
                <a:gd name="T9" fmla="*/ 388 h 425"/>
                <a:gd name="T10" fmla="*/ 563 w 652"/>
                <a:gd name="T11" fmla="*/ 398 h 425"/>
                <a:gd name="T12" fmla="*/ 605 w 652"/>
                <a:gd name="T13" fmla="*/ 325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605" y="325"/>
                  </a:moveTo>
                  <a:cubicBezTo>
                    <a:pt x="439" y="229"/>
                    <a:pt x="272" y="133"/>
                    <a:pt x="106" y="37"/>
                  </a:cubicBezTo>
                  <a:cubicBezTo>
                    <a:pt x="100" y="33"/>
                    <a:pt x="95" y="30"/>
                    <a:pt x="89" y="27"/>
                  </a:cubicBezTo>
                  <a:cubicBezTo>
                    <a:pt x="42" y="0"/>
                    <a:pt x="0" y="73"/>
                    <a:pt x="47" y="100"/>
                  </a:cubicBezTo>
                  <a:cubicBezTo>
                    <a:pt x="213" y="196"/>
                    <a:pt x="380" y="292"/>
                    <a:pt x="546" y="388"/>
                  </a:cubicBezTo>
                  <a:cubicBezTo>
                    <a:pt x="552" y="391"/>
                    <a:pt x="557" y="395"/>
                    <a:pt x="563" y="398"/>
                  </a:cubicBezTo>
                  <a:cubicBezTo>
                    <a:pt x="610" y="425"/>
                    <a:pt x="652" y="352"/>
                    <a:pt x="605" y="3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grpSp>
      <p:grpSp>
        <p:nvGrpSpPr>
          <p:cNvPr id="23" name="Grupo 22" descr="É esta imagem de uma forma de resumo. ">
            <a:extLst>
              <a:ext uri="{FF2B5EF4-FFF2-40B4-BE49-F238E27FC236}">
                <a16:creationId xmlns:a16="http://schemas.microsoft.com/office/drawing/2014/main" xmlns="" id="{C5C1EC81-7459-4B76-B0C8-CF221BB21A2F}"/>
              </a:ext>
            </a:extLst>
          </p:cNvPr>
          <p:cNvGrpSpPr/>
          <p:nvPr/>
        </p:nvGrpSpPr>
        <p:grpSpPr>
          <a:xfrm>
            <a:off x="4855953" y="-2833465"/>
            <a:ext cx="8948964" cy="12105059"/>
            <a:chOff x="4855953" y="-2833465"/>
            <a:chExt cx="8948964" cy="12105059"/>
          </a:xfrm>
        </p:grpSpPr>
        <p:sp>
          <p:nvSpPr>
            <p:cNvPr id="20" name="Forma Livre 10">
              <a:extLst>
                <a:ext uri="{FF2B5EF4-FFF2-40B4-BE49-F238E27FC236}">
                  <a16:creationId xmlns:a16="http://schemas.microsoft.com/office/drawing/2014/main" xmlns="" id="{6067105C-8C4E-4F4D-AF25-4E9E7FEE0199}"/>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21" name="Forma Livre 11">
              <a:extLst>
                <a:ext uri="{FF2B5EF4-FFF2-40B4-BE49-F238E27FC236}">
                  <a16:creationId xmlns:a16="http://schemas.microsoft.com/office/drawing/2014/main" xmlns="" id="{70B75532-3E3F-4E79-89ED-8E7671BB9C68}"/>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22" name="Forma Livre 12">
              <a:extLst>
                <a:ext uri="{FF2B5EF4-FFF2-40B4-BE49-F238E27FC236}">
                  <a16:creationId xmlns:a16="http://schemas.microsoft.com/office/drawing/2014/main" xmlns="" id="{517F7404-4FD2-4A56-9BC1-55945A2E0042}"/>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25" name="Título 24" hidden="1">
            <a:extLst>
              <a:ext uri="{FF2B5EF4-FFF2-40B4-BE49-F238E27FC236}">
                <a16:creationId xmlns:a16="http://schemas.microsoft.com/office/drawing/2014/main" xmlns="" id="{24922840-A8AD-427F-889C-2B79CACC872F}"/>
              </a:ext>
            </a:extLst>
          </p:cNvPr>
          <p:cNvSpPr>
            <a:spLocks noGrp="1"/>
          </p:cNvSpPr>
          <p:nvPr>
            <p:ph type="title"/>
          </p:nvPr>
        </p:nvSpPr>
        <p:spPr/>
        <p:txBody>
          <a:bodyPr rtlCol="0"/>
          <a:lstStyle/>
          <a:p>
            <a:r>
              <a:rPr lang="pt-BR" dirty="0"/>
              <a:t>Recursos humanos slide </a:t>
            </a:r>
            <a:r>
              <a:rPr lang="pt-BR" dirty="0" smtClean="0"/>
              <a:t>10</a:t>
            </a:r>
            <a:endParaRPr lang="pt-BR" dirty="0"/>
          </a:p>
        </p:txBody>
      </p:sp>
      <p:pic>
        <p:nvPicPr>
          <p:cNvPr id="30" name="Imagem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542" y="6187855"/>
            <a:ext cx="355797" cy="355696"/>
          </a:xfrm>
          <a:prstGeom prst="rect">
            <a:avLst/>
          </a:prstGeom>
        </p:spPr>
      </p:pic>
      <p:sp>
        <p:nvSpPr>
          <p:cNvPr id="31" name="Retângulo 30"/>
          <p:cNvSpPr/>
          <p:nvPr/>
        </p:nvSpPr>
        <p:spPr>
          <a:xfrm>
            <a:off x="1058966" y="6174976"/>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2" name="Retângulo: Cantos Arredondados 21">
            <a:extLst>
              <a:ext uri="{FF2B5EF4-FFF2-40B4-BE49-F238E27FC236}">
                <a16:creationId xmlns:a16="http://schemas.microsoft.com/office/drawing/2014/main" xmlns="" id="{D6FFCD8A-D531-4D2A-AABF-370BF35DF0FD}"/>
              </a:ext>
            </a:extLst>
          </p:cNvPr>
          <p:cNvSpPr/>
          <p:nvPr/>
        </p:nvSpPr>
        <p:spPr>
          <a:xfrm>
            <a:off x="766606" y="60309"/>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27" name="Retângulo 26">
            <a:extLst>
              <a:ext uri="{FF2B5EF4-FFF2-40B4-BE49-F238E27FC236}">
                <a16:creationId xmlns:a16="http://schemas.microsoft.com/office/drawing/2014/main" xmlns="" id="{6BBBCB2E-F413-4381-8378-02FDC20EA4F6}"/>
              </a:ext>
            </a:extLst>
          </p:cNvPr>
          <p:cNvSpPr/>
          <p:nvPr/>
        </p:nvSpPr>
        <p:spPr>
          <a:xfrm>
            <a:off x="781116" y="4574687"/>
            <a:ext cx="5347885" cy="1477328"/>
          </a:xfrm>
          <a:prstGeom prst="rect">
            <a:avLst/>
          </a:prstGeom>
        </p:spPr>
        <p:txBody>
          <a:bodyPr wrap="square" lIns="0" tIns="0" rIns="0" bIns="0" rtlCol="0">
            <a:spAutoFit/>
          </a:bodyPr>
          <a:lstStyle/>
          <a:p>
            <a:pPr rtl="0"/>
            <a:r>
              <a:rPr lang="pt-BR" sz="1600" i="1" u="sng" dirty="0" smtClean="0">
                <a:solidFill>
                  <a:srgbClr val="002060"/>
                </a:solidFill>
                <a:latin typeface="+mj-lt"/>
                <a:cs typeface="Segoe UI" panose="020B0502040204020203" pitchFamily="34" charset="0"/>
              </a:rPr>
              <a:t>Professor: Rafael Gonçalves</a:t>
            </a:r>
          </a:p>
          <a:p>
            <a:pPr rtl="0"/>
            <a:r>
              <a:rPr lang="pt-BR" sz="1600" i="1" dirty="0" smtClean="0">
                <a:solidFill>
                  <a:srgbClr val="002060"/>
                </a:solidFill>
                <a:latin typeface="+mj-lt"/>
                <a:cs typeface="Segoe UI" panose="020B0502040204020203" pitchFamily="34" charset="0"/>
              </a:rPr>
              <a:t>- Administrador, Tributarista e Graduando em Contabilidade</a:t>
            </a:r>
          </a:p>
          <a:p>
            <a:pPr rtl="0"/>
            <a:r>
              <a:rPr lang="pt-BR" sz="1600" i="1" dirty="0" smtClean="0">
                <a:solidFill>
                  <a:srgbClr val="002060"/>
                </a:solidFill>
                <a:latin typeface="+mj-lt"/>
                <a:cs typeface="Segoe UI" panose="020B0502040204020203" pitchFamily="34" charset="0"/>
              </a:rPr>
              <a:t>- Fiscal de Tributos Municipais (2015-2020) e Controlador Interno Municipal (2020-atual)</a:t>
            </a:r>
          </a:p>
          <a:p>
            <a:pPr rtl="0"/>
            <a:r>
              <a:rPr lang="pt-BR" sz="1600" i="1" dirty="0" smtClean="0">
                <a:solidFill>
                  <a:srgbClr val="002060"/>
                </a:solidFill>
                <a:latin typeface="+mj-lt"/>
                <a:cs typeface="Segoe UI" panose="020B0502040204020203" pitchFamily="34" charset="0"/>
              </a:rPr>
              <a:t>- Pós Graduado em Direito Tributário e Pós Graduando em Direito Administrativo</a:t>
            </a:r>
            <a:endParaRPr lang="pt-BR" sz="1600" i="1" dirty="0">
              <a:solidFill>
                <a:srgbClr val="002060"/>
              </a:solidFill>
              <a:latin typeface="+mj-lt"/>
              <a:cs typeface="Segoe UI" panose="020B0502040204020203" pitchFamily="34" charset="0"/>
            </a:endParaRPr>
          </a:p>
        </p:txBody>
      </p:sp>
      <p:sp>
        <p:nvSpPr>
          <p:cNvPr id="2" name="Espaço Reservado para Número de Slide 1"/>
          <p:cNvSpPr>
            <a:spLocks noGrp="1"/>
          </p:cNvSpPr>
          <p:nvPr>
            <p:ph type="sldNum" sz="quarter" idx="12"/>
          </p:nvPr>
        </p:nvSpPr>
        <p:spPr/>
        <p:txBody>
          <a:bodyPr/>
          <a:lstStyle/>
          <a:p>
            <a:pPr rtl="0"/>
            <a:fld id="{ED6580AB-5C3C-4B4F-8E2A-8B7A0A8CE695}" type="slidenum">
              <a:rPr lang="pt-BR" noProof="0" smtClean="0"/>
              <a:t>14</a:t>
            </a:fld>
            <a:endParaRPr lang="pt-BR" noProof="0" dirty="0"/>
          </a:p>
        </p:txBody>
      </p:sp>
      <p:pic>
        <p:nvPicPr>
          <p:cNvPr id="26" name="Imagem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2503" y="464186"/>
            <a:ext cx="1962313" cy="2163180"/>
          </a:xfrm>
          <a:prstGeom prst="rect">
            <a:avLst/>
          </a:prstGeom>
        </p:spPr>
      </p:pic>
    </p:spTree>
    <p:extLst>
      <p:ext uri="{BB962C8B-B14F-4D97-AF65-F5344CB8AC3E}">
        <p14:creationId xmlns:p14="http://schemas.microsoft.com/office/powerpoint/2010/main" val="4014646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2652269"/>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Conceito de Empresa para efeitos de retenção do INSS</a:t>
            </a:r>
            <a:endParaRPr lang="pt-BR" sz="3200" dirty="0"/>
          </a:p>
        </p:txBody>
      </p:sp>
      <p:pic>
        <p:nvPicPr>
          <p:cNvPr id="22" name="Imagem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9" name="Retângulo 28">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0" name="Retângulo 29">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1" name="Retângulo 30">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565559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25" name="CaixaDeTexto 24"/>
          <p:cNvSpPr txBox="1"/>
          <p:nvPr/>
        </p:nvSpPr>
        <p:spPr>
          <a:xfrm>
            <a:off x="2492404" y="749431"/>
            <a:ext cx="7020768" cy="584775"/>
          </a:xfrm>
          <a:prstGeom prst="rect">
            <a:avLst/>
          </a:prstGeom>
          <a:noFill/>
        </p:spPr>
        <p:txBody>
          <a:bodyPr wrap="none" rtlCol="0">
            <a:spAutoFit/>
          </a:bodyPr>
          <a:lstStyle/>
          <a:p>
            <a:pPr marL="457200" indent="-457200">
              <a:buFont typeface="Wingdings" panose="05000000000000000000" pitchFamily="2" charset="2"/>
              <a:buChar char="Ø"/>
            </a:pPr>
            <a:r>
              <a:rPr lang="pt-BR" sz="3200" b="1" dirty="0" smtClean="0">
                <a:solidFill>
                  <a:srgbClr val="FF0000"/>
                </a:solidFill>
              </a:rPr>
              <a:t>O que é Empresa para efeitos do INSS</a:t>
            </a:r>
            <a:endParaRPr lang="pt-BR" sz="3200" b="1" dirty="0">
              <a:solidFill>
                <a:srgbClr val="FF0000"/>
              </a:solidFill>
            </a:endParaRPr>
          </a:p>
        </p:txBody>
      </p:sp>
      <p:sp>
        <p:nvSpPr>
          <p:cNvPr id="26" name="CaixaDeTexto 25"/>
          <p:cNvSpPr txBox="1"/>
          <p:nvPr/>
        </p:nvSpPr>
        <p:spPr>
          <a:xfrm>
            <a:off x="2360431" y="1194410"/>
            <a:ext cx="7224222" cy="523220"/>
          </a:xfrm>
          <a:prstGeom prst="rect">
            <a:avLst/>
          </a:prstGeom>
          <a:noFill/>
        </p:spPr>
        <p:txBody>
          <a:bodyPr wrap="none" rtlCol="0">
            <a:spAutoFit/>
          </a:bodyPr>
          <a:lstStyle/>
          <a:p>
            <a:pPr marL="285750" indent="-285750">
              <a:buFont typeface="Wingdings" panose="05000000000000000000" pitchFamily="2" charset="2"/>
              <a:buChar char="§"/>
            </a:pPr>
            <a:r>
              <a:rPr lang="pt-BR" sz="2800" dirty="0" smtClean="0"/>
              <a:t>Art. 2º e I e IV do mesmo artigo da IN 2110/22</a:t>
            </a:r>
            <a:endParaRPr lang="pt-BR" sz="2800" dirty="0"/>
          </a:p>
        </p:txBody>
      </p:sp>
      <p:sp>
        <p:nvSpPr>
          <p:cNvPr id="27" name="Retângulo 26"/>
          <p:cNvSpPr/>
          <p:nvPr/>
        </p:nvSpPr>
        <p:spPr>
          <a:xfrm>
            <a:off x="500816" y="1728805"/>
            <a:ext cx="11307651" cy="1938992"/>
          </a:xfrm>
          <a:prstGeom prst="rect">
            <a:avLst/>
          </a:prstGeom>
          <a:solidFill>
            <a:schemeClr val="bg1">
              <a:lumMod val="85000"/>
            </a:schemeClr>
          </a:solidFill>
          <a:ln w="28575">
            <a:solidFill>
              <a:schemeClr val="tx1"/>
            </a:solidFill>
          </a:ln>
        </p:spPr>
        <p:txBody>
          <a:bodyPr wrap="square">
            <a:spAutoFit/>
          </a:bodyPr>
          <a:lstStyle/>
          <a:p>
            <a:r>
              <a:rPr lang="pt-BR" sz="2400" dirty="0"/>
              <a:t>Art. 2º Para os fins desta Instrução Normativa considera-se: </a:t>
            </a:r>
          </a:p>
          <a:p>
            <a:pPr algn="just"/>
            <a:r>
              <a:rPr lang="pt-BR" sz="2400" dirty="0"/>
              <a:t>I - </a:t>
            </a:r>
            <a:r>
              <a:rPr lang="pt-BR" sz="2400" b="1" u="sng" dirty="0"/>
              <a:t>empresa</a:t>
            </a:r>
            <a:r>
              <a:rPr lang="pt-BR" sz="2400" dirty="0"/>
              <a:t>, o empresário ou a sociedade que assume o risco de atividade econômica urbana ou rural, com fins lucrativos ou não, bem como os </a:t>
            </a:r>
            <a:r>
              <a:rPr lang="pt-BR" sz="2400" b="1" dirty="0">
                <a:solidFill>
                  <a:srgbClr val="FF0000"/>
                </a:solidFill>
              </a:rPr>
              <a:t>órgãos e as entidades da administração pública direta e indireta</a:t>
            </a:r>
            <a:r>
              <a:rPr lang="pt-BR" sz="2400" dirty="0"/>
              <a:t>; (</a:t>
            </a:r>
            <a:r>
              <a:rPr lang="pt-BR" sz="2400" dirty="0">
                <a:hlinkClick r:id="rId3"/>
              </a:rPr>
              <a:t>Lei nº 8.212, de 24 de julho de 1991</a:t>
            </a:r>
            <a:r>
              <a:rPr lang="pt-BR" sz="2400" dirty="0"/>
              <a:t>, art. 15, caput, inciso I; e </a:t>
            </a:r>
            <a:r>
              <a:rPr lang="pt-BR" sz="2400" dirty="0">
                <a:hlinkClick r:id="rId4"/>
              </a:rPr>
              <a:t>Regulamento da Previdência Social, de 1999</a:t>
            </a:r>
            <a:r>
              <a:rPr lang="pt-BR" sz="2400" dirty="0"/>
              <a:t>, art. 12, caput, inciso I)</a:t>
            </a:r>
          </a:p>
        </p:txBody>
      </p:sp>
      <p:sp>
        <p:nvSpPr>
          <p:cNvPr id="28" name="Retângulo 27"/>
          <p:cNvSpPr/>
          <p:nvPr/>
        </p:nvSpPr>
        <p:spPr>
          <a:xfrm>
            <a:off x="500816" y="3871358"/>
            <a:ext cx="11307651" cy="1938992"/>
          </a:xfrm>
          <a:prstGeom prst="rect">
            <a:avLst/>
          </a:prstGeom>
          <a:solidFill>
            <a:schemeClr val="bg1">
              <a:lumMod val="85000"/>
            </a:schemeClr>
          </a:solidFill>
          <a:ln w="28575">
            <a:solidFill>
              <a:schemeClr val="tx1"/>
            </a:solidFill>
          </a:ln>
        </p:spPr>
        <p:txBody>
          <a:bodyPr wrap="square">
            <a:spAutoFit/>
          </a:bodyPr>
          <a:lstStyle/>
          <a:p>
            <a:r>
              <a:rPr lang="pt-BR" sz="2400" dirty="0"/>
              <a:t>Art. 2º Para os fins desta Instrução Normativa considera-se: </a:t>
            </a:r>
            <a:endParaRPr lang="pt-BR" sz="2400" dirty="0" smtClean="0"/>
          </a:p>
          <a:p>
            <a:pPr algn="just"/>
            <a:r>
              <a:rPr lang="pt-BR" sz="2400" dirty="0"/>
              <a:t>IV - </a:t>
            </a:r>
            <a:r>
              <a:rPr lang="pt-BR" sz="2400" b="1" dirty="0"/>
              <a:t>administração pública</a:t>
            </a:r>
            <a:r>
              <a:rPr lang="pt-BR" sz="2400" dirty="0"/>
              <a:t>, a administração direta ou indireta da União, dos estados, do Distrito Federal ou dos municípios, abrangendo, inclusive, as entidades com personalidade jurídica de direito privado sob o controle do poder público e as fundações por ele mantidas;</a:t>
            </a:r>
          </a:p>
        </p:txBody>
      </p:sp>
      <p:pic>
        <p:nvPicPr>
          <p:cNvPr id="17" name="Imagem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8" name="Retângulo 17">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9" name="Retângulo 18">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0" name="Retângulo 19">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
        <p:nvSpPr>
          <p:cNvPr id="21" name="Retângulo 20"/>
          <p:cNvSpPr/>
          <p:nvPr/>
        </p:nvSpPr>
        <p:spPr>
          <a:xfrm>
            <a:off x="1265213" y="97868"/>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Conceito de Empresa para efeitos de retenção do INSS</a:t>
            </a:r>
            <a:endParaRPr lang="pt-BR" sz="3200" dirty="0"/>
          </a:p>
        </p:txBody>
      </p:sp>
    </p:spTree>
    <p:extLst>
      <p:ext uri="{BB962C8B-B14F-4D97-AF65-F5344CB8AC3E}">
        <p14:creationId xmlns:p14="http://schemas.microsoft.com/office/powerpoint/2010/main" val="566543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MICRO EMPREENDEDOR INDIVIDUAL – MEI</a:t>
            </a:r>
          </a:p>
          <a:p>
            <a:pPr algn="ctr"/>
            <a:r>
              <a:rPr lang="pt-BR" sz="3200" dirty="0" smtClean="0"/>
              <a:t>(Retenções e Cota Patronal)</a:t>
            </a:r>
            <a:endParaRPr lang="pt-BR" sz="3200" dirty="0"/>
          </a:p>
        </p:txBody>
      </p:sp>
      <p:pic>
        <p:nvPicPr>
          <p:cNvPr id="12" name="Imagem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4" name="Retângulo 1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5" name="Retângulo 14">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6" name="Retângulo 15">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5760335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3" name="CaixaDeTexto 12"/>
          <p:cNvSpPr txBox="1"/>
          <p:nvPr/>
        </p:nvSpPr>
        <p:spPr>
          <a:xfrm>
            <a:off x="2859638" y="706273"/>
            <a:ext cx="6104556" cy="923330"/>
          </a:xfrm>
          <a:prstGeom prst="rect">
            <a:avLst/>
          </a:prstGeom>
          <a:noFill/>
        </p:spPr>
        <p:txBody>
          <a:bodyPr wrap="none" rtlCol="0">
            <a:spAutoFit/>
          </a:bodyPr>
          <a:lstStyle/>
          <a:p>
            <a:r>
              <a:rPr lang="pt-BR" sz="5400" dirty="0" smtClean="0"/>
              <a:t>Quem pode ser MEI?</a:t>
            </a:r>
            <a:endParaRPr lang="pt-BR" sz="5400" dirty="0"/>
          </a:p>
        </p:txBody>
      </p:sp>
      <p:sp>
        <p:nvSpPr>
          <p:cNvPr id="2" name="CaixaDeTexto 1"/>
          <p:cNvSpPr txBox="1"/>
          <p:nvPr/>
        </p:nvSpPr>
        <p:spPr>
          <a:xfrm>
            <a:off x="1265213" y="1957532"/>
            <a:ext cx="4310743" cy="2862322"/>
          </a:xfrm>
          <a:prstGeom prst="rect">
            <a:avLst/>
          </a:prstGeom>
          <a:solidFill>
            <a:schemeClr val="bg1">
              <a:lumMod val="85000"/>
            </a:schemeClr>
          </a:solidFill>
          <a:ln w="28575">
            <a:solidFill>
              <a:schemeClr val="tx1"/>
            </a:solidFill>
          </a:ln>
        </p:spPr>
        <p:txBody>
          <a:bodyPr wrap="square" rtlCol="0">
            <a:spAutoFit/>
          </a:bodyPr>
          <a:lstStyle/>
          <a:p>
            <a:pPr algn="just"/>
            <a:r>
              <a:rPr lang="pt-BR" sz="3600" dirty="0" smtClean="0"/>
              <a:t>Quem possui as atividades contidas no </a:t>
            </a:r>
            <a:r>
              <a:rPr lang="pt-BR" sz="3600" b="1" dirty="0" smtClean="0">
                <a:solidFill>
                  <a:srgbClr val="FF0000"/>
                </a:solidFill>
              </a:rPr>
              <a:t>anexo</a:t>
            </a:r>
            <a:r>
              <a:rPr lang="pt-BR" sz="3600" b="1" dirty="0" smtClean="0"/>
              <a:t> </a:t>
            </a:r>
            <a:r>
              <a:rPr lang="pt-BR" sz="3600" b="1" dirty="0" smtClean="0">
                <a:solidFill>
                  <a:srgbClr val="FF0000"/>
                </a:solidFill>
              </a:rPr>
              <a:t>XI</a:t>
            </a:r>
            <a:r>
              <a:rPr lang="pt-BR" sz="3600" dirty="0" smtClean="0"/>
              <a:t> da Resolução 140/2018 do CGSN</a:t>
            </a:r>
            <a:endParaRPr lang="pt-BR" sz="3600" dirty="0"/>
          </a:p>
        </p:txBody>
      </p:sp>
      <p:sp>
        <p:nvSpPr>
          <p:cNvPr id="3" name="CaixaDeTexto 2"/>
          <p:cNvSpPr txBox="1"/>
          <p:nvPr/>
        </p:nvSpPr>
        <p:spPr>
          <a:xfrm>
            <a:off x="5842248" y="2450946"/>
            <a:ext cx="747320" cy="1446550"/>
          </a:xfrm>
          <a:prstGeom prst="rect">
            <a:avLst/>
          </a:prstGeom>
          <a:noFill/>
        </p:spPr>
        <p:txBody>
          <a:bodyPr wrap="none" rtlCol="0">
            <a:spAutoFit/>
          </a:bodyPr>
          <a:lstStyle/>
          <a:p>
            <a:r>
              <a:rPr lang="pt-BR" sz="8800" dirty="0" smtClean="0"/>
              <a:t>+</a:t>
            </a:r>
            <a:endParaRPr lang="pt-BR" sz="8800" dirty="0"/>
          </a:p>
        </p:txBody>
      </p:sp>
      <p:sp>
        <p:nvSpPr>
          <p:cNvPr id="16" name="CaixaDeTexto 15"/>
          <p:cNvSpPr txBox="1"/>
          <p:nvPr/>
        </p:nvSpPr>
        <p:spPr>
          <a:xfrm>
            <a:off x="6808822" y="2126231"/>
            <a:ext cx="4310743" cy="2308324"/>
          </a:xfrm>
          <a:prstGeom prst="rect">
            <a:avLst/>
          </a:prstGeom>
          <a:solidFill>
            <a:schemeClr val="bg1">
              <a:lumMod val="85000"/>
            </a:schemeClr>
          </a:solidFill>
          <a:ln w="28575">
            <a:solidFill>
              <a:schemeClr val="tx1"/>
            </a:solidFill>
          </a:ln>
        </p:spPr>
        <p:txBody>
          <a:bodyPr wrap="square" rtlCol="0">
            <a:spAutoFit/>
          </a:bodyPr>
          <a:lstStyle/>
          <a:p>
            <a:pPr algn="just"/>
            <a:r>
              <a:rPr lang="pt-BR" sz="3600" dirty="0" smtClean="0"/>
              <a:t>Faturamento anual de até </a:t>
            </a:r>
            <a:r>
              <a:rPr lang="pt-BR" sz="3600" b="1" dirty="0" smtClean="0">
                <a:solidFill>
                  <a:srgbClr val="FF0000"/>
                </a:solidFill>
              </a:rPr>
              <a:t>R$ 81.000,00</a:t>
            </a:r>
            <a:r>
              <a:rPr lang="pt-BR" sz="3600" dirty="0" smtClean="0"/>
              <a:t> no ano. § 1º, art. 18-A, </a:t>
            </a:r>
            <a:r>
              <a:rPr lang="pt-BR" sz="3600" dirty="0" err="1" smtClean="0"/>
              <a:t>lc</a:t>
            </a:r>
            <a:r>
              <a:rPr lang="pt-BR" sz="3600" dirty="0" smtClean="0"/>
              <a:t> 123/2006.</a:t>
            </a:r>
            <a:endParaRPr lang="pt-BR" sz="3600" dirty="0"/>
          </a:p>
        </p:txBody>
      </p:sp>
      <p:pic>
        <p:nvPicPr>
          <p:cNvPr id="17" name="Imagem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8" name="Retângulo 17">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9" name="Retângulo 18">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0" name="Retângulo 19">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23806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3" name="CaixaDeTexto 12"/>
          <p:cNvSpPr txBox="1"/>
          <p:nvPr/>
        </p:nvSpPr>
        <p:spPr>
          <a:xfrm>
            <a:off x="495261" y="2946505"/>
            <a:ext cx="11334000" cy="923330"/>
          </a:xfrm>
          <a:prstGeom prst="rect">
            <a:avLst/>
          </a:prstGeom>
          <a:noFill/>
        </p:spPr>
        <p:txBody>
          <a:bodyPr wrap="none" rtlCol="0">
            <a:spAutoFit/>
          </a:bodyPr>
          <a:lstStyle/>
          <a:p>
            <a:r>
              <a:rPr lang="pt-BR" sz="5400" dirty="0" smtClean="0"/>
              <a:t>O MEI com CNPJ é uma pessoa jurídica?</a:t>
            </a:r>
            <a:endParaRPr lang="pt-BR" sz="5400" dirty="0"/>
          </a:p>
        </p:txBody>
      </p:sp>
      <p:pic>
        <p:nvPicPr>
          <p:cNvPr id="15" name="Imagem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381048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3" name="CaixaDeTexto 12"/>
          <p:cNvSpPr txBox="1"/>
          <p:nvPr/>
        </p:nvSpPr>
        <p:spPr>
          <a:xfrm>
            <a:off x="528111" y="632001"/>
            <a:ext cx="11334000" cy="923330"/>
          </a:xfrm>
          <a:prstGeom prst="rect">
            <a:avLst/>
          </a:prstGeom>
          <a:noFill/>
        </p:spPr>
        <p:txBody>
          <a:bodyPr wrap="none" rtlCol="0">
            <a:spAutoFit/>
          </a:bodyPr>
          <a:lstStyle/>
          <a:p>
            <a:r>
              <a:rPr lang="pt-BR" sz="5400" dirty="0" smtClean="0"/>
              <a:t>O MEI com CNPJ é uma pessoa jurídica?</a:t>
            </a:r>
            <a:endParaRPr lang="pt-BR" sz="5400" dirty="0"/>
          </a:p>
        </p:txBody>
      </p:sp>
      <p:pic>
        <p:nvPicPr>
          <p:cNvPr id="15" name="Imagem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
        <p:nvSpPr>
          <p:cNvPr id="2" name="Retângulo 1"/>
          <p:cNvSpPr/>
          <p:nvPr/>
        </p:nvSpPr>
        <p:spPr>
          <a:xfrm>
            <a:off x="1779424" y="1676771"/>
            <a:ext cx="6096000" cy="4031873"/>
          </a:xfrm>
          <a:prstGeom prst="rect">
            <a:avLst/>
          </a:prstGeom>
          <a:ln w="38100">
            <a:solidFill>
              <a:srgbClr val="FF0000"/>
            </a:solidFill>
          </a:ln>
        </p:spPr>
        <p:txBody>
          <a:bodyPr>
            <a:spAutoFit/>
          </a:bodyPr>
          <a:lstStyle/>
          <a:p>
            <a:pPr algn="ctr"/>
            <a:r>
              <a:rPr lang="pt-BR" sz="3200" b="1" dirty="0" smtClean="0">
                <a:solidFill>
                  <a:srgbClr val="000000"/>
                </a:solidFill>
                <a:latin typeface="Times New Roman" panose="02020603050405020304" pitchFamily="18" charset="0"/>
              </a:rPr>
              <a:t>CÓDIGO CIVIL</a:t>
            </a:r>
          </a:p>
          <a:p>
            <a:r>
              <a:rPr lang="pt-BR" sz="3200" dirty="0" smtClean="0">
                <a:solidFill>
                  <a:srgbClr val="000000"/>
                </a:solidFill>
                <a:latin typeface="Times New Roman" panose="02020603050405020304" pitchFamily="18" charset="0"/>
              </a:rPr>
              <a:t>Art</a:t>
            </a:r>
            <a:r>
              <a:rPr lang="pt-BR" sz="3200" dirty="0">
                <a:solidFill>
                  <a:srgbClr val="000000"/>
                </a:solidFill>
                <a:latin typeface="Times New Roman" panose="02020603050405020304" pitchFamily="18" charset="0"/>
              </a:rPr>
              <a:t>. 44. São pessoas jurídicas de direito privado:</a:t>
            </a:r>
          </a:p>
          <a:p>
            <a:r>
              <a:rPr lang="pt-BR" sz="3200" dirty="0">
                <a:solidFill>
                  <a:srgbClr val="000000"/>
                </a:solidFill>
                <a:latin typeface="Times New Roman" panose="02020603050405020304" pitchFamily="18" charset="0"/>
              </a:rPr>
              <a:t>I - as associações;</a:t>
            </a:r>
          </a:p>
          <a:p>
            <a:r>
              <a:rPr lang="pt-BR" sz="3200" dirty="0">
                <a:solidFill>
                  <a:srgbClr val="000000"/>
                </a:solidFill>
                <a:latin typeface="Times New Roman" panose="02020603050405020304" pitchFamily="18" charset="0"/>
              </a:rPr>
              <a:t>II - as sociedades;</a:t>
            </a:r>
          </a:p>
          <a:p>
            <a:r>
              <a:rPr lang="pt-BR" sz="3200" dirty="0">
                <a:solidFill>
                  <a:srgbClr val="000000"/>
                </a:solidFill>
                <a:latin typeface="Times New Roman" panose="02020603050405020304" pitchFamily="18" charset="0"/>
              </a:rPr>
              <a:t>III - as fundações.</a:t>
            </a:r>
          </a:p>
          <a:p>
            <a:r>
              <a:rPr lang="pt-BR" sz="3200" dirty="0">
                <a:solidFill>
                  <a:srgbClr val="000000"/>
                </a:solidFill>
                <a:latin typeface="Times New Roman" panose="02020603050405020304" pitchFamily="18" charset="0"/>
              </a:rPr>
              <a:t>IV - as organizações </a:t>
            </a:r>
            <a:r>
              <a:rPr lang="pt-BR" sz="3200" dirty="0" smtClean="0">
                <a:solidFill>
                  <a:srgbClr val="000000"/>
                </a:solidFill>
                <a:latin typeface="Times New Roman" panose="02020603050405020304" pitchFamily="18" charset="0"/>
              </a:rPr>
              <a:t>religiosas;</a:t>
            </a:r>
          </a:p>
          <a:p>
            <a:r>
              <a:rPr lang="pt-BR" sz="3200" dirty="0" smtClean="0">
                <a:solidFill>
                  <a:srgbClr val="000000"/>
                </a:solidFill>
                <a:latin typeface="Times New Roman" panose="02020603050405020304" pitchFamily="18" charset="0"/>
              </a:rPr>
              <a:t>V </a:t>
            </a:r>
            <a:r>
              <a:rPr lang="pt-BR" sz="3200" dirty="0">
                <a:solidFill>
                  <a:srgbClr val="000000"/>
                </a:solidFill>
                <a:latin typeface="Times New Roman" panose="02020603050405020304" pitchFamily="18" charset="0"/>
              </a:rPr>
              <a:t>- os partidos políticos.</a:t>
            </a:r>
            <a:endParaRPr lang="pt-BR" sz="3200" b="0" i="0" dirty="0">
              <a:solidFill>
                <a:srgbClr val="000000"/>
              </a:solidFill>
              <a:effectLst/>
              <a:latin typeface="Times New Roman" panose="02020603050405020304" pitchFamily="18" charset="0"/>
            </a:endParaRPr>
          </a:p>
        </p:txBody>
      </p:sp>
      <p:sp>
        <p:nvSpPr>
          <p:cNvPr id="19" name="Retângulo 18"/>
          <p:cNvSpPr/>
          <p:nvPr/>
        </p:nvSpPr>
        <p:spPr>
          <a:xfrm>
            <a:off x="8508315" y="2396038"/>
            <a:ext cx="2884236" cy="1569660"/>
          </a:xfrm>
          <a:prstGeom prst="rect">
            <a:avLst/>
          </a:prstGeom>
          <a:solidFill>
            <a:srgbClr val="FF0000"/>
          </a:solidFill>
          <a:ln w="38100">
            <a:solidFill>
              <a:srgbClr val="FF0000"/>
            </a:solidFill>
          </a:ln>
        </p:spPr>
        <p:txBody>
          <a:bodyPr wrap="square">
            <a:spAutoFit/>
          </a:bodyPr>
          <a:lstStyle/>
          <a:p>
            <a:pPr algn="ctr"/>
            <a:r>
              <a:rPr lang="pt-BR" sz="3200" b="1" dirty="0" smtClean="0">
                <a:solidFill>
                  <a:schemeClr val="bg1"/>
                </a:solidFill>
                <a:latin typeface="Times New Roman" panose="02020603050405020304" pitchFamily="18" charset="0"/>
              </a:rPr>
              <a:t>PORTANTO</a:t>
            </a:r>
          </a:p>
          <a:p>
            <a:pPr algn="ctr"/>
            <a:endParaRPr lang="pt-BR" sz="3200" b="1" i="0" dirty="0">
              <a:solidFill>
                <a:schemeClr val="bg1"/>
              </a:solidFill>
              <a:effectLst/>
              <a:latin typeface="Times New Roman" panose="02020603050405020304" pitchFamily="18" charset="0"/>
            </a:endParaRPr>
          </a:p>
          <a:p>
            <a:pPr algn="ctr"/>
            <a:r>
              <a:rPr lang="pt-BR" sz="3200" b="1" dirty="0" smtClean="0">
                <a:solidFill>
                  <a:schemeClr val="bg1"/>
                </a:solidFill>
                <a:latin typeface="Times New Roman" panose="02020603050405020304" pitchFamily="18" charset="0"/>
              </a:rPr>
              <a:t>MEI não é PJ</a:t>
            </a:r>
            <a:endParaRPr lang="pt-BR" sz="3200" b="0" i="0" dirty="0">
              <a:solidFill>
                <a:schemeClr val="bg1"/>
              </a:solidFill>
              <a:effectLst/>
              <a:latin typeface="Times New Roman" panose="02020603050405020304" pitchFamily="18" charset="0"/>
            </a:endParaRPr>
          </a:p>
        </p:txBody>
      </p:sp>
    </p:spTree>
    <p:extLst>
      <p:ext uri="{BB962C8B-B14F-4D97-AF65-F5344CB8AC3E}">
        <p14:creationId xmlns:p14="http://schemas.microsoft.com/office/powerpoint/2010/main" val="384187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5" name="Retângulo 14"/>
          <p:cNvSpPr/>
          <p:nvPr/>
        </p:nvSpPr>
        <p:spPr>
          <a:xfrm>
            <a:off x="587389" y="2123468"/>
            <a:ext cx="11149744" cy="707886"/>
          </a:xfrm>
          <a:prstGeom prst="rect">
            <a:avLst/>
          </a:prstGeom>
        </p:spPr>
        <p:txBody>
          <a:bodyPr wrap="square">
            <a:spAutoFit/>
          </a:bodyPr>
          <a:lstStyle/>
          <a:p>
            <a:pPr algn="ctr"/>
            <a:r>
              <a:rPr lang="pt-BR" sz="4000" b="1" dirty="0" smtClean="0">
                <a:solidFill>
                  <a:srgbClr val="000000"/>
                </a:solidFill>
                <a:latin typeface="Times New Roman" panose="02020603050405020304" pitchFamily="18" charset="0"/>
                <a:cs typeface="Times New Roman" panose="02020603050405020304" pitchFamily="18" charset="0"/>
              </a:rPr>
              <a:t>Quais as consequências do MEI não ser uma PJ?</a:t>
            </a:r>
          </a:p>
        </p:txBody>
      </p:sp>
      <p:sp>
        <p:nvSpPr>
          <p:cNvPr id="16" name="CaixaDeTexto 15"/>
          <p:cNvSpPr txBox="1"/>
          <p:nvPr/>
        </p:nvSpPr>
        <p:spPr>
          <a:xfrm>
            <a:off x="875763" y="3241510"/>
            <a:ext cx="4456091" cy="1077218"/>
          </a:xfrm>
          <a:prstGeom prst="rect">
            <a:avLst/>
          </a:prstGeom>
          <a:noFill/>
        </p:spPr>
        <p:txBody>
          <a:bodyPr wrap="square" rtlCol="0">
            <a:spAutoFit/>
          </a:bodyPr>
          <a:lstStyle/>
          <a:p>
            <a:pPr marL="457200" indent="-457200" algn="just">
              <a:buFont typeface="Wingdings" panose="05000000000000000000" pitchFamily="2" charset="2"/>
              <a:buChar char="Ø"/>
            </a:pPr>
            <a:r>
              <a:rPr lang="pt-BR" sz="3200" b="1" dirty="0" smtClean="0">
                <a:solidFill>
                  <a:srgbClr val="FF0000"/>
                </a:solidFill>
              </a:rPr>
              <a:t>Em relação a retenção dos tributos</a:t>
            </a:r>
            <a:endParaRPr lang="pt-BR" sz="3200" b="1" dirty="0">
              <a:solidFill>
                <a:srgbClr val="FF0000"/>
              </a:solidFill>
            </a:endParaRPr>
          </a:p>
        </p:txBody>
      </p:sp>
      <p:sp>
        <p:nvSpPr>
          <p:cNvPr id="17" name="CaixaDeTexto 16"/>
          <p:cNvSpPr txBox="1"/>
          <p:nvPr/>
        </p:nvSpPr>
        <p:spPr>
          <a:xfrm>
            <a:off x="7038024" y="3241510"/>
            <a:ext cx="3741593" cy="1077218"/>
          </a:xfrm>
          <a:prstGeom prst="rect">
            <a:avLst/>
          </a:prstGeom>
          <a:noFill/>
        </p:spPr>
        <p:txBody>
          <a:bodyPr wrap="square" rtlCol="0">
            <a:spAutoFit/>
          </a:bodyPr>
          <a:lstStyle/>
          <a:p>
            <a:pPr marL="457200" indent="-457200" algn="just">
              <a:buFont typeface="Wingdings" panose="05000000000000000000" pitchFamily="2" charset="2"/>
              <a:buChar char="Ø"/>
            </a:pPr>
            <a:r>
              <a:rPr lang="pt-BR" sz="3200" b="1" dirty="0" smtClean="0">
                <a:solidFill>
                  <a:srgbClr val="FF0000"/>
                </a:solidFill>
              </a:rPr>
              <a:t>Em relação a cota patronal</a:t>
            </a:r>
            <a:endParaRPr lang="pt-BR" sz="3200" b="1" dirty="0">
              <a:solidFill>
                <a:srgbClr val="FF0000"/>
              </a:solidFill>
            </a:endParaRPr>
          </a:p>
        </p:txBody>
      </p:sp>
      <p:pic>
        <p:nvPicPr>
          <p:cNvPr id="18" name="Imagem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9" name="Retângulo 18">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0" name="Retângulo 19">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2" name="Retângulo 21">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68511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99" name="Caixa de texto 1">
            <a:extLst>
              <a:ext uri="{FF2B5EF4-FFF2-40B4-BE49-F238E27FC236}">
                <a16:creationId xmlns:a16="http://schemas.microsoft.com/office/drawing/2014/main" xmlns="" id="{D815E537-4AB4-4445-A3AC-40D738EDF3DC}"/>
              </a:ext>
            </a:extLst>
          </p:cNvPr>
          <p:cNvSpPr txBox="1"/>
          <p:nvPr/>
        </p:nvSpPr>
        <p:spPr>
          <a:xfrm>
            <a:off x="783772" y="13393"/>
            <a:ext cx="11408228" cy="492443"/>
          </a:xfrm>
          <a:prstGeom prst="rect">
            <a:avLst/>
          </a:prstGeom>
          <a:noFill/>
        </p:spPr>
        <p:txBody>
          <a:bodyPr wrap="square" lIns="0" tIns="0" rIns="0" bIns="0" rtlCol="0">
            <a:spAutoFit/>
          </a:bodyPr>
          <a:lstStyle/>
          <a:p>
            <a:pPr algn="ctr" rtl="0"/>
            <a:r>
              <a:rPr lang="pt-BR" sz="3200" b="1" dirty="0" smtClean="0">
                <a:solidFill>
                  <a:srgbClr val="002060"/>
                </a:solidFill>
                <a:latin typeface="Segoe UI" panose="020B0502040204020203" pitchFamily="34" charset="0"/>
                <a:cs typeface="Segoe UI" panose="020B0502040204020203" pitchFamily="34" charset="0"/>
              </a:rPr>
              <a:t>Retenções Tributárias nas Contratações de Serviços</a:t>
            </a:r>
            <a:endParaRPr lang="pt-BR" sz="3200" b="1" dirty="0">
              <a:solidFill>
                <a:srgbClr val="002060"/>
              </a:solidFill>
              <a:latin typeface="Segoe UI" panose="020B0502040204020203" pitchFamily="34" charset="0"/>
              <a:cs typeface="Segoe UI" panose="020B0502040204020203" pitchFamily="34" charset="0"/>
            </a:endParaRPr>
          </a:p>
        </p:txBody>
      </p:sp>
      <p:sp>
        <p:nvSpPr>
          <p:cNvPr id="14" name="Retângulo 13"/>
          <p:cNvSpPr/>
          <p:nvPr/>
        </p:nvSpPr>
        <p:spPr>
          <a:xfrm>
            <a:off x="1265213" y="53615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8" name="Retângulo 17"/>
          <p:cNvSpPr/>
          <p:nvPr/>
        </p:nvSpPr>
        <p:spPr>
          <a:xfrm>
            <a:off x="587389" y="1095499"/>
            <a:ext cx="11149744" cy="646331"/>
          </a:xfrm>
          <a:prstGeom prst="rect">
            <a:avLst/>
          </a:prstGeom>
        </p:spPr>
        <p:txBody>
          <a:bodyPr wrap="square">
            <a:spAutoFit/>
          </a:bodyPr>
          <a:lstStyle/>
          <a:p>
            <a:pPr algn="ctr"/>
            <a:r>
              <a:rPr lang="pt-BR" sz="3600" b="1" dirty="0" smtClean="0">
                <a:solidFill>
                  <a:srgbClr val="000000"/>
                </a:solidFill>
                <a:latin typeface="Times New Roman" panose="02020603050405020304" pitchFamily="18" charset="0"/>
                <a:cs typeface="Times New Roman" panose="02020603050405020304" pitchFamily="18" charset="0"/>
              </a:rPr>
              <a:t>Quais as consequências do MEI não ser uma PJ?</a:t>
            </a:r>
          </a:p>
        </p:txBody>
      </p:sp>
      <p:sp>
        <p:nvSpPr>
          <p:cNvPr id="19" name="CaixaDeTexto 18"/>
          <p:cNvSpPr txBox="1"/>
          <p:nvPr/>
        </p:nvSpPr>
        <p:spPr>
          <a:xfrm>
            <a:off x="2827378" y="1871042"/>
            <a:ext cx="6548267" cy="584775"/>
          </a:xfrm>
          <a:prstGeom prst="rect">
            <a:avLst/>
          </a:prstGeom>
          <a:noFill/>
        </p:spPr>
        <p:txBody>
          <a:bodyPr wrap="none" rtlCol="0">
            <a:spAutoFit/>
          </a:bodyPr>
          <a:lstStyle/>
          <a:p>
            <a:pPr marL="457200" indent="-457200">
              <a:buFont typeface="Wingdings" panose="05000000000000000000" pitchFamily="2" charset="2"/>
              <a:buChar char="Ø"/>
            </a:pPr>
            <a:r>
              <a:rPr lang="pt-BR" sz="3200" b="1" dirty="0" smtClean="0">
                <a:solidFill>
                  <a:srgbClr val="FF0000"/>
                </a:solidFill>
              </a:rPr>
              <a:t>Em relação a retenção dos tributos</a:t>
            </a:r>
            <a:endParaRPr lang="pt-BR" sz="3200" b="1" dirty="0">
              <a:solidFill>
                <a:srgbClr val="FF0000"/>
              </a:solidFill>
            </a:endParaRPr>
          </a:p>
        </p:txBody>
      </p:sp>
      <p:sp>
        <p:nvSpPr>
          <p:cNvPr id="20" name="CaixaDeTexto 19"/>
          <p:cNvSpPr txBox="1"/>
          <p:nvPr/>
        </p:nvSpPr>
        <p:spPr>
          <a:xfrm>
            <a:off x="468685" y="2594238"/>
            <a:ext cx="11265654" cy="954107"/>
          </a:xfrm>
          <a:prstGeom prst="rect">
            <a:avLst/>
          </a:prstGeom>
          <a:noFill/>
        </p:spPr>
        <p:txBody>
          <a:bodyPr wrap="square" rtlCol="0">
            <a:spAutoFit/>
          </a:bodyPr>
          <a:lstStyle/>
          <a:p>
            <a:pPr algn="ctr"/>
            <a:r>
              <a:rPr lang="pt-BR" sz="2800" b="1" dirty="0" smtClean="0">
                <a:solidFill>
                  <a:srgbClr val="00B050"/>
                </a:solidFill>
              </a:rPr>
              <a:t>Nenhuma, pois não se retém qualquer parcela de pagamento referentes aos serviços prestados pelo Micro Empreendedor Individual</a:t>
            </a:r>
            <a:endParaRPr lang="pt-BR" sz="2800" b="1" dirty="0">
              <a:solidFill>
                <a:srgbClr val="00B050"/>
              </a:solidFill>
            </a:endParaRPr>
          </a:p>
        </p:txBody>
      </p:sp>
      <p:sp>
        <p:nvSpPr>
          <p:cNvPr id="22" name="CaixaDeTexto 21"/>
          <p:cNvSpPr txBox="1"/>
          <p:nvPr/>
        </p:nvSpPr>
        <p:spPr>
          <a:xfrm>
            <a:off x="480937" y="3842715"/>
            <a:ext cx="11253402" cy="523220"/>
          </a:xfrm>
          <a:prstGeom prst="rect">
            <a:avLst/>
          </a:prstGeom>
          <a:noFill/>
        </p:spPr>
        <p:txBody>
          <a:bodyPr wrap="none" rtlCol="0">
            <a:spAutoFit/>
          </a:bodyPr>
          <a:lstStyle/>
          <a:p>
            <a:pPr marL="285750" indent="-285750">
              <a:buFont typeface="Wingdings" panose="05000000000000000000" pitchFamily="2" charset="2"/>
              <a:buChar char="§"/>
            </a:pPr>
            <a:r>
              <a:rPr lang="pt-BR" sz="2800" dirty="0" smtClean="0"/>
              <a:t>O MEI é isento do </a:t>
            </a:r>
            <a:r>
              <a:rPr lang="pt-BR" sz="2800" b="1" dirty="0"/>
              <a:t>IR </a:t>
            </a:r>
            <a:r>
              <a:rPr lang="pt-BR" sz="2800" b="1" strike="sngStrike" dirty="0" smtClean="0"/>
              <a:t>, CSLL, COFINS e PIS</a:t>
            </a:r>
            <a:r>
              <a:rPr lang="pt-BR" sz="2800" strike="sngStrike" dirty="0" smtClean="0"/>
              <a:t> </a:t>
            </a:r>
            <a:r>
              <a:rPr lang="pt-BR" sz="2800" dirty="0" smtClean="0"/>
              <a:t>– Art. 18-A, § 3º, VI da LC 123/06</a:t>
            </a:r>
            <a:endParaRPr lang="pt-BR" sz="2800" dirty="0"/>
          </a:p>
        </p:txBody>
      </p:sp>
      <p:sp>
        <p:nvSpPr>
          <p:cNvPr id="25" name="CaixaDeTexto 24"/>
          <p:cNvSpPr txBox="1"/>
          <p:nvPr/>
        </p:nvSpPr>
        <p:spPr>
          <a:xfrm>
            <a:off x="37546" y="4570025"/>
            <a:ext cx="12140183" cy="523220"/>
          </a:xfrm>
          <a:prstGeom prst="rect">
            <a:avLst/>
          </a:prstGeom>
          <a:noFill/>
        </p:spPr>
        <p:txBody>
          <a:bodyPr wrap="none" rtlCol="0">
            <a:spAutoFit/>
          </a:bodyPr>
          <a:lstStyle/>
          <a:p>
            <a:pPr marL="285750" indent="-285750">
              <a:buFont typeface="Wingdings" panose="05000000000000000000" pitchFamily="2" charset="2"/>
              <a:buChar char="§"/>
            </a:pPr>
            <a:r>
              <a:rPr lang="pt-BR" sz="2800" dirty="0" smtClean="0"/>
              <a:t>Não retém o </a:t>
            </a:r>
            <a:r>
              <a:rPr lang="pt-BR" sz="2800" b="1" dirty="0" smtClean="0"/>
              <a:t>INSS</a:t>
            </a:r>
            <a:r>
              <a:rPr lang="pt-BR" sz="2800" dirty="0" smtClean="0"/>
              <a:t> – Art. 49, § 1º, II da IN 2110/22 </a:t>
            </a:r>
            <a:r>
              <a:rPr lang="pt-BR" sz="2800" dirty="0" err="1" smtClean="0"/>
              <a:t>cc</a:t>
            </a:r>
            <a:r>
              <a:rPr lang="pt-BR" sz="2800" dirty="0" smtClean="0"/>
              <a:t> com Art. 18-B da LC 123/06</a:t>
            </a:r>
            <a:endParaRPr lang="pt-BR" sz="2800" dirty="0"/>
          </a:p>
        </p:txBody>
      </p:sp>
      <p:pic>
        <p:nvPicPr>
          <p:cNvPr id="26" name="Imagem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7" name="Retângulo 26">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8" name="Retângulo 27">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9" name="Retângulo 28">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1562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60538" y="169863"/>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5" name="Retângulo 14"/>
          <p:cNvSpPr/>
          <p:nvPr/>
        </p:nvSpPr>
        <p:spPr>
          <a:xfrm>
            <a:off x="538532" y="872121"/>
            <a:ext cx="11149744" cy="707886"/>
          </a:xfrm>
          <a:prstGeom prst="rect">
            <a:avLst/>
          </a:prstGeom>
        </p:spPr>
        <p:txBody>
          <a:bodyPr wrap="square">
            <a:spAutoFit/>
          </a:bodyPr>
          <a:lstStyle/>
          <a:p>
            <a:pPr algn="ctr"/>
            <a:r>
              <a:rPr lang="pt-BR" sz="4000" b="1" dirty="0" smtClean="0">
                <a:solidFill>
                  <a:srgbClr val="000000"/>
                </a:solidFill>
                <a:latin typeface="Times New Roman" panose="02020603050405020304" pitchFamily="18" charset="0"/>
                <a:cs typeface="Times New Roman" panose="02020603050405020304" pitchFamily="18" charset="0"/>
              </a:rPr>
              <a:t>Quais as consequências do MEI não ser uma PJ?</a:t>
            </a:r>
          </a:p>
        </p:txBody>
      </p:sp>
      <p:sp>
        <p:nvSpPr>
          <p:cNvPr id="16" name="CaixaDeTexto 15"/>
          <p:cNvSpPr txBox="1"/>
          <p:nvPr/>
        </p:nvSpPr>
        <p:spPr>
          <a:xfrm>
            <a:off x="3079746" y="1666077"/>
            <a:ext cx="5173789" cy="584775"/>
          </a:xfrm>
          <a:prstGeom prst="rect">
            <a:avLst/>
          </a:prstGeom>
          <a:noFill/>
        </p:spPr>
        <p:txBody>
          <a:bodyPr wrap="none" rtlCol="0">
            <a:spAutoFit/>
          </a:bodyPr>
          <a:lstStyle/>
          <a:p>
            <a:pPr marL="457200" indent="-457200">
              <a:buFont typeface="Wingdings" panose="05000000000000000000" pitchFamily="2" charset="2"/>
              <a:buChar char="Ø"/>
            </a:pPr>
            <a:r>
              <a:rPr lang="pt-BR" sz="3200" b="1" dirty="0" smtClean="0">
                <a:solidFill>
                  <a:srgbClr val="FF0000"/>
                </a:solidFill>
              </a:rPr>
              <a:t>Em relação a cota patronal</a:t>
            </a:r>
            <a:endParaRPr lang="pt-BR" sz="3200" b="1" dirty="0">
              <a:solidFill>
                <a:srgbClr val="FF0000"/>
              </a:solidFill>
            </a:endParaRPr>
          </a:p>
        </p:txBody>
      </p:sp>
      <p:sp>
        <p:nvSpPr>
          <p:cNvPr id="17" name="CaixaDeTexto 16"/>
          <p:cNvSpPr txBox="1"/>
          <p:nvPr/>
        </p:nvSpPr>
        <p:spPr>
          <a:xfrm>
            <a:off x="3922249" y="2401410"/>
            <a:ext cx="3683220" cy="523220"/>
          </a:xfrm>
          <a:prstGeom prst="rect">
            <a:avLst/>
          </a:prstGeom>
          <a:noFill/>
        </p:spPr>
        <p:txBody>
          <a:bodyPr wrap="square" rtlCol="0">
            <a:spAutoFit/>
          </a:bodyPr>
          <a:lstStyle/>
          <a:p>
            <a:pPr algn="ctr"/>
            <a:r>
              <a:rPr lang="pt-BR" sz="2800" b="1" dirty="0" smtClean="0">
                <a:solidFill>
                  <a:srgbClr val="00B050"/>
                </a:solidFill>
              </a:rPr>
              <a:t>C U I D A D O !!!!!!</a:t>
            </a:r>
            <a:endParaRPr lang="pt-BR" sz="2800" b="1" dirty="0">
              <a:solidFill>
                <a:srgbClr val="00B050"/>
              </a:solidFill>
            </a:endParaRPr>
          </a:p>
        </p:txBody>
      </p:sp>
      <p:sp>
        <p:nvSpPr>
          <p:cNvPr id="18" name="CaixaDeTexto 17"/>
          <p:cNvSpPr txBox="1"/>
          <p:nvPr/>
        </p:nvSpPr>
        <p:spPr>
          <a:xfrm>
            <a:off x="3498239" y="3023567"/>
            <a:ext cx="4531240" cy="523220"/>
          </a:xfrm>
          <a:prstGeom prst="rect">
            <a:avLst/>
          </a:prstGeom>
          <a:noFill/>
        </p:spPr>
        <p:txBody>
          <a:bodyPr wrap="none" rtlCol="0">
            <a:spAutoFit/>
          </a:bodyPr>
          <a:lstStyle/>
          <a:p>
            <a:pPr marL="285750" indent="-285750">
              <a:buFont typeface="Wingdings" panose="05000000000000000000" pitchFamily="2" charset="2"/>
              <a:buChar char="§"/>
            </a:pPr>
            <a:r>
              <a:rPr lang="pt-BR" sz="2800" dirty="0" smtClean="0"/>
              <a:t>Art. 18-B, § 1º da LC 123/06</a:t>
            </a:r>
            <a:endParaRPr lang="pt-BR" sz="2800" dirty="0"/>
          </a:p>
        </p:txBody>
      </p:sp>
      <p:sp>
        <p:nvSpPr>
          <p:cNvPr id="19" name="CaixaDeTexto 18"/>
          <p:cNvSpPr txBox="1"/>
          <p:nvPr/>
        </p:nvSpPr>
        <p:spPr>
          <a:xfrm>
            <a:off x="774053" y="3854292"/>
            <a:ext cx="1856021" cy="584775"/>
          </a:xfrm>
          <a:prstGeom prst="rect">
            <a:avLst/>
          </a:prstGeom>
          <a:solidFill>
            <a:schemeClr val="accent2">
              <a:lumMod val="60000"/>
              <a:lumOff val="40000"/>
            </a:schemeClr>
          </a:solidFill>
        </p:spPr>
        <p:txBody>
          <a:bodyPr wrap="none" rtlCol="0">
            <a:spAutoFit/>
          </a:bodyPr>
          <a:lstStyle/>
          <a:p>
            <a:r>
              <a:rPr lang="pt-BR" sz="3200" dirty="0" smtClean="0"/>
              <a:t>Hidráulica</a:t>
            </a:r>
            <a:endParaRPr lang="pt-BR" sz="3200" dirty="0"/>
          </a:p>
        </p:txBody>
      </p:sp>
      <p:sp>
        <p:nvSpPr>
          <p:cNvPr id="20" name="CaixaDeTexto 19"/>
          <p:cNvSpPr txBox="1"/>
          <p:nvPr/>
        </p:nvSpPr>
        <p:spPr>
          <a:xfrm>
            <a:off x="3725307" y="3856191"/>
            <a:ext cx="1423018" cy="584775"/>
          </a:xfrm>
          <a:prstGeom prst="rect">
            <a:avLst/>
          </a:prstGeom>
          <a:solidFill>
            <a:schemeClr val="accent2">
              <a:lumMod val="60000"/>
              <a:lumOff val="40000"/>
            </a:schemeClr>
          </a:solidFill>
        </p:spPr>
        <p:txBody>
          <a:bodyPr wrap="none" rtlCol="0">
            <a:spAutoFit/>
          </a:bodyPr>
          <a:lstStyle/>
          <a:p>
            <a:r>
              <a:rPr lang="pt-BR" sz="3200" dirty="0" smtClean="0"/>
              <a:t>Elétrica</a:t>
            </a:r>
            <a:endParaRPr lang="pt-BR" sz="3200" dirty="0"/>
          </a:p>
        </p:txBody>
      </p:sp>
      <p:sp>
        <p:nvSpPr>
          <p:cNvPr id="22" name="CaixaDeTexto 21"/>
          <p:cNvSpPr txBox="1"/>
          <p:nvPr/>
        </p:nvSpPr>
        <p:spPr>
          <a:xfrm>
            <a:off x="6772123" y="3846207"/>
            <a:ext cx="1389163" cy="584775"/>
          </a:xfrm>
          <a:prstGeom prst="rect">
            <a:avLst/>
          </a:prstGeom>
          <a:solidFill>
            <a:schemeClr val="accent2">
              <a:lumMod val="60000"/>
              <a:lumOff val="40000"/>
            </a:schemeClr>
          </a:solidFill>
        </p:spPr>
        <p:txBody>
          <a:bodyPr wrap="none" rtlCol="0">
            <a:spAutoFit/>
          </a:bodyPr>
          <a:lstStyle/>
          <a:p>
            <a:r>
              <a:rPr lang="pt-BR" sz="3200" dirty="0" smtClean="0"/>
              <a:t>Pintura</a:t>
            </a:r>
            <a:endParaRPr lang="pt-BR" sz="3200" dirty="0"/>
          </a:p>
        </p:txBody>
      </p:sp>
      <p:sp>
        <p:nvSpPr>
          <p:cNvPr id="27" name="CaixaDeTexto 26"/>
          <p:cNvSpPr txBox="1"/>
          <p:nvPr/>
        </p:nvSpPr>
        <p:spPr>
          <a:xfrm>
            <a:off x="9557775" y="3846208"/>
            <a:ext cx="1749966" cy="584775"/>
          </a:xfrm>
          <a:prstGeom prst="rect">
            <a:avLst/>
          </a:prstGeom>
          <a:solidFill>
            <a:schemeClr val="accent2">
              <a:lumMod val="60000"/>
              <a:lumOff val="40000"/>
            </a:schemeClr>
          </a:solidFill>
        </p:spPr>
        <p:txBody>
          <a:bodyPr wrap="none" rtlCol="0">
            <a:spAutoFit/>
          </a:bodyPr>
          <a:lstStyle/>
          <a:p>
            <a:r>
              <a:rPr lang="pt-BR" sz="3200" dirty="0" smtClean="0"/>
              <a:t>Alvenaria</a:t>
            </a:r>
            <a:endParaRPr lang="pt-BR" sz="3200" dirty="0"/>
          </a:p>
        </p:txBody>
      </p:sp>
      <p:sp>
        <p:nvSpPr>
          <p:cNvPr id="28" name="CaixaDeTexto 27"/>
          <p:cNvSpPr txBox="1"/>
          <p:nvPr/>
        </p:nvSpPr>
        <p:spPr>
          <a:xfrm>
            <a:off x="1982526" y="4724359"/>
            <a:ext cx="2032159" cy="584775"/>
          </a:xfrm>
          <a:prstGeom prst="rect">
            <a:avLst/>
          </a:prstGeom>
          <a:solidFill>
            <a:schemeClr val="accent2">
              <a:lumMod val="60000"/>
              <a:lumOff val="40000"/>
            </a:schemeClr>
          </a:solidFill>
        </p:spPr>
        <p:txBody>
          <a:bodyPr wrap="none" rtlCol="0">
            <a:spAutoFit/>
          </a:bodyPr>
          <a:lstStyle/>
          <a:p>
            <a:r>
              <a:rPr lang="pt-BR" sz="3200" dirty="0" smtClean="0"/>
              <a:t>Carpintaria</a:t>
            </a:r>
            <a:endParaRPr lang="pt-BR" sz="3200" dirty="0"/>
          </a:p>
        </p:txBody>
      </p:sp>
      <p:sp>
        <p:nvSpPr>
          <p:cNvPr id="29" name="CaixaDeTexto 28"/>
          <p:cNvSpPr txBox="1"/>
          <p:nvPr/>
        </p:nvSpPr>
        <p:spPr>
          <a:xfrm>
            <a:off x="4882312" y="4734044"/>
            <a:ext cx="5931794" cy="584775"/>
          </a:xfrm>
          <a:prstGeom prst="rect">
            <a:avLst/>
          </a:prstGeom>
          <a:solidFill>
            <a:schemeClr val="accent2">
              <a:lumMod val="60000"/>
              <a:lumOff val="40000"/>
            </a:schemeClr>
          </a:solidFill>
        </p:spPr>
        <p:txBody>
          <a:bodyPr wrap="square" rtlCol="0">
            <a:spAutoFit/>
          </a:bodyPr>
          <a:lstStyle/>
          <a:p>
            <a:pPr algn="ctr"/>
            <a:r>
              <a:rPr lang="pt-BR" sz="3200" dirty="0" smtClean="0"/>
              <a:t>Manutenção ou reparo de veículos</a:t>
            </a:r>
            <a:endParaRPr lang="pt-BR" sz="3200" dirty="0"/>
          </a:p>
        </p:txBody>
      </p:sp>
      <p:sp>
        <p:nvSpPr>
          <p:cNvPr id="30" name="CaixaDeTexto 29"/>
          <p:cNvSpPr txBox="1"/>
          <p:nvPr/>
        </p:nvSpPr>
        <p:spPr>
          <a:xfrm>
            <a:off x="2141131" y="5660647"/>
            <a:ext cx="7944547" cy="369332"/>
          </a:xfrm>
          <a:prstGeom prst="rect">
            <a:avLst/>
          </a:prstGeom>
          <a:noFill/>
        </p:spPr>
        <p:txBody>
          <a:bodyPr wrap="none" rtlCol="0">
            <a:spAutoFit/>
          </a:bodyPr>
          <a:lstStyle/>
          <a:p>
            <a:r>
              <a:rPr lang="pt-BR" b="1" dirty="0" smtClean="0"/>
              <a:t>OBS. – Necessário solicitar o Número de Identificação do Trabalhador (NIT/INSS),</a:t>
            </a:r>
            <a:endParaRPr lang="pt-BR" b="1" dirty="0"/>
          </a:p>
        </p:txBody>
      </p:sp>
      <p:pic>
        <p:nvPicPr>
          <p:cNvPr id="23" name="Imagem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5" name="Retângulo 2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6" name="Retângulo 2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1" name="Retângulo 30">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82508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7" grpId="0" animBg="1"/>
      <p:bldP spid="28" grpId="0" animBg="1"/>
      <p:bldP spid="29" grpId="0" animBg="1"/>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2" name="Retângulo 11"/>
          <p:cNvSpPr/>
          <p:nvPr/>
        </p:nvSpPr>
        <p:spPr>
          <a:xfrm>
            <a:off x="529785" y="606315"/>
            <a:ext cx="11149744" cy="707886"/>
          </a:xfrm>
          <a:prstGeom prst="rect">
            <a:avLst/>
          </a:prstGeom>
        </p:spPr>
        <p:txBody>
          <a:bodyPr wrap="square">
            <a:spAutoFit/>
          </a:bodyPr>
          <a:lstStyle/>
          <a:p>
            <a:pPr algn="ctr"/>
            <a:r>
              <a:rPr lang="pt-BR" sz="4000" b="1" dirty="0" smtClean="0">
                <a:solidFill>
                  <a:srgbClr val="000000"/>
                </a:solidFill>
                <a:latin typeface="Times New Roman" panose="02020603050405020304" pitchFamily="18" charset="0"/>
                <a:cs typeface="Times New Roman" panose="02020603050405020304" pitchFamily="18" charset="0"/>
              </a:rPr>
              <a:t>Quais as consequências do MEI não ser uma PJ?</a:t>
            </a:r>
          </a:p>
        </p:txBody>
      </p:sp>
      <p:sp>
        <p:nvSpPr>
          <p:cNvPr id="13" name="CaixaDeTexto 12"/>
          <p:cNvSpPr txBox="1"/>
          <p:nvPr/>
        </p:nvSpPr>
        <p:spPr>
          <a:xfrm>
            <a:off x="1399960" y="1196928"/>
            <a:ext cx="5173789" cy="584775"/>
          </a:xfrm>
          <a:prstGeom prst="rect">
            <a:avLst/>
          </a:prstGeom>
          <a:noFill/>
        </p:spPr>
        <p:txBody>
          <a:bodyPr wrap="none" rtlCol="0">
            <a:spAutoFit/>
          </a:bodyPr>
          <a:lstStyle/>
          <a:p>
            <a:pPr marL="457200" indent="-457200">
              <a:buFont typeface="Wingdings" panose="05000000000000000000" pitchFamily="2" charset="2"/>
              <a:buChar char="Ø"/>
            </a:pPr>
            <a:r>
              <a:rPr lang="pt-BR" sz="3200" b="1" dirty="0" smtClean="0">
                <a:solidFill>
                  <a:srgbClr val="FF0000"/>
                </a:solidFill>
              </a:rPr>
              <a:t>Em relação a cota patronal</a:t>
            </a:r>
            <a:endParaRPr lang="pt-BR" sz="3200" b="1" dirty="0">
              <a:solidFill>
                <a:srgbClr val="FF0000"/>
              </a:solidFill>
            </a:endParaRPr>
          </a:p>
        </p:txBody>
      </p:sp>
      <p:sp>
        <p:nvSpPr>
          <p:cNvPr id="15" name="CaixaDeTexto 14"/>
          <p:cNvSpPr txBox="1"/>
          <p:nvPr/>
        </p:nvSpPr>
        <p:spPr>
          <a:xfrm>
            <a:off x="6733564" y="1190664"/>
            <a:ext cx="3244076" cy="523220"/>
          </a:xfrm>
          <a:prstGeom prst="rect">
            <a:avLst/>
          </a:prstGeom>
          <a:noFill/>
        </p:spPr>
        <p:txBody>
          <a:bodyPr wrap="square" rtlCol="0">
            <a:spAutoFit/>
          </a:bodyPr>
          <a:lstStyle/>
          <a:p>
            <a:pPr algn="ctr"/>
            <a:r>
              <a:rPr lang="pt-BR" sz="2800" b="1" dirty="0" smtClean="0">
                <a:solidFill>
                  <a:srgbClr val="00B050"/>
                </a:solidFill>
              </a:rPr>
              <a:t>C U I D A D O !!!!!!</a:t>
            </a:r>
            <a:endParaRPr lang="pt-BR" sz="2800" b="1" dirty="0">
              <a:solidFill>
                <a:srgbClr val="00B050"/>
              </a:solidFill>
            </a:endParaRPr>
          </a:p>
        </p:txBody>
      </p:sp>
      <p:sp>
        <p:nvSpPr>
          <p:cNvPr id="16" name="CaixaDeTexto 15"/>
          <p:cNvSpPr txBox="1"/>
          <p:nvPr/>
        </p:nvSpPr>
        <p:spPr>
          <a:xfrm>
            <a:off x="3588886" y="1800242"/>
            <a:ext cx="4531240" cy="523220"/>
          </a:xfrm>
          <a:prstGeom prst="rect">
            <a:avLst/>
          </a:prstGeom>
          <a:noFill/>
        </p:spPr>
        <p:txBody>
          <a:bodyPr wrap="none" rtlCol="0">
            <a:spAutoFit/>
          </a:bodyPr>
          <a:lstStyle/>
          <a:p>
            <a:pPr marL="285750" indent="-285750">
              <a:buFont typeface="Wingdings" panose="05000000000000000000" pitchFamily="2" charset="2"/>
              <a:buChar char="§"/>
            </a:pPr>
            <a:r>
              <a:rPr lang="pt-BR" sz="2800" dirty="0" smtClean="0"/>
              <a:t>Art. 18-B, § 1º da LC 123/06</a:t>
            </a:r>
            <a:endParaRPr lang="pt-BR" sz="2800" dirty="0"/>
          </a:p>
        </p:txBody>
      </p:sp>
      <p:sp>
        <p:nvSpPr>
          <p:cNvPr id="17" name="Retângulo 16"/>
          <p:cNvSpPr/>
          <p:nvPr/>
        </p:nvSpPr>
        <p:spPr>
          <a:xfrm>
            <a:off x="358970" y="2409820"/>
            <a:ext cx="11286186" cy="3416320"/>
          </a:xfrm>
          <a:prstGeom prst="rect">
            <a:avLst/>
          </a:prstGeom>
          <a:solidFill>
            <a:schemeClr val="bg1">
              <a:lumMod val="85000"/>
            </a:schemeClr>
          </a:solidFill>
          <a:ln w="28575">
            <a:solidFill>
              <a:schemeClr val="tx1"/>
            </a:solidFill>
          </a:ln>
        </p:spPr>
        <p:txBody>
          <a:bodyPr wrap="square">
            <a:spAutoFit/>
          </a:bodyPr>
          <a:lstStyle/>
          <a:p>
            <a:pPr algn="just"/>
            <a:r>
              <a:rPr lang="pt-BR" sz="2400" dirty="0">
                <a:solidFill>
                  <a:srgbClr val="000000"/>
                </a:solidFill>
                <a:latin typeface="Arial" panose="020B0604020202020204" pitchFamily="34" charset="0"/>
                <a:cs typeface="Arial" panose="020B0604020202020204" pitchFamily="34" charset="0"/>
              </a:rPr>
              <a:t>Art. 18-B.  </a:t>
            </a:r>
            <a:r>
              <a:rPr lang="pt-BR" sz="2400" b="1" dirty="0">
                <a:solidFill>
                  <a:srgbClr val="000000"/>
                </a:solidFill>
                <a:latin typeface="Arial" panose="020B0604020202020204" pitchFamily="34" charset="0"/>
                <a:cs typeface="Arial" panose="020B0604020202020204" pitchFamily="34" charset="0"/>
              </a:rPr>
              <a:t>A empresa contratante de serviços </a:t>
            </a:r>
            <a:r>
              <a:rPr lang="pt-BR" sz="2400" dirty="0">
                <a:solidFill>
                  <a:srgbClr val="000000"/>
                </a:solidFill>
                <a:latin typeface="Arial" panose="020B0604020202020204" pitchFamily="34" charset="0"/>
                <a:cs typeface="Arial" panose="020B0604020202020204" pitchFamily="34" charset="0"/>
              </a:rPr>
              <a:t>executados por intermédio </a:t>
            </a:r>
            <a:r>
              <a:rPr lang="pt-BR" sz="2400" b="1" dirty="0">
                <a:solidFill>
                  <a:srgbClr val="FF0000"/>
                </a:solidFill>
                <a:latin typeface="Arial" panose="020B0604020202020204" pitchFamily="34" charset="0"/>
                <a:cs typeface="Arial" panose="020B0604020202020204" pitchFamily="34" charset="0"/>
              </a:rPr>
              <a:t>do MEI</a:t>
            </a:r>
            <a:r>
              <a:rPr lang="pt-BR" sz="2400" dirty="0">
                <a:solidFill>
                  <a:srgbClr val="000000"/>
                </a:solidFill>
                <a:latin typeface="Arial" panose="020B0604020202020204" pitchFamily="34" charset="0"/>
                <a:cs typeface="Arial" panose="020B0604020202020204" pitchFamily="34" charset="0"/>
              </a:rPr>
              <a:t> mantém, em relação a esta contratação, a </a:t>
            </a:r>
            <a:r>
              <a:rPr lang="pt-BR" sz="2400" b="1" dirty="0">
                <a:solidFill>
                  <a:srgbClr val="FF0000"/>
                </a:solidFill>
                <a:latin typeface="Arial" panose="020B0604020202020204" pitchFamily="34" charset="0"/>
                <a:cs typeface="Arial" panose="020B0604020202020204" pitchFamily="34" charset="0"/>
              </a:rPr>
              <a:t>obrigatoriedade de recolhimento da contribuição</a:t>
            </a:r>
            <a:r>
              <a:rPr lang="pt-BR" sz="2400" dirty="0">
                <a:solidFill>
                  <a:srgbClr val="000000"/>
                </a:solidFill>
                <a:latin typeface="Arial" panose="020B0604020202020204" pitchFamily="34" charset="0"/>
                <a:cs typeface="Arial" panose="020B0604020202020204" pitchFamily="34" charset="0"/>
              </a:rPr>
              <a:t> a que se refere o </a:t>
            </a:r>
            <a:r>
              <a:rPr lang="pt-BR" sz="2400" b="1" u="sng" dirty="0">
                <a:solidFill>
                  <a:srgbClr val="7030A0"/>
                </a:solidFill>
                <a:latin typeface="Arial" panose="020B0604020202020204" pitchFamily="34" charset="0"/>
                <a:cs typeface="Arial" panose="020B0604020202020204" pitchFamily="34" charset="0"/>
              </a:rPr>
              <a:t>inciso III do</a:t>
            </a:r>
            <a:r>
              <a:rPr lang="pt-BR" sz="2400" dirty="0">
                <a:solidFill>
                  <a:srgbClr val="000000"/>
                </a:solidFill>
                <a:latin typeface="Arial" panose="020B0604020202020204" pitchFamily="34" charset="0"/>
                <a:cs typeface="Arial" panose="020B0604020202020204" pitchFamily="34" charset="0"/>
              </a:rPr>
              <a:t> </a:t>
            </a:r>
            <a:r>
              <a:rPr lang="pt-BR" sz="2400" b="1" dirty="0">
                <a:solidFill>
                  <a:srgbClr val="000000"/>
                </a:solidFill>
                <a:latin typeface="Arial" panose="020B0604020202020204" pitchFamily="34" charset="0"/>
                <a:cs typeface="Arial" panose="020B0604020202020204" pitchFamily="34" charset="0"/>
              </a:rPr>
              <a:t>caput</a:t>
            </a:r>
            <a:r>
              <a:rPr lang="pt-BR" sz="2400" dirty="0">
                <a:solidFill>
                  <a:srgbClr val="000000"/>
                </a:solidFill>
                <a:latin typeface="Arial" panose="020B0604020202020204" pitchFamily="34" charset="0"/>
                <a:cs typeface="Arial" panose="020B0604020202020204" pitchFamily="34" charset="0"/>
              </a:rPr>
              <a:t> e o </a:t>
            </a:r>
            <a:r>
              <a:rPr lang="pt-BR" sz="2400" u="sng" dirty="0">
                <a:solidFill>
                  <a:srgbClr val="0000FF"/>
                </a:solidFill>
                <a:latin typeface="Arial" panose="020B0604020202020204" pitchFamily="34" charset="0"/>
                <a:cs typeface="Arial" panose="020B0604020202020204" pitchFamily="34" charset="0"/>
                <a:hlinkClick r:id="rId3"/>
              </a:rPr>
              <a:t>§ 1</a:t>
            </a:r>
            <a:r>
              <a:rPr lang="pt-BR" sz="2400" u="sng" baseline="30000" dirty="0">
                <a:solidFill>
                  <a:srgbClr val="0000FF"/>
                </a:solidFill>
                <a:latin typeface="Arial" panose="020B0604020202020204" pitchFamily="34" charset="0"/>
                <a:cs typeface="Arial" panose="020B0604020202020204" pitchFamily="34" charset="0"/>
                <a:hlinkClick r:id="rId3"/>
              </a:rPr>
              <a:t>o</a:t>
            </a:r>
            <a:r>
              <a:rPr lang="pt-BR" sz="2400" u="sng" dirty="0">
                <a:solidFill>
                  <a:srgbClr val="0000FF"/>
                </a:solidFill>
                <a:latin typeface="Arial" panose="020B0604020202020204" pitchFamily="34" charset="0"/>
                <a:cs typeface="Arial" panose="020B0604020202020204" pitchFamily="34" charset="0"/>
                <a:hlinkClick r:id="rId3"/>
              </a:rPr>
              <a:t> do art. 22 da Lei n</a:t>
            </a:r>
            <a:r>
              <a:rPr lang="pt-BR" sz="2400" u="sng" baseline="30000" dirty="0">
                <a:solidFill>
                  <a:srgbClr val="0000FF"/>
                </a:solidFill>
                <a:latin typeface="Arial" panose="020B0604020202020204" pitchFamily="34" charset="0"/>
                <a:cs typeface="Arial" panose="020B0604020202020204" pitchFamily="34" charset="0"/>
                <a:hlinkClick r:id="rId3"/>
              </a:rPr>
              <a:t>o</a:t>
            </a:r>
            <a:r>
              <a:rPr lang="pt-BR" sz="2400" u="sng" dirty="0">
                <a:solidFill>
                  <a:srgbClr val="0000FF"/>
                </a:solidFill>
                <a:latin typeface="Arial" panose="020B0604020202020204" pitchFamily="34" charset="0"/>
                <a:cs typeface="Arial" panose="020B0604020202020204" pitchFamily="34" charset="0"/>
                <a:hlinkClick r:id="rId3"/>
              </a:rPr>
              <a:t> 8.212, de 24 de julho de 1991</a:t>
            </a:r>
            <a:r>
              <a:rPr lang="pt-BR" sz="2400" dirty="0">
                <a:solidFill>
                  <a:srgbClr val="000000"/>
                </a:solidFill>
                <a:latin typeface="Arial" panose="020B0604020202020204" pitchFamily="34" charset="0"/>
                <a:cs typeface="Arial" panose="020B0604020202020204" pitchFamily="34" charset="0"/>
              </a:rPr>
              <a:t>, e o cumprimento das obrigações acessórias relativas à contratação de contribuinte individual</a:t>
            </a:r>
            <a:r>
              <a:rPr lang="pt-BR" sz="2400" dirty="0" smtClean="0">
                <a:solidFill>
                  <a:srgbClr val="000000"/>
                </a:solidFill>
                <a:latin typeface="Arial" panose="020B0604020202020204" pitchFamily="34" charset="0"/>
                <a:cs typeface="Arial" panose="020B0604020202020204" pitchFamily="34" charset="0"/>
              </a:rPr>
              <a:t>.</a:t>
            </a:r>
          </a:p>
          <a:p>
            <a:pPr algn="just"/>
            <a:endParaRPr lang="pt-BR" sz="2400" dirty="0">
              <a:solidFill>
                <a:srgbClr val="000000"/>
              </a:solidFill>
              <a:latin typeface="Arial" panose="020B0604020202020204" pitchFamily="34" charset="0"/>
              <a:cs typeface="Arial" panose="020B0604020202020204" pitchFamily="34" charset="0"/>
            </a:endParaRPr>
          </a:p>
          <a:p>
            <a:pPr algn="just"/>
            <a:r>
              <a:rPr lang="pt-BR" sz="2400" dirty="0">
                <a:latin typeface="Arial" panose="020B0604020202020204" pitchFamily="34" charset="0"/>
                <a:cs typeface="Arial" panose="020B0604020202020204" pitchFamily="34" charset="0"/>
              </a:rPr>
              <a:t>§ 1</a:t>
            </a:r>
            <a:r>
              <a:rPr lang="pt-BR" sz="2400" u="sng" baseline="30000" dirty="0">
                <a:latin typeface="Arial" panose="020B0604020202020204" pitchFamily="34" charset="0"/>
                <a:cs typeface="Arial" panose="020B0604020202020204" pitchFamily="34" charset="0"/>
              </a:rPr>
              <a:t>o</a:t>
            </a:r>
            <a:r>
              <a:rPr lang="pt-BR" sz="2400" dirty="0">
                <a:latin typeface="Arial" panose="020B0604020202020204" pitchFamily="34" charset="0"/>
                <a:cs typeface="Arial" panose="020B0604020202020204" pitchFamily="34" charset="0"/>
              </a:rPr>
              <a:t>  Aplica-se o disposto neste artigo exclusivamente em relação ao MEI que for contratado para prestar serviços de </a:t>
            </a:r>
            <a:r>
              <a:rPr lang="pt-BR" sz="2400" b="1" dirty="0">
                <a:solidFill>
                  <a:srgbClr val="FF0000"/>
                </a:solidFill>
                <a:latin typeface="Arial" panose="020B0604020202020204" pitchFamily="34" charset="0"/>
                <a:cs typeface="Arial" panose="020B0604020202020204" pitchFamily="34" charset="0"/>
              </a:rPr>
              <a:t>hidráulica, eletricidade, pintura, alvenaria, carpintaria e de manutenção ou reparo de veículos</a:t>
            </a:r>
            <a:r>
              <a:rPr lang="pt-BR" sz="2400" dirty="0">
                <a:latin typeface="Arial" panose="020B0604020202020204" pitchFamily="34" charset="0"/>
                <a:cs typeface="Arial" panose="020B0604020202020204" pitchFamily="34" charset="0"/>
              </a:rPr>
              <a:t>.</a:t>
            </a:r>
          </a:p>
        </p:txBody>
      </p:sp>
      <p:pic>
        <p:nvPicPr>
          <p:cNvPr id="18" name="Imagem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9" name="Retângulo 18">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0" name="Retângulo 19">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2" name="Retângulo 21">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6990473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2" name="Retângulo 11"/>
          <p:cNvSpPr/>
          <p:nvPr/>
        </p:nvSpPr>
        <p:spPr>
          <a:xfrm>
            <a:off x="519168" y="807676"/>
            <a:ext cx="11149744" cy="738664"/>
          </a:xfrm>
          <a:prstGeom prst="rect">
            <a:avLst/>
          </a:prstGeom>
        </p:spPr>
        <p:txBody>
          <a:bodyPr wrap="square">
            <a:spAutoFit/>
          </a:bodyPr>
          <a:lstStyle/>
          <a:p>
            <a:pPr algn="ctr"/>
            <a:r>
              <a:rPr lang="pt-BR" sz="4200" b="1" dirty="0" smtClean="0">
                <a:solidFill>
                  <a:srgbClr val="FF0000"/>
                </a:solidFill>
                <a:latin typeface="Times New Roman" panose="02020603050405020304" pitchFamily="18" charset="0"/>
                <a:cs typeface="Times New Roman" panose="02020603050405020304" pitchFamily="18" charset="0"/>
              </a:rPr>
              <a:t>Contribuição – Cota Patronal </a:t>
            </a:r>
          </a:p>
        </p:txBody>
      </p:sp>
      <p:sp>
        <p:nvSpPr>
          <p:cNvPr id="15" name="CaixaDeTexto 14"/>
          <p:cNvSpPr txBox="1"/>
          <p:nvPr/>
        </p:nvSpPr>
        <p:spPr>
          <a:xfrm>
            <a:off x="4260934" y="1540323"/>
            <a:ext cx="3244076" cy="523220"/>
          </a:xfrm>
          <a:prstGeom prst="rect">
            <a:avLst/>
          </a:prstGeom>
          <a:noFill/>
        </p:spPr>
        <p:txBody>
          <a:bodyPr wrap="square" rtlCol="0">
            <a:spAutoFit/>
          </a:bodyPr>
          <a:lstStyle/>
          <a:p>
            <a:pPr algn="ctr"/>
            <a:r>
              <a:rPr lang="pt-BR" sz="2800" b="1" dirty="0" smtClean="0">
                <a:solidFill>
                  <a:srgbClr val="00B050"/>
                </a:solidFill>
              </a:rPr>
              <a:t>C U I D A D O !!!!!!</a:t>
            </a:r>
            <a:endParaRPr lang="pt-BR" sz="2800" b="1" dirty="0">
              <a:solidFill>
                <a:srgbClr val="00B050"/>
              </a:solidFill>
            </a:endParaRPr>
          </a:p>
        </p:txBody>
      </p:sp>
      <p:sp>
        <p:nvSpPr>
          <p:cNvPr id="16" name="CaixaDeTexto 15"/>
          <p:cNvSpPr txBox="1"/>
          <p:nvPr/>
        </p:nvSpPr>
        <p:spPr>
          <a:xfrm>
            <a:off x="3576408" y="2123319"/>
            <a:ext cx="4158511" cy="523220"/>
          </a:xfrm>
          <a:prstGeom prst="rect">
            <a:avLst/>
          </a:prstGeom>
          <a:noFill/>
        </p:spPr>
        <p:txBody>
          <a:bodyPr wrap="none" rtlCol="0">
            <a:spAutoFit/>
          </a:bodyPr>
          <a:lstStyle/>
          <a:p>
            <a:pPr marL="285750" indent="-285750">
              <a:buFont typeface="Wingdings" panose="05000000000000000000" pitchFamily="2" charset="2"/>
              <a:buChar char="§"/>
            </a:pPr>
            <a:r>
              <a:rPr lang="pt-BR" sz="2800" dirty="0" smtClean="0"/>
              <a:t>Art. 22, III da Lei 8212/91</a:t>
            </a:r>
            <a:endParaRPr lang="pt-BR" sz="2800" dirty="0"/>
          </a:p>
        </p:txBody>
      </p:sp>
      <p:sp>
        <p:nvSpPr>
          <p:cNvPr id="17" name="Retângulo 16"/>
          <p:cNvSpPr/>
          <p:nvPr/>
        </p:nvSpPr>
        <p:spPr>
          <a:xfrm>
            <a:off x="519168" y="2851282"/>
            <a:ext cx="11286186" cy="830997"/>
          </a:xfrm>
          <a:prstGeom prst="rect">
            <a:avLst/>
          </a:prstGeom>
          <a:solidFill>
            <a:schemeClr val="bg1">
              <a:lumMod val="85000"/>
            </a:schemeClr>
          </a:solidFill>
          <a:ln w="28575">
            <a:solidFill>
              <a:schemeClr val="tx1"/>
            </a:solidFill>
          </a:ln>
        </p:spPr>
        <p:txBody>
          <a:bodyPr wrap="square">
            <a:spAutoFit/>
          </a:bodyPr>
          <a:lstStyle/>
          <a:p>
            <a:pPr algn="just"/>
            <a:r>
              <a:rPr lang="pt-BR" sz="2400" dirty="0"/>
              <a:t>Art. 22. A contribuição </a:t>
            </a:r>
            <a:r>
              <a:rPr lang="pt-BR" sz="2400" b="1" dirty="0"/>
              <a:t>a cargo </a:t>
            </a:r>
            <a:r>
              <a:rPr lang="pt-BR" sz="2400" b="1" u="sng" dirty="0"/>
              <a:t>da </a:t>
            </a:r>
            <a:r>
              <a:rPr lang="pt-BR" sz="2400" b="1" u="sng" dirty="0">
                <a:solidFill>
                  <a:srgbClr val="FF0000"/>
                </a:solidFill>
              </a:rPr>
              <a:t>empresa</a:t>
            </a:r>
            <a:r>
              <a:rPr lang="pt-BR" sz="2400" dirty="0"/>
              <a:t>, destinada à Seguridade Social, além do disposto no art. 23, é de</a:t>
            </a:r>
            <a:r>
              <a:rPr lang="pt-BR" sz="2400" dirty="0" smtClean="0"/>
              <a:t>:</a:t>
            </a:r>
            <a:r>
              <a:rPr lang="pt-BR" sz="2400" dirty="0"/>
              <a:t> </a:t>
            </a:r>
            <a:endParaRPr lang="pt-BR" sz="2400" dirty="0">
              <a:latin typeface="Arial" panose="020B0604020202020204" pitchFamily="34" charset="0"/>
              <a:cs typeface="Arial" panose="020B0604020202020204" pitchFamily="34" charset="0"/>
            </a:endParaRPr>
          </a:p>
        </p:txBody>
      </p:sp>
      <p:sp>
        <p:nvSpPr>
          <p:cNvPr id="18" name="Retângulo 17"/>
          <p:cNvSpPr/>
          <p:nvPr/>
        </p:nvSpPr>
        <p:spPr>
          <a:xfrm>
            <a:off x="528898" y="4241098"/>
            <a:ext cx="11286186" cy="830997"/>
          </a:xfrm>
          <a:prstGeom prst="rect">
            <a:avLst/>
          </a:prstGeom>
          <a:solidFill>
            <a:schemeClr val="bg1">
              <a:lumMod val="85000"/>
            </a:schemeClr>
          </a:solidFill>
          <a:ln w="28575">
            <a:solidFill>
              <a:schemeClr val="tx1"/>
            </a:solidFill>
          </a:ln>
        </p:spPr>
        <p:txBody>
          <a:bodyPr wrap="square">
            <a:spAutoFit/>
          </a:bodyPr>
          <a:lstStyle/>
          <a:p>
            <a:pPr algn="just"/>
            <a:r>
              <a:rPr lang="pt-BR" sz="2400" dirty="0" smtClean="0"/>
              <a:t>III </a:t>
            </a:r>
            <a:r>
              <a:rPr lang="pt-BR" sz="2400" dirty="0"/>
              <a:t>- </a:t>
            </a:r>
            <a:r>
              <a:rPr lang="pt-BR" sz="2400" b="1" dirty="0">
                <a:solidFill>
                  <a:srgbClr val="FF0000"/>
                </a:solidFill>
              </a:rPr>
              <a:t>vinte por cento </a:t>
            </a:r>
            <a:r>
              <a:rPr lang="pt-BR" sz="2400" dirty="0"/>
              <a:t>sobre o total das remunerações pagas ou creditadas a qualquer título, no decorrer do mês, aos segurados contribuintes individuais que lhe prestem serviços;  </a:t>
            </a:r>
            <a:endParaRPr lang="pt-BR" sz="2400" dirty="0">
              <a:latin typeface="Arial" panose="020B0604020202020204" pitchFamily="34" charset="0"/>
              <a:cs typeface="Arial" panose="020B0604020202020204" pitchFamily="34" charset="0"/>
            </a:endParaRPr>
          </a:p>
        </p:txBody>
      </p:sp>
      <p:pic>
        <p:nvPicPr>
          <p:cNvPr id="19" name="Imagem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0" name="Retângulo 19">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2" name="Retângulo 21">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3" name="Retângulo 22">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3360207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2652269"/>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Como reconhecer um MEI</a:t>
            </a:r>
            <a:endParaRPr lang="pt-BR" sz="3200" dirty="0"/>
          </a:p>
        </p:txBody>
      </p:sp>
      <p:pic>
        <p:nvPicPr>
          <p:cNvPr id="22" name="Imagem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9" name="Retângulo 28">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0" name="Retângulo 29">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1" name="Retângulo 30">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0487011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09788"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2" name="Retângulo 11"/>
          <p:cNvSpPr/>
          <p:nvPr/>
        </p:nvSpPr>
        <p:spPr>
          <a:xfrm>
            <a:off x="342690" y="1262921"/>
            <a:ext cx="11149744" cy="738664"/>
          </a:xfrm>
          <a:prstGeom prst="rect">
            <a:avLst/>
          </a:prstGeom>
        </p:spPr>
        <p:txBody>
          <a:bodyPr wrap="square">
            <a:spAutoFit/>
          </a:bodyPr>
          <a:lstStyle/>
          <a:p>
            <a:pPr algn="ctr"/>
            <a:r>
              <a:rPr lang="pt-BR" sz="4200" b="1" dirty="0" smtClean="0">
                <a:solidFill>
                  <a:srgbClr val="000000"/>
                </a:solidFill>
                <a:latin typeface="Times New Roman" panose="02020603050405020304" pitchFamily="18" charset="0"/>
                <a:cs typeface="Times New Roman" panose="02020603050405020304" pitchFamily="18" charset="0"/>
              </a:rPr>
              <a:t>Como reconhecer um MEI?</a:t>
            </a:r>
          </a:p>
        </p:txBody>
      </p:sp>
      <p:pic>
        <p:nvPicPr>
          <p:cNvPr id="13" name="Imagem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7770" y="2177097"/>
            <a:ext cx="3079583" cy="3796120"/>
          </a:xfrm>
          <a:prstGeom prst="rect">
            <a:avLst/>
          </a:prstGeom>
        </p:spPr>
      </p:pic>
      <p:pic>
        <p:nvPicPr>
          <p:cNvPr id="15" name="Imagem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3176678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99" name="Caixa de texto 1">
            <a:extLst>
              <a:ext uri="{FF2B5EF4-FFF2-40B4-BE49-F238E27FC236}">
                <a16:creationId xmlns:a16="http://schemas.microsoft.com/office/drawing/2014/main" xmlns="" id="{D815E537-4AB4-4445-A3AC-40D738EDF3DC}"/>
              </a:ext>
            </a:extLst>
          </p:cNvPr>
          <p:cNvSpPr txBox="1"/>
          <p:nvPr/>
        </p:nvSpPr>
        <p:spPr>
          <a:xfrm>
            <a:off x="783772" y="13393"/>
            <a:ext cx="11408228" cy="492443"/>
          </a:xfrm>
          <a:prstGeom prst="rect">
            <a:avLst/>
          </a:prstGeom>
          <a:noFill/>
        </p:spPr>
        <p:txBody>
          <a:bodyPr wrap="square" lIns="0" tIns="0" rIns="0" bIns="0" rtlCol="0">
            <a:spAutoFit/>
          </a:bodyPr>
          <a:lstStyle/>
          <a:p>
            <a:pPr algn="ctr" rtl="0"/>
            <a:r>
              <a:rPr lang="pt-BR" sz="3200" b="1" dirty="0" smtClean="0">
                <a:solidFill>
                  <a:srgbClr val="002060"/>
                </a:solidFill>
                <a:latin typeface="Segoe UI" panose="020B0502040204020203" pitchFamily="34" charset="0"/>
                <a:cs typeface="Segoe UI" panose="020B0502040204020203" pitchFamily="34" charset="0"/>
              </a:rPr>
              <a:t>Retenções Tributárias nas Contratações de Serviços</a:t>
            </a:r>
            <a:endParaRPr lang="pt-BR" sz="3200" b="1" dirty="0">
              <a:solidFill>
                <a:srgbClr val="002060"/>
              </a:solidFill>
              <a:latin typeface="Segoe UI" panose="020B0502040204020203" pitchFamily="34" charset="0"/>
              <a:cs typeface="Segoe UI" panose="020B0502040204020203" pitchFamily="34" charset="0"/>
            </a:endParaRPr>
          </a:p>
        </p:txBody>
      </p:sp>
      <p:sp>
        <p:nvSpPr>
          <p:cNvPr id="14" name="Retângulo 13"/>
          <p:cNvSpPr/>
          <p:nvPr/>
        </p:nvSpPr>
        <p:spPr>
          <a:xfrm>
            <a:off x="1265213" y="53615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2" name="Retângulo 11"/>
          <p:cNvSpPr/>
          <p:nvPr/>
        </p:nvSpPr>
        <p:spPr>
          <a:xfrm>
            <a:off x="256808" y="996922"/>
            <a:ext cx="11149744" cy="738664"/>
          </a:xfrm>
          <a:prstGeom prst="rect">
            <a:avLst/>
          </a:prstGeom>
        </p:spPr>
        <p:txBody>
          <a:bodyPr wrap="square">
            <a:spAutoFit/>
          </a:bodyPr>
          <a:lstStyle/>
          <a:p>
            <a:pPr algn="ctr"/>
            <a:r>
              <a:rPr lang="pt-BR" sz="4200" b="1" dirty="0" smtClean="0">
                <a:solidFill>
                  <a:srgbClr val="000000"/>
                </a:solidFill>
                <a:latin typeface="Times New Roman" panose="02020603050405020304" pitchFamily="18" charset="0"/>
                <a:cs typeface="Times New Roman" panose="02020603050405020304" pitchFamily="18" charset="0"/>
              </a:rPr>
              <a:t>Como reconhecer um MEI?</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36622" y="621070"/>
            <a:ext cx="619233" cy="763312"/>
          </a:xfrm>
          <a:prstGeom prst="rect">
            <a:avLst/>
          </a:prstGeom>
        </p:spPr>
      </p:pic>
      <p:pic>
        <p:nvPicPr>
          <p:cNvPr id="15" name="Imagem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816" y="1614802"/>
            <a:ext cx="10939204" cy="4602094"/>
          </a:xfrm>
          <a:prstGeom prst="rect">
            <a:avLst/>
          </a:prstGeom>
          <a:ln w="28575">
            <a:solidFill>
              <a:srgbClr val="7030A0"/>
            </a:solidFill>
          </a:ln>
        </p:spPr>
      </p:pic>
      <p:cxnSp>
        <p:nvCxnSpPr>
          <p:cNvPr id="16" name="Conector reto 15"/>
          <p:cNvCxnSpPr/>
          <p:nvPr/>
        </p:nvCxnSpPr>
        <p:spPr>
          <a:xfrm flipV="1">
            <a:off x="691203" y="5353136"/>
            <a:ext cx="5120639" cy="691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ector reto 16"/>
          <p:cNvCxnSpPr/>
          <p:nvPr/>
        </p:nvCxnSpPr>
        <p:spPr>
          <a:xfrm>
            <a:off x="763933" y="5276534"/>
            <a:ext cx="5120638" cy="614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ector reto 17"/>
          <p:cNvCxnSpPr/>
          <p:nvPr/>
        </p:nvCxnSpPr>
        <p:spPr>
          <a:xfrm flipV="1">
            <a:off x="8453908" y="5078817"/>
            <a:ext cx="1972492" cy="261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ector reto 18"/>
          <p:cNvCxnSpPr/>
          <p:nvPr/>
        </p:nvCxnSpPr>
        <p:spPr>
          <a:xfrm flipV="1">
            <a:off x="8450598" y="4989428"/>
            <a:ext cx="1972492" cy="261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p:nvCxnSpPr>
        <p:spPr>
          <a:xfrm flipV="1">
            <a:off x="2897840" y="2863430"/>
            <a:ext cx="1972492" cy="261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ector reto 21"/>
          <p:cNvCxnSpPr/>
          <p:nvPr/>
        </p:nvCxnSpPr>
        <p:spPr>
          <a:xfrm flipV="1">
            <a:off x="2835563" y="2781173"/>
            <a:ext cx="1972492" cy="261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ector reto 22"/>
          <p:cNvCxnSpPr/>
          <p:nvPr/>
        </p:nvCxnSpPr>
        <p:spPr>
          <a:xfrm flipV="1">
            <a:off x="2148903" y="2417941"/>
            <a:ext cx="1972492" cy="261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Conector reto 24"/>
          <p:cNvCxnSpPr/>
          <p:nvPr/>
        </p:nvCxnSpPr>
        <p:spPr>
          <a:xfrm flipV="1">
            <a:off x="2148902" y="2318115"/>
            <a:ext cx="1972492" cy="261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ector reto 25"/>
          <p:cNvCxnSpPr/>
          <p:nvPr/>
        </p:nvCxnSpPr>
        <p:spPr>
          <a:xfrm flipV="1">
            <a:off x="2148903" y="2672661"/>
            <a:ext cx="2721429" cy="1671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Conector reto 26"/>
          <p:cNvCxnSpPr/>
          <p:nvPr/>
        </p:nvCxnSpPr>
        <p:spPr>
          <a:xfrm flipV="1">
            <a:off x="2148902" y="2580413"/>
            <a:ext cx="2721429" cy="1671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28" name="Imagem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1" name="Retângulo 30">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2" name="Retângulo 31">
            <a:hlinkClick r:id="rId7"/>
            <a:extLst>
              <a:ext uri="{FF2B5EF4-FFF2-40B4-BE49-F238E27FC236}">
                <a16:creationId xmlns="" xmlns:a16="http://schemas.microsoft.com/office/drawing/2014/main" id="{6BBBCB2E-F413-4381-8378-02FDC20EA4F6}"/>
              </a:ext>
            </a:extLst>
          </p:cNvPr>
          <p:cNvSpPr/>
          <p:nvPr/>
        </p:nvSpPr>
        <p:spPr>
          <a:xfrm>
            <a:off x="2148902" y="6283956"/>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3" name="Retângulo 32">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4377611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2" name="Retângulo 11"/>
          <p:cNvSpPr/>
          <p:nvPr/>
        </p:nvSpPr>
        <p:spPr>
          <a:xfrm>
            <a:off x="242807" y="557178"/>
            <a:ext cx="11149744" cy="738664"/>
          </a:xfrm>
          <a:prstGeom prst="rect">
            <a:avLst/>
          </a:prstGeom>
        </p:spPr>
        <p:txBody>
          <a:bodyPr wrap="square">
            <a:spAutoFit/>
          </a:bodyPr>
          <a:lstStyle/>
          <a:p>
            <a:pPr algn="ctr"/>
            <a:r>
              <a:rPr lang="pt-BR" sz="4200" b="1" dirty="0" smtClean="0">
                <a:solidFill>
                  <a:srgbClr val="000000"/>
                </a:solidFill>
                <a:latin typeface="Times New Roman" panose="02020603050405020304" pitchFamily="18" charset="0"/>
                <a:cs typeface="Times New Roman" panose="02020603050405020304" pitchFamily="18" charset="0"/>
              </a:rPr>
              <a:t>Como reconhecer um MEI?</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47133" y="111825"/>
            <a:ext cx="619233" cy="763312"/>
          </a:xfrm>
          <a:prstGeom prst="rect">
            <a:avLst/>
          </a:prstGeom>
        </p:spPr>
      </p:pic>
      <p:pic>
        <p:nvPicPr>
          <p:cNvPr id="28" name="Imagem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443" y="1280883"/>
            <a:ext cx="10939204" cy="4878733"/>
          </a:xfrm>
          <a:prstGeom prst="rect">
            <a:avLst/>
          </a:prstGeom>
          <a:ln w="28575">
            <a:solidFill>
              <a:srgbClr val="7030A0"/>
            </a:solidFill>
          </a:ln>
        </p:spPr>
      </p:pic>
      <p:pic>
        <p:nvPicPr>
          <p:cNvPr id="15" name="Image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5281991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94966"/>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2" name="Retângulo 11"/>
          <p:cNvSpPr/>
          <p:nvPr/>
        </p:nvSpPr>
        <p:spPr>
          <a:xfrm>
            <a:off x="242807" y="601707"/>
            <a:ext cx="11149744" cy="738664"/>
          </a:xfrm>
          <a:prstGeom prst="rect">
            <a:avLst/>
          </a:prstGeom>
        </p:spPr>
        <p:txBody>
          <a:bodyPr wrap="square">
            <a:spAutoFit/>
          </a:bodyPr>
          <a:lstStyle/>
          <a:p>
            <a:pPr algn="ctr"/>
            <a:r>
              <a:rPr lang="pt-BR" sz="4200" b="1" dirty="0" smtClean="0">
                <a:solidFill>
                  <a:srgbClr val="000000"/>
                </a:solidFill>
                <a:latin typeface="Times New Roman" panose="02020603050405020304" pitchFamily="18" charset="0"/>
                <a:cs typeface="Times New Roman" panose="02020603050405020304" pitchFamily="18" charset="0"/>
              </a:rPr>
              <a:t>Como reconhecer um MEI?</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92551" y="164291"/>
            <a:ext cx="619233" cy="763312"/>
          </a:xfrm>
          <a:prstGeom prst="rect">
            <a:avLst/>
          </a:prstGeom>
        </p:spPr>
      </p:pic>
      <p:pic>
        <p:nvPicPr>
          <p:cNvPr id="15" name="Imagem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648" y="1334661"/>
            <a:ext cx="10652730" cy="4857048"/>
          </a:xfrm>
          <a:prstGeom prst="rect">
            <a:avLst/>
          </a:prstGeom>
          <a:ln w="28575">
            <a:solidFill>
              <a:srgbClr val="7030A0"/>
            </a:solidFill>
          </a:ln>
        </p:spPr>
      </p:pic>
      <p:pic>
        <p:nvPicPr>
          <p:cNvPr id="16" name="Imagem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7" name="Retângulo 16">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8" name="Retângulo 17">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9" name="Retângulo 18">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6292762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23906"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2" name="Retângulo 11"/>
          <p:cNvSpPr/>
          <p:nvPr/>
        </p:nvSpPr>
        <p:spPr>
          <a:xfrm>
            <a:off x="242807" y="532923"/>
            <a:ext cx="11149744" cy="738664"/>
          </a:xfrm>
          <a:prstGeom prst="rect">
            <a:avLst/>
          </a:prstGeom>
        </p:spPr>
        <p:txBody>
          <a:bodyPr wrap="square">
            <a:spAutoFit/>
          </a:bodyPr>
          <a:lstStyle/>
          <a:p>
            <a:pPr algn="ctr"/>
            <a:r>
              <a:rPr lang="pt-BR" sz="4200" b="1" dirty="0" smtClean="0">
                <a:solidFill>
                  <a:srgbClr val="000000"/>
                </a:solidFill>
                <a:latin typeface="Times New Roman" panose="02020603050405020304" pitchFamily="18" charset="0"/>
                <a:cs typeface="Times New Roman" panose="02020603050405020304" pitchFamily="18" charset="0"/>
              </a:rPr>
              <a:t>Como reconhecer um MEI?</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87639" y="111825"/>
            <a:ext cx="619233" cy="763312"/>
          </a:xfrm>
          <a:prstGeom prst="rect">
            <a:avLst/>
          </a:prstGeom>
        </p:spPr>
      </p:pic>
      <p:pic>
        <p:nvPicPr>
          <p:cNvPr id="16" name="Imagem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3906" y="1271587"/>
            <a:ext cx="9628917" cy="4891490"/>
          </a:xfrm>
          <a:prstGeom prst="rect">
            <a:avLst/>
          </a:prstGeom>
          <a:ln w="28575">
            <a:solidFill>
              <a:srgbClr val="7030A0"/>
            </a:solidFill>
          </a:ln>
        </p:spPr>
      </p:pic>
      <p:pic>
        <p:nvPicPr>
          <p:cNvPr id="15" name="Image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7" name="Retângulo 16">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8" name="Retângulo 17">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9" name="Retângulo 18">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9862791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MEI – Retenções e Cota Patronal</a:t>
            </a:r>
            <a:endParaRPr lang="pt-BR" sz="3200" dirty="0"/>
          </a:p>
        </p:txBody>
      </p:sp>
      <p:sp>
        <p:nvSpPr>
          <p:cNvPr id="15" name="CaixaDeTexto 14"/>
          <p:cNvSpPr txBox="1"/>
          <p:nvPr/>
        </p:nvSpPr>
        <p:spPr>
          <a:xfrm>
            <a:off x="3848668" y="2403419"/>
            <a:ext cx="4472122" cy="1323439"/>
          </a:xfrm>
          <a:prstGeom prst="rect">
            <a:avLst/>
          </a:prstGeom>
          <a:noFill/>
        </p:spPr>
        <p:txBody>
          <a:bodyPr wrap="none" rtlCol="0">
            <a:spAutoFit/>
          </a:bodyPr>
          <a:lstStyle/>
          <a:p>
            <a:r>
              <a:rPr lang="pt-BR" sz="8000" dirty="0"/>
              <a:t>DÚVIDAS?</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8711948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 de texto 2">
            <a:extLst>
              <a:ext uri="{FF2B5EF4-FFF2-40B4-BE49-F238E27FC236}">
                <a16:creationId xmlns:a16="http://schemas.microsoft.com/office/drawing/2014/main" xmlns="" id="{9436B850-15F2-41BC-A54E-6E0F332F011D}"/>
              </a:ext>
            </a:extLst>
          </p:cNvPr>
          <p:cNvSpPr txBox="1"/>
          <p:nvPr/>
        </p:nvSpPr>
        <p:spPr>
          <a:xfrm>
            <a:off x="718092" y="3206636"/>
            <a:ext cx="4845708" cy="830997"/>
          </a:xfrm>
          <a:prstGeom prst="rect">
            <a:avLst/>
          </a:prstGeom>
          <a:noFill/>
        </p:spPr>
        <p:txBody>
          <a:bodyPr wrap="square" lIns="0" tIns="0" rIns="0" bIns="0" rtlCol="0">
            <a:spAutoFit/>
          </a:bodyPr>
          <a:lstStyle/>
          <a:p>
            <a:pPr rtl="0"/>
            <a:r>
              <a:rPr lang="pt-BR" sz="5400" b="1" dirty="0" smtClean="0">
                <a:solidFill>
                  <a:srgbClr val="002060"/>
                </a:solidFill>
                <a:latin typeface="Segoe UI" panose="020B0502040204020203" pitchFamily="34" charset="0"/>
                <a:cs typeface="Segoe UI" panose="020B0502040204020203" pitchFamily="34" charset="0"/>
              </a:rPr>
              <a:t>Obrigado</a:t>
            </a:r>
            <a:endParaRPr lang="pt-BR" sz="5400" b="1" dirty="0">
              <a:solidFill>
                <a:srgbClr val="002060"/>
              </a:solidFill>
              <a:latin typeface="Segoe UI" panose="020B0502040204020203" pitchFamily="34" charset="0"/>
              <a:cs typeface="Segoe UI" panose="020B0502040204020203" pitchFamily="34" charset="0"/>
            </a:endParaRPr>
          </a:p>
        </p:txBody>
      </p:sp>
      <p:grpSp>
        <p:nvGrpSpPr>
          <p:cNvPr id="5" name="Grupo 4" descr="Esta imagem é um ícone de três seres humanos. ">
            <a:extLst>
              <a:ext uri="{FF2B5EF4-FFF2-40B4-BE49-F238E27FC236}">
                <a16:creationId xmlns:a16="http://schemas.microsoft.com/office/drawing/2014/main" xmlns="" id="{5D1C056A-1D7A-4D89-A2E0-446D9944C6FB}"/>
              </a:ext>
            </a:extLst>
          </p:cNvPr>
          <p:cNvGrpSpPr/>
          <p:nvPr/>
        </p:nvGrpSpPr>
        <p:grpSpPr>
          <a:xfrm>
            <a:off x="775805" y="2489304"/>
            <a:ext cx="569186" cy="530997"/>
            <a:chOff x="-27444701" y="-10180638"/>
            <a:chExt cx="10883901" cy="10153650"/>
          </a:xfrm>
          <a:solidFill>
            <a:schemeClr val="bg1">
              <a:lumMod val="50000"/>
            </a:schemeClr>
          </a:solidFill>
        </p:grpSpPr>
        <p:sp>
          <p:nvSpPr>
            <p:cNvPr id="6" name="Forma Livre 35">
              <a:extLst>
                <a:ext uri="{FF2B5EF4-FFF2-40B4-BE49-F238E27FC236}">
                  <a16:creationId xmlns:a16="http://schemas.microsoft.com/office/drawing/2014/main" xmlns="" id="{C9FAB44B-F1A9-406C-8DC0-7BC29AA64A5B}"/>
                </a:ext>
              </a:extLst>
            </p:cNvPr>
            <p:cNvSpPr>
              <a:spLocks/>
            </p:cNvSpPr>
            <p:nvPr/>
          </p:nvSpPr>
          <p:spPr bwMode="auto">
            <a:xfrm>
              <a:off x="-22969538" y="-10180638"/>
              <a:ext cx="1906588" cy="1978025"/>
            </a:xfrm>
            <a:custGeom>
              <a:avLst/>
              <a:gdLst>
                <a:gd name="T0" fmla="*/ 554 w 639"/>
                <a:gd name="T1" fmla="*/ 327 h 664"/>
                <a:gd name="T2" fmla="*/ 438 w 639"/>
                <a:gd name="T3" fmla="*/ 526 h 664"/>
                <a:gd name="T4" fmla="*/ 204 w 639"/>
                <a:gd name="T5" fmla="*/ 521 h 664"/>
                <a:gd name="T6" fmla="*/ 97 w 639"/>
                <a:gd name="T7" fmla="*/ 316 h 664"/>
                <a:gd name="T8" fmla="*/ 222 w 639"/>
                <a:gd name="T9" fmla="*/ 123 h 664"/>
                <a:gd name="T10" fmla="*/ 447 w 639"/>
                <a:gd name="T11" fmla="*/ 133 h 664"/>
                <a:gd name="T12" fmla="*/ 554 w 639"/>
                <a:gd name="T13" fmla="*/ 327 h 664"/>
                <a:gd name="T14" fmla="*/ 638 w 639"/>
                <a:gd name="T15" fmla="*/ 327 h 664"/>
                <a:gd name="T16" fmla="*/ 519 w 639"/>
                <a:gd name="T17" fmla="*/ 82 h 664"/>
                <a:gd name="T18" fmla="*/ 244 w 639"/>
                <a:gd name="T19" fmla="*/ 25 h 664"/>
                <a:gd name="T20" fmla="*/ 39 w 639"/>
                <a:gd name="T21" fmla="*/ 200 h 664"/>
                <a:gd name="T22" fmla="*/ 53 w 639"/>
                <a:gd name="T23" fmla="*/ 482 h 664"/>
                <a:gd name="T24" fmla="*/ 407 w 639"/>
                <a:gd name="T25" fmla="*/ 629 h 664"/>
                <a:gd name="T26" fmla="*/ 638 w 639"/>
                <a:gd name="T27" fmla="*/ 327 h 664"/>
                <a:gd name="T28" fmla="*/ 554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4" y="327"/>
                  </a:moveTo>
                  <a:cubicBezTo>
                    <a:pt x="553" y="410"/>
                    <a:pt x="510" y="485"/>
                    <a:pt x="438" y="526"/>
                  </a:cubicBezTo>
                  <a:cubicBezTo>
                    <a:pt x="365" y="569"/>
                    <a:pt x="275" y="564"/>
                    <a:pt x="204" y="521"/>
                  </a:cubicBezTo>
                  <a:cubicBezTo>
                    <a:pt x="133" y="478"/>
                    <a:pt x="94" y="398"/>
                    <a:pt x="97" y="316"/>
                  </a:cubicBezTo>
                  <a:cubicBezTo>
                    <a:pt x="99" y="234"/>
                    <a:pt x="150" y="161"/>
                    <a:pt x="222" y="123"/>
                  </a:cubicBezTo>
                  <a:cubicBezTo>
                    <a:pt x="292" y="85"/>
                    <a:pt x="379" y="92"/>
                    <a:pt x="447" y="133"/>
                  </a:cubicBezTo>
                  <a:cubicBezTo>
                    <a:pt x="514" y="174"/>
                    <a:pt x="553" y="249"/>
                    <a:pt x="554" y="327"/>
                  </a:cubicBezTo>
                  <a:cubicBezTo>
                    <a:pt x="555" y="381"/>
                    <a:pt x="639" y="381"/>
                    <a:pt x="638" y="327"/>
                  </a:cubicBezTo>
                  <a:cubicBezTo>
                    <a:pt x="637" y="232"/>
                    <a:pt x="594" y="141"/>
                    <a:pt x="519" y="82"/>
                  </a:cubicBezTo>
                  <a:cubicBezTo>
                    <a:pt x="441" y="21"/>
                    <a:pt x="340" y="0"/>
                    <a:pt x="244" y="25"/>
                  </a:cubicBezTo>
                  <a:cubicBezTo>
                    <a:pt x="154" y="48"/>
                    <a:pt x="76" y="116"/>
                    <a:pt x="39" y="200"/>
                  </a:cubicBezTo>
                  <a:cubicBezTo>
                    <a:pt x="0" y="292"/>
                    <a:pt x="5" y="395"/>
                    <a:pt x="53" y="482"/>
                  </a:cubicBezTo>
                  <a:cubicBezTo>
                    <a:pt x="122" y="606"/>
                    <a:pt x="271" y="664"/>
                    <a:pt x="407" y="629"/>
                  </a:cubicBezTo>
                  <a:cubicBezTo>
                    <a:pt x="543" y="594"/>
                    <a:pt x="637" y="466"/>
                    <a:pt x="638" y="327"/>
                  </a:cubicBezTo>
                  <a:cubicBezTo>
                    <a:pt x="639" y="273"/>
                    <a:pt x="555"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7" name="Forma Livre 36">
              <a:extLst>
                <a:ext uri="{FF2B5EF4-FFF2-40B4-BE49-F238E27FC236}">
                  <a16:creationId xmlns:a16="http://schemas.microsoft.com/office/drawing/2014/main" xmlns="" id="{12B0F9D4-64CB-42CD-88AA-7E8CAD1F1229}"/>
                </a:ext>
              </a:extLst>
            </p:cNvPr>
            <p:cNvSpPr>
              <a:spLocks/>
            </p:cNvSpPr>
            <p:nvPr/>
          </p:nvSpPr>
          <p:spPr bwMode="auto">
            <a:xfrm>
              <a:off x="-23596600" y="-8610601"/>
              <a:ext cx="3186113" cy="2139950"/>
            </a:xfrm>
            <a:custGeom>
              <a:avLst/>
              <a:gdLst>
                <a:gd name="T0" fmla="*/ 846 w 1068"/>
                <a:gd name="T1" fmla="*/ 102 h 718"/>
                <a:gd name="T2" fmla="*/ 981 w 1068"/>
                <a:gd name="T3" fmla="*/ 330 h 718"/>
                <a:gd name="T4" fmla="*/ 981 w 1068"/>
                <a:gd name="T5" fmla="*/ 480 h 718"/>
                <a:gd name="T6" fmla="*/ 981 w 1068"/>
                <a:gd name="T7" fmla="*/ 559 h 718"/>
                <a:gd name="T8" fmla="*/ 961 w 1068"/>
                <a:gd name="T9" fmla="*/ 618 h 718"/>
                <a:gd name="T10" fmla="*/ 882 w 1068"/>
                <a:gd name="T11" fmla="*/ 634 h 718"/>
                <a:gd name="T12" fmla="*/ 214 w 1068"/>
                <a:gd name="T13" fmla="*/ 634 h 718"/>
                <a:gd name="T14" fmla="*/ 152 w 1068"/>
                <a:gd name="T15" fmla="*/ 634 h 718"/>
                <a:gd name="T16" fmla="*/ 90 w 1068"/>
                <a:gd name="T17" fmla="*/ 571 h 718"/>
                <a:gd name="T18" fmla="*/ 90 w 1068"/>
                <a:gd name="T19" fmla="*/ 524 h 718"/>
                <a:gd name="T20" fmla="*/ 90 w 1068"/>
                <a:gd name="T21" fmla="*/ 355 h 718"/>
                <a:gd name="T22" fmla="*/ 173 w 1068"/>
                <a:gd name="T23" fmla="*/ 144 h 718"/>
                <a:gd name="T24" fmla="*/ 222 w 1068"/>
                <a:gd name="T25" fmla="*/ 104 h 718"/>
                <a:gd name="T26" fmla="*/ 180 w 1068"/>
                <a:gd name="T27" fmla="*/ 31 h 718"/>
                <a:gd name="T28" fmla="*/ 13 w 1068"/>
                <a:gd name="T29" fmla="*/ 277 h 718"/>
                <a:gd name="T30" fmla="*/ 6 w 1068"/>
                <a:gd name="T31" fmla="*/ 448 h 718"/>
                <a:gd name="T32" fmla="*/ 9 w 1068"/>
                <a:gd name="T33" fmla="*/ 604 h 718"/>
                <a:gd name="T34" fmla="*/ 161 w 1068"/>
                <a:gd name="T35" fmla="*/ 718 h 718"/>
                <a:gd name="T36" fmla="*/ 805 w 1068"/>
                <a:gd name="T37" fmla="*/ 718 h 718"/>
                <a:gd name="T38" fmla="*/ 908 w 1068"/>
                <a:gd name="T39" fmla="*/ 718 h 718"/>
                <a:gd name="T40" fmla="*/ 1059 w 1068"/>
                <a:gd name="T41" fmla="*/ 615 h 718"/>
                <a:gd name="T42" fmla="*/ 1065 w 1068"/>
                <a:gd name="T43" fmla="*/ 545 h 718"/>
                <a:gd name="T44" fmla="*/ 1065 w 1068"/>
                <a:gd name="T45" fmla="*/ 456 h 718"/>
                <a:gd name="T46" fmla="*/ 1060 w 1068"/>
                <a:gd name="T47" fmla="*/ 288 h 718"/>
                <a:gd name="T48" fmla="*/ 888 w 1068"/>
                <a:gd name="T49" fmla="*/ 30 h 718"/>
                <a:gd name="T50" fmla="*/ 846 w 1068"/>
                <a:gd name="T51" fmla="*/ 10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8">
                  <a:moveTo>
                    <a:pt x="846" y="102"/>
                  </a:moveTo>
                  <a:cubicBezTo>
                    <a:pt x="924" y="152"/>
                    <a:pt x="975" y="237"/>
                    <a:pt x="981" y="330"/>
                  </a:cubicBezTo>
                  <a:cubicBezTo>
                    <a:pt x="984" y="379"/>
                    <a:pt x="981" y="430"/>
                    <a:pt x="981" y="480"/>
                  </a:cubicBezTo>
                  <a:cubicBezTo>
                    <a:pt x="981" y="506"/>
                    <a:pt x="981" y="533"/>
                    <a:pt x="981" y="559"/>
                  </a:cubicBezTo>
                  <a:cubicBezTo>
                    <a:pt x="981" y="583"/>
                    <a:pt x="978" y="601"/>
                    <a:pt x="961" y="618"/>
                  </a:cubicBezTo>
                  <a:cubicBezTo>
                    <a:pt x="941" y="638"/>
                    <a:pt x="910" y="634"/>
                    <a:pt x="882" y="634"/>
                  </a:cubicBezTo>
                  <a:cubicBezTo>
                    <a:pt x="659" y="634"/>
                    <a:pt x="436" y="634"/>
                    <a:pt x="214" y="634"/>
                  </a:cubicBezTo>
                  <a:cubicBezTo>
                    <a:pt x="193" y="634"/>
                    <a:pt x="173" y="634"/>
                    <a:pt x="152" y="634"/>
                  </a:cubicBezTo>
                  <a:cubicBezTo>
                    <a:pt x="117" y="634"/>
                    <a:pt x="90" y="606"/>
                    <a:pt x="90" y="571"/>
                  </a:cubicBezTo>
                  <a:cubicBezTo>
                    <a:pt x="89" y="556"/>
                    <a:pt x="90" y="540"/>
                    <a:pt x="90" y="524"/>
                  </a:cubicBezTo>
                  <a:cubicBezTo>
                    <a:pt x="90" y="468"/>
                    <a:pt x="90" y="412"/>
                    <a:pt x="90" y="355"/>
                  </a:cubicBezTo>
                  <a:cubicBezTo>
                    <a:pt x="90" y="276"/>
                    <a:pt x="117" y="202"/>
                    <a:pt x="173" y="144"/>
                  </a:cubicBezTo>
                  <a:cubicBezTo>
                    <a:pt x="188" y="129"/>
                    <a:pt x="204" y="116"/>
                    <a:pt x="222" y="104"/>
                  </a:cubicBezTo>
                  <a:cubicBezTo>
                    <a:pt x="267" y="74"/>
                    <a:pt x="225" y="2"/>
                    <a:pt x="180" y="31"/>
                  </a:cubicBezTo>
                  <a:cubicBezTo>
                    <a:pt x="94" y="88"/>
                    <a:pt x="32" y="175"/>
                    <a:pt x="13" y="277"/>
                  </a:cubicBezTo>
                  <a:cubicBezTo>
                    <a:pt x="2" y="333"/>
                    <a:pt x="6" y="391"/>
                    <a:pt x="6" y="448"/>
                  </a:cubicBezTo>
                  <a:cubicBezTo>
                    <a:pt x="6" y="499"/>
                    <a:pt x="0" y="554"/>
                    <a:pt x="9" y="604"/>
                  </a:cubicBezTo>
                  <a:cubicBezTo>
                    <a:pt x="23" y="676"/>
                    <a:pt x="92" y="718"/>
                    <a:pt x="161" y="718"/>
                  </a:cubicBezTo>
                  <a:cubicBezTo>
                    <a:pt x="375" y="718"/>
                    <a:pt x="590" y="718"/>
                    <a:pt x="805" y="718"/>
                  </a:cubicBezTo>
                  <a:cubicBezTo>
                    <a:pt x="839" y="718"/>
                    <a:pt x="873" y="718"/>
                    <a:pt x="908" y="718"/>
                  </a:cubicBezTo>
                  <a:cubicBezTo>
                    <a:pt x="977" y="718"/>
                    <a:pt x="1035" y="682"/>
                    <a:pt x="1059" y="615"/>
                  </a:cubicBezTo>
                  <a:cubicBezTo>
                    <a:pt x="1066" y="593"/>
                    <a:pt x="1065" y="568"/>
                    <a:pt x="1065" y="545"/>
                  </a:cubicBezTo>
                  <a:cubicBezTo>
                    <a:pt x="1065" y="515"/>
                    <a:pt x="1065" y="486"/>
                    <a:pt x="1065" y="456"/>
                  </a:cubicBezTo>
                  <a:cubicBezTo>
                    <a:pt x="1065" y="400"/>
                    <a:pt x="1068" y="344"/>
                    <a:pt x="1060" y="288"/>
                  </a:cubicBezTo>
                  <a:cubicBezTo>
                    <a:pt x="1045" y="182"/>
                    <a:pt x="978" y="87"/>
                    <a:pt x="888" y="30"/>
                  </a:cubicBezTo>
                  <a:cubicBezTo>
                    <a:pt x="843" y="0"/>
                    <a:pt x="801" y="73"/>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8" name="Forma Livre 37">
              <a:extLst>
                <a:ext uri="{FF2B5EF4-FFF2-40B4-BE49-F238E27FC236}">
                  <a16:creationId xmlns:a16="http://schemas.microsoft.com/office/drawing/2014/main" xmlns="" id="{0FD5A500-BBCF-4857-86E7-EBF5AA53DDB4}"/>
                </a:ext>
              </a:extLst>
            </p:cNvPr>
            <p:cNvSpPr>
              <a:spLocks/>
            </p:cNvSpPr>
            <p:nvPr/>
          </p:nvSpPr>
          <p:spPr bwMode="auto">
            <a:xfrm>
              <a:off x="-26819225" y="-3736976"/>
              <a:ext cx="1903413" cy="1978025"/>
            </a:xfrm>
            <a:custGeom>
              <a:avLst/>
              <a:gdLst>
                <a:gd name="T0" fmla="*/ 554 w 638"/>
                <a:gd name="T1" fmla="*/ 327 h 664"/>
                <a:gd name="T2" fmla="*/ 437 w 638"/>
                <a:gd name="T3" fmla="*/ 527 h 664"/>
                <a:gd name="T4" fmla="*/ 203 w 638"/>
                <a:gd name="T5" fmla="*/ 521 h 664"/>
                <a:gd name="T6" fmla="*/ 96 w 638"/>
                <a:gd name="T7" fmla="*/ 316 h 664"/>
                <a:gd name="T8" fmla="*/ 222 w 638"/>
                <a:gd name="T9" fmla="*/ 123 h 664"/>
                <a:gd name="T10" fmla="*/ 446 w 638"/>
                <a:gd name="T11" fmla="*/ 133 h 664"/>
                <a:gd name="T12" fmla="*/ 554 w 638"/>
                <a:gd name="T13" fmla="*/ 327 h 664"/>
                <a:gd name="T14" fmla="*/ 638 w 638"/>
                <a:gd name="T15" fmla="*/ 327 h 664"/>
                <a:gd name="T16" fmla="*/ 519 w 638"/>
                <a:gd name="T17" fmla="*/ 82 h 664"/>
                <a:gd name="T18" fmla="*/ 244 w 638"/>
                <a:gd name="T19" fmla="*/ 25 h 664"/>
                <a:gd name="T20" fmla="*/ 39 w 638"/>
                <a:gd name="T21" fmla="*/ 201 h 664"/>
                <a:gd name="T22" fmla="*/ 53 w 638"/>
                <a:gd name="T23" fmla="*/ 482 h 664"/>
                <a:gd name="T24" fmla="*/ 406 w 638"/>
                <a:gd name="T25" fmla="*/ 630 h 664"/>
                <a:gd name="T26" fmla="*/ 638 w 638"/>
                <a:gd name="T27" fmla="*/ 327 h 664"/>
                <a:gd name="T28" fmla="*/ 554 w 638"/>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8" h="664">
                  <a:moveTo>
                    <a:pt x="554" y="327"/>
                  </a:moveTo>
                  <a:cubicBezTo>
                    <a:pt x="553" y="410"/>
                    <a:pt x="509" y="485"/>
                    <a:pt x="437" y="527"/>
                  </a:cubicBezTo>
                  <a:cubicBezTo>
                    <a:pt x="365" y="569"/>
                    <a:pt x="274" y="564"/>
                    <a:pt x="203" y="521"/>
                  </a:cubicBezTo>
                  <a:cubicBezTo>
                    <a:pt x="133" y="478"/>
                    <a:pt x="94" y="398"/>
                    <a:pt x="96" y="316"/>
                  </a:cubicBezTo>
                  <a:cubicBezTo>
                    <a:pt x="99" y="234"/>
                    <a:pt x="150" y="161"/>
                    <a:pt x="222" y="123"/>
                  </a:cubicBezTo>
                  <a:cubicBezTo>
                    <a:pt x="292" y="86"/>
                    <a:pt x="379" y="92"/>
                    <a:pt x="446" y="133"/>
                  </a:cubicBezTo>
                  <a:cubicBezTo>
                    <a:pt x="514" y="174"/>
                    <a:pt x="553" y="250"/>
                    <a:pt x="554" y="327"/>
                  </a:cubicBezTo>
                  <a:cubicBezTo>
                    <a:pt x="554" y="381"/>
                    <a:pt x="638" y="382"/>
                    <a:pt x="638" y="327"/>
                  </a:cubicBezTo>
                  <a:cubicBezTo>
                    <a:pt x="637" y="232"/>
                    <a:pt x="594" y="141"/>
                    <a:pt x="519" y="82"/>
                  </a:cubicBezTo>
                  <a:cubicBezTo>
                    <a:pt x="441" y="21"/>
                    <a:pt x="340" y="0"/>
                    <a:pt x="244" y="25"/>
                  </a:cubicBezTo>
                  <a:cubicBezTo>
                    <a:pt x="154" y="48"/>
                    <a:pt x="76" y="116"/>
                    <a:pt x="39" y="201"/>
                  </a:cubicBezTo>
                  <a:cubicBezTo>
                    <a:pt x="0" y="292"/>
                    <a:pt x="5" y="395"/>
                    <a:pt x="53" y="482"/>
                  </a:cubicBezTo>
                  <a:cubicBezTo>
                    <a:pt x="122" y="606"/>
                    <a:pt x="271" y="664"/>
                    <a:pt x="406" y="630"/>
                  </a:cubicBezTo>
                  <a:cubicBezTo>
                    <a:pt x="542" y="595"/>
                    <a:pt x="636" y="466"/>
                    <a:pt x="638" y="327"/>
                  </a:cubicBezTo>
                  <a:cubicBezTo>
                    <a:pt x="638" y="273"/>
                    <a:pt x="554"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9" name="Forma Livre 38">
              <a:extLst>
                <a:ext uri="{FF2B5EF4-FFF2-40B4-BE49-F238E27FC236}">
                  <a16:creationId xmlns:a16="http://schemas.microsoft.com/office/drawing/2014/main" xmlns="" id="{443598C0-BD9C-4522-87F3-C9C8F628EF08}"/>
                </a:ext>
              </a:extLst>
            </p:cNvPr>
            <p:cNvSpPr>
              <a:spLocks/>
            </p:cNvSpPr>
            <p:nvPr/>
          </p:nvSpPr>
          <p:spPr bwMode="auto">
            <a:xfrm>
              <a:off x="-27444701" y="-2163763"/>
              <a:ext cx="3182938" cy="2136775"/>
            </a:xfrm>
            <a:custGeom>
              <a:avLst/>
              <a:gdLst>
                <a:gd name="T0" fmla="*/ 846 w 1067"/>
                <a:gd name="T1" fmla="*/ 102 h 717"/>
                <a:gd name="T2" fmla="*/ 980 w 1067"/>
                <a:gd name="T3" fmla="*/ 329 h 717"/>
                <a:gd name="T4" fmla="*/ 981 w 1067"/>
                <a:gd name="T5" fmla="*/ 479 h 717"/>
                <a:gd name="T6" fmla="*/ 981 w 1067"/>
                <a:gd name="T7" fmla="*/ 558 h 717"/>
                <a:gd name="T8" fmla="*/ 961 w 1067"/>
                <a:gd name="T9" fmla="*/ 617 h 717"/>
                <a:gd name="T10" fmla="*/ 882 w 1067"/>
                <a:gd name="T11" fmla="*/ 633 h 717"/>
                <a:gd name="T12" fmla="*/ 213 w 1067"/>
                <a:gd name="T13" fmla="*/ 633 h 717"/>
                <a:gd name="T14" fmla="*/ 152 w 1067"/>
                <a:gd name="T15" fmla="*/ 633 h 717"/>
                <a:gd name="T16" fmla="*/ 89 w 1067"/>
                <a:gd name="T17" fmla="*/ 571 h 717"/>
                <a:gd name="T18" fmla="*/ 89 w 1067"/>
                <a:gd name="T19" fmla="*/ 523 h 717"/>
                <a:gd name="T20" fmla="*/ 89 w 1067"/>
                <a:gd name="T21" fmla="*/ 355 h 717"/>
                <a:gd name="T22" fmla="*/ 172 w 1067"/>
                <a:gd name="T23" fmla="*/ 144 h 717"/>
                <a:gd name="T24" fmla="*/ 222 w 1067"/>
                <a:gd name="T25" fmla="*/ 103 h 717"/>
                <a:gd name="T26" fmla="*/ 179 w 1067"/>
                <a:gd name="T27" fmla="*/ 31 h 717"/>
                <a:gd name="T28" fmla="*/ 12 w 1067"/>
                <a:gd name="T29" fmla="*/ 276 h 717"/>
                <a:gd name="T30" fmla="*/ 5 w 1067"/>
                <a:gd name="T31" fmla="*/ 447 h 717"/>
                <a:gd name="T32" fmla="*/ 9 w 1067"/>
                <a:gd name="T33" fmla="*/ 604 h 717"/>
                <a:gd name="T34" fmla="*/ 161 w 1067"/>
                <a:gd name="T35" fmla="*/ 717 h 717"/>
                <a:gd name="T36" fmla="*/ 804 w 1067"/>
                <a:gd name="T37" fmla="*/ 717 h 717"/>
                <a:gd name="T38" fmla="*/ 907 w 1067"/>
                <a:gd name="T39" fmla="*/ 717 h 717"/>
                <a:gd name="T40" fmla="*/ 1058 w 1067"/>
                <a:gd name="T41" fmla="*/ 614 h 717"/>
                <a:gd name="T42" fmla="*/ 1065 w 1067"/>
                <a:gd name="T43" fmla="*/ 544 h 717"/>
                <a:gd name="T44" fmla="*/ 1065 w 1067"/>
                <a:gd name="T45" fmla="*/ 455 h 717"/>
                <a:gd name="T46" fmla="*/ 1060 w 1067"/>
                <a:gd name="T47" fmla="*/ 287 h 717"/>
                <a:gd name="T48" fmla="*/ 888 w 1067"/>
                <a:gd name="T49" fmla="*/ 29 h 717"/>
                <a:gd name="T50" fmla="*/ 846 w 1067"/>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7" h="717">
                  <a:moveTo>
                    <a:pt x="846" y="102"/>
                  </a:moveTo>
                  <a:cubicBezTo>
                    <a:pt x="924" y="152"/>
                    <a:pt x="974" y="236"/>
                    <a:pt x="980" y="329"/>
                  </a:cubicBezTo>
                  <a:cubicBezTo>
                    <a:pt x="983" y="379"/>
                    <a:pt x="981" y="429"/>
                    <a:pt x="981" y="479"/>
                  </a:cubicBezTo>
                  <a:cubicBezTo>
                    <a:pt x="981" y="505"/>
                    <a:pt x="981" y="532"/>
                    <a:pt x="981" y="558"/>
                  </a:cubicBezTo>
                  <a:cubicBezTo>
                    <a:pt x="981" y="582"/>
                    <a:pt x="978" y="600"/>
                    <a:pt x="961" y="617"/>
                  </a:cubicBezTo>
                  <a:cubicBezTo>
                    <a:pt x="940" y="637"/>
                    <a:pt x="910" y="633"/>
                    <a:pt x="882" y="633"/>
                  </a:cubicBezTo>
                  <a:cubicBezTo>
                    <a:pt x="659" y="633"/>
                    <a:pt x="436" y="633"/>
                    <a:pt x="213" y="633"/>
                  </a:cubicBezTo>
                  <a:cubicBezTo>
                    <a:pt x="193" y="633"/>
                    <a:pt x="172" y="633"/>
                    <a:pt x="152" y="633"/>
                  </a:cubicBezTo>
                  <a:cubicBezTo>
                    <a:pt x="117" y="633"/>
                    <a:pt x="90" y="605"/>
                    <a:pt x="89" y="571"/>
                  </a:cubicBezTo>
                  <a:cubicBezTo>
                    <a:pt x="89" y="555"/>
                    <a:pt x="89" y="539"/>
                    <a:pt x="89" y="523"/>
                  </a:cubicBezTo>
                  <a:cubicBezTo>
                    <a:pt x="89" y="467"/>
                    <a:pt x="89" y="411"/>
                    <a:pt x="89" y="355"/>
                  </a:cubicBezTo>
                  <a:cubicBezTo>
                    <a:pt x="89" y="275"/>
                    <a:pt x="117" y="201"/>
                    <a:pt x="172" y="144"/>
                  </a:cubicBezTo>
                  <a:cubicBezTo>
                    <a:pt x="187" y="128"/>
                    <a:pt x="204" y="115"/>
                    <a:pt x="222" y="103"/>
                  </a:cubicBezTo>
                  <a:cubicBezTo>
                    <a:pt x="267" y="74"/>
                    <a:pt x="225" y="1"/>
                    <a:pt x="179" y="31"/>
                  </a:cubicBezTo>
                  <a:cubicBezTo>
                    <a:pt x="93" y="87"/>
                    <a:pt x="32" y="174"/>
                    <a:pt x="12" y="276"/>
                  </a:cubicBezTo>
                  <a:cubicBezTo>
                    <a:pt x="1" y="332"/>
                    <a:pt x="5" y="391"/>
                    <a:pt x="5" y="447"/>
                  </a:cubicBezTo>
                  <a:cubicBezTo>
                    <a:pt x="5" y="498"/>
                    <a:pt x="0" y="553"/>
                    <a:pt x="9" y="604"/>
                  </a:cubicBezTo>
                  <a:cubicBezTo>
                    <a:pt x="22" y="675"/>
                    <a:pt x="92" y="717"/>
                    <a:pt x="161" y="717"/>
                  </a:cubicBezTo>
                  <a:cubicBezTo>
                    <a:pt x="375" y="717"/>
                    <a:pt x="590" y="717"/>
                    <a:pt x="804" y="717"/>
                  </a:cubicBezTo>
                  <a:cubicBezTo>
                    <a:pt x="839" y="717"/>
                    <a:pt x="873" y="717"/>
                    <a:pt x="907" y="717"/>
                  </a:cubicBezTo>
                  <a:cubicBezTo>
                    <a:pt x="977" y="717"/>
                    <a:pt x="1035" y="681"/>
                    <a:pt x="1058" y="614"/>
                  </a:cubicBezTo>
                  <a:cubicBezTo>
                    <a:pt x="1066" y="592"/>
                    <a:pt x="1065" y="568"/>
                    <a:pt x="1065" y="544"/>
                  </a:cubicBezTo>
                  <a:cubicBezTo>
                    <a:pt x="1065" y="515"/>
                    <a:pt x="1065" y="485"/>
                    <a:pt x="1065" y="455"/>
                  </a:cubicBezTo>
                  <a:cubicBezTo>
                    <a:pt x="1065" y="399"/>
                    <a:pt x="1067" y="343"/>
                    <a:pt x="1060" y="287"/>
                  </a:cubicBezTo>
                  <a:cubicBezTo>
                    <a:pt x="1045" y="181"/>
                    <a:pt x="977" y="86"/>
                    <a:pt x="888" y="29"/>
                  </a:cubicBezTo>
                  <a:cubicBezTo>
                    <a:pt x="842" y="0"/>
                    <a:pt x="800"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0" name="Forma Livre 39">
              <a:extLst>
                <a:ext uri="{FF2B5EF4-FFF2-40B4-BE49-F238E27FC236}">
                  <a16:creationId xmlns:a16="http://schemas.microsoft.com/office/drawing/2014/main" xmlns="" id="{426B4897-8470-4A76-9FA9-4E7CD62BFE0C}"/>
                </a:ext>
              </a:extLst>
            </p:cNvPr>
            <p:cNvSpPr>
              <a:spLocks/>
            </p:cNvSpPr>
            <p:nvPr/>
          </p:nvSpPr>
          <p:spPr bwMode="auto">
            <a:xfrm>
              <a:off x="-19121438" y="-3736976"/>
              <a:ext cx="1906588" cy="1978025"/>
            </a:xfrm>
            <a:custGeom>
              <a:avLst/>
              <a:gdLst>
                <a:gd name="T0" fmla="*/ 555 w 639"/>
                <a:gd name="T1" fmla="*/ 327 h 664"/>
                <a:gd name="T2" fmla="*/ 438 w 639"/>
                <a:gd name="T3" fmla="*/ 527 h 664"/>
                <a:gd name="T4" fmla="*/ 204 w 639"/>
                <a:gd name="T5" fmla="*/ 521 h 664"/>
                <a:gd name="T6" fmla="*/ 97 w 639"/>
                <a:gd name="T7" fmla="*/ 316 h 664"/>
                <a:gd name="T8" fmla="*/ 222 w 639"/>
                <a:gd name="T9" fmla="*/ 123 h 664"/>
                <a:gd name="T10" fmla="*/ 447 w 639"/>
                <a:gd name="T11" fmla="*/ 133 h 664"/>
                <a:gd name="T12" fmla="*/ 555 w 639"/>
                <a:gd name="T13" fmla="*/ 327 h 664"/>
                <a:gd name="T14" fmla="*/ 639 w 639"/>
                <a:gd name="T15" fmla="*/ 327 h 664"/>
                <a:gd name="T16" fmla="*/ 519 w 639"/>
                <a:gd name="T17" fmla="*/ 82 h 664"/>
                <a:gd name="T18" fmla="*/ 244 w 639"/>
                <a:gd name="T19" fmla="*/ 25 h 664"/>
                <a:gd name="T20" fmla="*/ 40 w 639"/>
                <a:gd name="T21" fmla="*/ 201 h 664"/>
                <a:gd name="T22" fmla="*/ 54 w 639"/>
                <a:gd name="T23" fmla="*/ 482 h 664"/>
                <a:gd name="T24" fmla="*/ 407 w 639"/>
                <a:gd name="T25" fmla="*/ 630 h 664"/>
                <a:gd name="T26" fmla="*/ 639 w 639"/>
                <a:gd name="T27" fmla="*/ 327 h 664"/>
                <a:gd name="T28" fmla="*/ 555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5" y="327"/>
                  </a:moveTo>
                  <a:cubicBezTo>
                    <a:pt x="554" y="410"/>
                    <a:pt x="510" y="485"/>
                    <a:pt x="438" y="527"/>
                  </a:cubicBezTo>
                  <a:cubicBezTo>
                    <a:pt x="366" y="569"/>
                    <a:pt x="275" y="564"/>
                    <a:pt x="204" y="521"/>
                  </a:cubicBezTo>
                  <a:cubicBezTo>
                    <a:pt x="133" y="478"/>
                    <a:pt x="95" y="398"/>
                    <a:pt x="97" y="316"/>
                  </a:cubicBezTo>
                  <a:cubicBezTo>
                    <a:pt x="100" y="234"/>
                    <a:pt x="151" y="161"/>
                    <a:pt x="222" y="123"/>
                  </a:cubicBezTo>
                  <a:cubicBezTo>
                    <a:pt x="293" y="86"/>
                    <a:pt x="380" y="92"/>
                    <a:pt x="447" y="133"/>
                  </a:cubicBezTo>
                  <a:cubicBezTo>
                    <a:pt x="514" y="174"/>
                    <a:pt x="554" y="250"/>
                    <a:pt x="555" y="327"/>
                  </a:cubicBezTo>
                  <a:cubicBezTo>
                    <a:pt x="555" y="381"/>
                    <a:pt x="639" y="382"/>
                    <a:pt x="639" y="327"/>
                  </a:cubicBezTo>
                  <a:cubicBezTo>
                    <a:pt x="638" y="232"/>
                    <a:pt x="595" y="141"/>
                    <a:pt x="519" y="82"/>
                  </a:cubicBezTo>
                  <a:cubicBezTo>
                    <a:pt x="441" y="21"/>
                    <a:pt x="340" y="0"/>
                    <a:pt x="244" y="25"/>
                  </a:cubicBezTo>
                  <a:cubicBezTo>
                    <a:pt x="154" y="48"/>
                    <a:pt x="77" y="116"/>
                    <a:pt x="40" y="201"/>
                  </a:cubicBezTo>
                  <a:cubicBezTo>
                    <a:pt x="0" y="292"/>
                    <a:pt x="5" y="395"/>
                    <a:pt x="54" y="482"/>
                  </a:cubicBezTo>
                  <a:cubicBezTo>
                    <a:pt x="123" y="606"/>
                    <a:pt x="272" y="664"/>
                    <a:pt x="407" y="630"/>
                  </a:cubicBezTo>
                  <a:cubicBezTo>
                    <a:pt x="543" y="595"/>
                    <a:pt x="637" y="466"/>
                    <a:pt x="639" y="327"/>
                  </a:cubicBezTo>
                  <a:cubicBezTo>
                    <a:pt x="639" y="273"/>
                    <a:pt x="555" y="273"/>
                    <a:pt x="555"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1" name="Forma Livre 40">
              <a:extLst>
                <a:ext uri="{FF2B5EF4-FFF2-40B4-BE49-F238E27FC236}">
                  <a16:creationId xmlns:a16="http://schemas.microsoft.com/office/drawing/2014/main" xmlns="" id="{08884941-111D-4BB6-BD63-1DA532A17165}"/>
                </a:ext>
              </a:extLst>
            </p:cNvPr>
            <p:cNvSpPr>
              <a:spLocks/>
            </p:cNvSpPr>
            <p:nvPr/>
          </p:nvSpPr>
          <p:spPr bwMode="auto">
            <a:xfrm>
              <a:off x="-19746913" y="-2163763"/>
              <a:ext cx="3186113" cy="2136775"/>
            </a:xfrm>
            <a:custGeom>
              <a:avLst/>
              <a:gdLst>
                <a:gd name="T0" fmla="*/ 846 w 1068"/>
                <a:gd name="T1" fmla="*/ 102 h 717"/>
                <a:gd name="T2" fmla="*/ 981 w 1068"/>
                <a:gd name="T3" fmla="*/ 329 h 717"/>
                <a:gd name="T4" fmla="*/ 981 w 1068"/>
                <a:gd name="T5" fmla="*/ 479 h 717"/>
                <a:gd name="T6" fmla="*/ 981 w 1068"/>
                <a:gd name="T7" fmla="*/ 558 h 717"/>
                <a:gd name="T8" fmla="*/ 961 w 1068"/>
                <a:gd name="T9" fmla="*/ 617 h 717"/>
                <a:gd name="T10" fmla="*/ 882 w 1068"/>
                <a:gd name="T11" fmla="*/ 633 h 717"/>
                <a:gd name="T12" fmla="*/ 214 w 1068"/>
                <a:gd name="T13" fmla="*/ 633 h 717"/>
                <a:gd name="T14" fmla="*/ 153 w 1068"/>
                <a:gd name="T15" fmla="*/ 633 h 717"/>
                <a:gd name="T16" fmla="*/ 90 w 1068"/>
                <a:gd name="T17" fmla="*/ 571 h 717"/>
                <a:gd name="T18" fmla="*/ 90 w 1068"/>
                <a:gd name="T19" fmla="*/ 523 h 717"/>
                <a:gd name="T20" fmla="*/ 90 w 1068"/>
                <a:gd name="T21" fmla="*/ 355 h 717"/>
                <a:gd name="T22" fmla="*/ 173 w 1068"/>
                <a:gd name="T23" fmla="*/ 144 h 717"/>
                <a:gd name="T24" fmla="*/ 222 w 1068"/>
                <a:gd name="T25" fmla="*/ 103 h 717"/>
                <a:gd name="T26" fmla="*/ 180 w 1068"/>
                <a:gd name="T27" fmla="*/ 31 h 717"/>
                <a:gd name="T28" fmla="*/ 13 w 1068"/>
                <a:gd name="T29" fmla="*/ 276 h 717"/>
                <a:gd name="T30" fmla="*/ 6 w 1068"/>
                <a:gd name="T31" fmla="*/ 447 h 717"/>
                <a:gd name="T32" fmla="*/ 10 w 1068"/>
                <a:gd name="T33" fmla="*/ 604 h 717"/>
                <a:gd name="T34" fmla="*/ 161 w 1068"/>
                <a:gd name="T35" fmla="*/ 717 h 717"/>
                <a:gd name="T36" fmla="*/ 805 w 1068"/>
                <a:gd name="T37" fmla="*/ 717 h 717"/>
                <a:gd name="T38" fmla="*/ 908 w 1068"/>
                <a:gd name="T39" fmla="*/ 717 h 717"/>
                <a:gd name="T40" fmla="*/ 1059 w 1068"/>
                <a:gd name="T41" fmla="*/ 614 h 717"/>
                <a:gd name="T42" fmla="*/ 1065 w 1068"/>
                <a:gd name="T43" fmla="*/ 544 h 717"/>
                <a:gd name="T44" fmla="*/ 1065 w 1068"/>
                <a:gd name="T45" fmla="*/ 455 h 717"/>
                <a:gd name="T46" fmla="*/ 1060 w 1068"/>
                <a:gd name="T47" fmla="*/ 287 h 717"/>
                <a:gd name="T48" fmla="*/ 889 w 1068"/>
                <a:gd name="T49" fmla="*/ 29 h 717"/>
                <a:gd name="T50" fmla="*/ 846 w 1068"/>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7">
                  <a:moveTo>
                    <a:pt x="846" y="102"/>
                  </a:moveTo>
                  <a:cubicBezTo>
                    <a:pt x="924" y="152"/>
                    <a:pt x="975" y="236"/>
                    <a:pt x="981" y="329"/>
                  </a:cubicBezTo>
                  <a:cubicBezTo>
                    <a:pt x="984" y="379"/>
                    <a:pt x="981" y="429"/>
                    <a:pt x="981" y="479"/>
                  </a:cubicBezTo>
                  <a:cubicBezTo>
                    <a:pt x="981" y="505"/>
                    <a:pt x="981" y="532"/>
                    <a:pt x="981" y="558"/>
                  </a:cubicBezTo>
                  <a:cubicBezTo>
                    <a:pt x="981" y="582"/>
                    <a:pt x="978" y="600"/>
                    <a:pt x="961" y="617"/>
                  </a:cubicBezTo>
                  <a:cubicBezTo>
                    <a:pt x="941" y="637"/>
                    <a:pt x="911" y="633"/>
                    <a:pt x="882" y="633"/>
                  </a:cubicBezTo>
                  <a:cubicBezTo>
                    <a:pt x="659" y="633"/>
                    <a:pt x="437" y="633"/>
                    <a:pt x="214" y="633"/>
                  </a:cubicBezTo>
                  <a:cubicBezTo>
                    <a:pt x="193" y="633"/>
                    <a:pt x="173" y="633"/>
                    <a:pt x="153" y="633"/>
                  </a:cubicBezTo>
                  <a:cubicBezTo>
                    <a:pt x="118" y="633"/>
                    <a:pt x="91" y="605"/>
                    <a:pt x="90" y="571"/>
                  </a:cubicBezTo>
                  <a:cubicBezTo>
                    <a:pt x="89" y="555"/>
                    <a:pt x="90" y="539"/>
                    <a:pt x="90" y="523"/>
                  </a:cubicBezTo>
                  <a:cubicBezTo>
                    <a:pt x="90" y="467"/>
                    <a:pt x="90" y="411"/>
                    <a:pt x="90" y="355"/>
                  </a:cubicBezTo>
                  <a:cubicBezTo>
                    <a:pt x="90" y="275"/>
                    <a:pt x="117" y="201"/>
                    <a:pt x="173" y="144"/>
                  </a:cubicBezTo>
                  <a:cubicBezTo>
                    <a:pt x="188" y="128"/>
                    <a:pt x="204" y="115"/>
                    <a:pt x="222" y="103"/>
                  </a:cubicBezTo>
                  <a:cubicBezTo>
                    <a:pt x="267" y="74"/>
                    <a:pt x="225" y="1"/>
                    <a:pt x="180" y="31"/>
                  </a:cubicBezTo>
                  <a:cubicBezTo>
                    <a:pt x="94" y="87"/>
                    <a:pt x="32" y="174"/>
                    <a:pt x="13" y="276"/>
                  </a:cubicBezTo>
                  <a:cubicBezTo>
                    <a:pt x="2" y="332"/>
                    <a:pt x="6" y="391"/>
                    <a:pt x="6" y="447"/>
                  </a:cubicBezTo>
                  <a:cubicBezTo>
                    <a:pt x="6" y="498"/>
                    <a:pt x="0" y="553"/>
                    <a:pt x="10" y="604"/>
                  </a:cubicBezTo>
                  <a:cubicBezTo>
                    <a:pt x="23" y="675"/>
                    <a:pt x="93" y="717"/>
                    <a:pt x="161" y="717"/>
                  </a:cubicBezTo>
                  <a:cubicBezTo>
                    <a:pt x="376" y="717"/>
                    <a:pt x="590" y="717"/>
                    <a:pt x="805" y="717"/>
                  </a:cubicBezTo>
                  <a:cubicBezTo>
                    <a:pt x="839" y="717"/>
                    <a:pt x="874" y="717"/>
                    <a:pt x="908" y="717"/>
                  </a:cubicBezTo>
                  <a:cubicBezTo>
                    <a:pt x="978" y="717"/>
                    <a:pt x="1036" y="681"/>
                    <a:pt x="1059" y="614"/>
                  </a:cubicBezTo>
                  <a:cubicBezTo>
                    <a:pt x="1067" y="592"/>
                    <a:pt x="1065" y="568"/>
                    <a:pt x="1065" y="544"/>
                  </a:cubicBezTo>
                  <a:cubicBezTo>
                    <a:pt x="1065" y="515"/>
                    <a:pt x="1065" y="485"/>
                    <a:pt x="1065" y="455"/>
                  </a:cubicBezTo>
                  <a:cubicBezTo>
                    <a:pt x="1065" y="399"/>
                    <a:pt x="1068" y="343"/>
                    <a:pt x="1060" y="287"/>
                  </a:cubicBezTo>
                  <a:cubicBezTo>
                    <a:pt x="1046" y="181"/>
                    <a:pt x="978" y="86"/>
                    <a:pt x="889" y="29"/>
                  </a:cubicBezTo>
                  <a:cubicBezTo>
                    <a:pt x="843" y="0"/>
                    <a:pt x="801"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2" name="Forma Livre 41">
              <a:extLst>
                <a:ext uri="{FF2B5EF4-FFF2-40B4-BE49-F238E27FC236}">
                  <a16:creationId xmlns:a16="http://schemas.microsoft.com/office/drawing/2014/main" xmlns="" id="{0E89D6C0-E5F8-47FF-8190-4361ED777159}"/>
                </a:ext>
              </a:extLst>
            </p:cNvPr>
            <p:cNvSpPr>
              <a:spLocks/>
            </p:cNvSpPr>
            <p:nvPr/>
          </p:nvSpPr>
          <p:spPr bwMode="auto">
            <a:xfrm>
              <a:off x="-22120225" y="-5770563"/>
              <a:ext cx="250825" cy="2101850"/>
            </a:xfrm>
            <a:custGeom>
              <a:avLst/>
              <a:gdLst>
                <a:gd name="T0" fmla="*/ 0 w 84"/>
                <a:gd name="T1" fmla="*/ 54 h 705"/>
                <a:gd name="T2" fmla="*/ 0 w 84"/>
                <a:gd name="T3" fmla="*/ 631 h 705"/>
                <a:gd name="T4" fmla="*/ 0 w 84"/>
                <a:gd name="T5" fmla="*/ 650 h 705"/>
                <a:gd name="T6" fmla="*/ 84 w 84"/>
                <a:gd name="T7" fmla="*/ 650 h 705"/>
                <a:gd name="T8" fmla="*/ 84 w 84"/>
                <a:gd name="T9" fmla="*/ 73 h 705"/>
                <a:gd name="T10" fmla="*/ 84 w 84"/>
                <a:gd name="T11" fmla="*/ 54 h 705"/>
                <a:gd name="T12" fmla="*/ 0 w 84"/>
                <a:gd name="T13" fmla="*/ 54 h 705"/>
              </a:gdLst>
              <a:ahLst/>
              <a:cxnLst>
                <a:cxn ang="0">
                  <a:pos x="T0" y="T1"/>
                </a:cxn>
                <a:cxn ang="0">
                  <a:pos x="T2" y="T3"/>
                </a:cxn>
                <a:cxn ang="0">
                  <a:pos x="T4" y="T5"/>
                </a:cxn>
                <a:cxn ang="0">
                  <a:pos x="T6" y="T7"/>
                </a:cxn>
                <a:cxn ang="0">
                  <a:pos x="T8" y="T9"/>
                </a:cxn>
                <a:cxn ang="0">
                  <a:pos x="T10" y="T11"/>
                </a:cxn>
                <a:cxn ang="0">
                  <a:pos x="T12" y="T13"/>
                </a:cxn>
              </a:cxnLst>
              <a:rect l="0" t="0" r="r" b="b"/>
              <a:pathLst>
                <a:path w="84" h="705">
                  <a:moveTo>
                    <a:pt x="0" y="54"/>
                  </a:moveTo>
                  <a:cubicBezTo>
                    <a:pt x="0" y="247"/>
                    <a:pt x="0" y="439"/>
                    <a:pt x="0" y="631"/>
                  </a:cubicBezTo>
                  <a:cubicBezTo>
                    <a:pt x="0" y="638"/>
                    <a:pt x="0" y="644"/>
                    <a:pt x="0" y="650"/>
                  </a:cubicBezTo>
                  <a:cubicBezTo>
                    <a:pt x="0" y="705"/>
                    <a:pt x="84" y="705"/>
                    <a:pt x="84" y="650"/>
                  </a:cubicBezTo>
                  <a:cubicBezTo>
                    <a:pt x="84" y="458"/>
                    <a:pt x="84" y="266"/>
                    <a:pt x="84" y="73"/>
                  </a:cubicBezTo>
                  <a:cubicBezTo>
                    <a:pt x="84" y="67"/>
                    <a:pt x="84" y="61"/>
                    <a:pt x="84" y="54"/>
                  </a:cubicBezTo>
                  <a:cubicBezTo>
                    <a:pt x="84" y="0"/>
                    <a:pt x="0" y="0"/>
                    <a:pt x="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3" name="Forma livre 42">
              <a:extLst>
                <a:ext uri="{FF2B5EF4-FFF2-40B4-BE49-F238E27FC236}">
                  <a16:creationId xmlns:a16="http://schemas.microsoft.com/office/drawing/2014/main" xmlns="" id="{F2B683ED-11A9-4ED1-A941-C7F0C5096E24}"/>
                </a:ext>
              </a:extLst>
            </p:cNvPr>
            <p:cNvSpPr>
              <a:spLocks/>
            </p:cNvSpPr>
            <p:nvPr/>
          </p:nvSpPr>
          <p:spPr bwMode="auto">
            <a:xfrm>
              <a:off x="-23742650" y="-4017963"/>
              <a:ext cx="1944688" cy="1266825"/>
            </a:xfrm>
            <a:custGeom>
              <a:avLst/>
              <a:gdLst>
                <a:gd name="T0" fmla="*/ 89 w 652"/>
                <a:gd name="T1" fmla="*/ 398 h 425"/>
                <a:gd name="T2" fmla="*/ 589 w 652"/>
                <a:gd name="T3" fmla="*/ 109 h 425"/>
                <a:gd name="T4" fmla="*/ 605 w 652"/>
                <a:gd name="T5" fmla="*/ 100 h 425"/>
                <a:gd name="T6" fmla="*/ 563 w 652"/>
                <a:gd name="T7" fmla="*/ 27 h 425"/>
                <a:gd name="T8" fmla="*/ 63 w 652"/>
                <a:gd name="T9" fmla="*/ 316 h 425"/>
                <a:gd name="T10" fmla="*/ 47 w 652"/>
                <a:gd name="T11" fmla="*/ 325 h 425"/>
                <a:gd name="T12" fmla="*/ 89 w 652"/>
                <a:gd name="T13" fmla="*/ 398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89" y="398"/>
                  </a:moveTo>
                  <a:cubicBezTo>
                    <a:pt x="256" y="302"/>
                    <a:pt x="422" y="205"/>
                    <a:pt x="589" y="109"/>
                  </a:cubicBezTo>
                  <a:cubicBezTo>
                    <a:pt x="594" y="106"/>
                    <a:pt x="600" y="103"/>
                    <a:pt x="605" y="100"/>
                  </a:cubicBezTo>
                  <a:cubicBezTo>
                    <a:pt x="652" y="73"/>
                    <a:pt x="610" y="0"/>
                    <a:pt x="563" y="27"/>
                  </a:cubicBezTo>
                  <a:cubicBezTo>
                    <a:pt x="396" y="123"/>
                    <a:pt x="230" y="219"/>
                    <a:pt x="63" y="316"/>
                  </a:cubicBezTo>
                  <a:cubicBezTo>
                    <a:pt x="58" y="319"/>
                    <a:pt x="52" y="322"/>
                    <a:pt x="47" y="325"/>
                  </a:cubicBezTo>
                  <a:cubicBezTo>
                    <a:pt x="0" y="352"/>
                    <a:pt x="42" y="425"/>
                    <a:pt x="89" y="3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4" name="Forma Livre 43">
              <a:extLst>
                <a:ext uri="{FF2B5EF4-FFF2-40B4-BE49-F238E27FC236}">
                  <a16:creationId xmlns:a16="http://schemas.microsoft.com/office/drawing/2014/main" xmlns="" id="{5F24A4C5-7DDA-4711-B85E-9A4348702CB8}"/>
                </a:ext>
              </a:extLst>
            </p:cNvPr>
            <p:cNvSpPr>
              <a:spLocks/>
            </p:cNvSpPr>
            <p:nvPr/>
          </p:nvSpPr>
          <p:spPr bwMode="auto">
            <a:xfrm>
              <a:off x="-22191663" y="-4017963"/>
              <a:ext cx="1946275" cy="1266825"/>
            </a:xfrm>
            <a:custGeom>
              <a:avLst/>
              <a:gdLst>
                <a:gd name="T0" fmla="*/ 605 w 652"/>
                <a:gd name="T1" fmla="*/ 325 h 425"/>
                <a:gd name="T2" fmla="*/ 106 w 652"/>
                <a:gd name="T3" fmla="*/ 37 h 425"/>
                <a:gd name="T4" fmla="*/ 89 w 652"/>
                <a:gd name="T5" fmla="*/ 27 h 425"/>
                <a:gd name="T6" fmla="*/ 47 w 652"/>
                <a:gd name="T7" fmla="*/ 100 h 425"/>
                <a:gd name="T8" fmla="*/ 546 w 652"/>
                <a:gd name="T9" fmla="*/ 388 h 425"/>
                <a:gd name="T10" fmla="*/ 563 w 652"/>
                <a:gd name="T11" fmla="*/ 398 h 425"/>
                <a:gd name="T12" fmla="*/ 605 w 652"/>
                <a:gd name="T13" fmla="*/ 325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605" y="325"/>
                  </a:moveTo>
                  <a:cubicBezTo>
                    <a:pt x="439" y="229"/>
                    <a:pt x="272" y="133"/>
                    <a:pt x="106" y="37"/>
                  </a:cubicBezTo>
                  <a:cubicBezTo>
                    <a:pt x="100" y="33"/>
                    <a:pt x="95" y="30"/>
                    <a:pt x="89" y="27"/>
                  </a:cubicBezTo>
                  <a:cubicBezTo>
                    <a:pt x="42" y="0"/>
                    <a:pt x="0" y="73"/>
                    <a:pt x="47" y="100"/>
                  </a:cubicBezTo>
                  <a:cubicBezTo>
                    <a:pt x="213" y="196"/>
                    <a:pt x="380" y="292"/>
                    <a:pt x="546" y="388"/>
                  </a:cubicBezTo>
                  <a:cubicBezTo>
                    <a:pt x="552" y="391"/>
                    <a:pt x="557" y="395"/>
                    <a:pt x="563" y="398"/>
                  </a:cubicBezTo>
                  <a:cubicBezTo>
                    <a:pt x="610" y="425"/>
                    <a:pt x="652" y="352"/>
                    <a:pt x="605" y="3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grpSp>
      <p:grpSp>
        <p:nvGrpSpPr>
          <p:cNvPr id="23" name="Grupo 22" descr="É esta imagem de uma forma de resumo. ">
            <a:extLst>
              <a:ext uri="{FF2B5EF4-FFF2-40B4-BE49-F238E27FC236}">
                <a16:creationId xmlns:a16="http://schemas.microsoft.com/office/drawing/2014/main" xmlns="" id="{C5C1EC81-7459-4B76-B0C8-CF221BB21A2F}"/>
              </a:ext>
            </a:extLst>
          </p:cNvPr>
          <p:cNvGrpSpPr/>
          <p:nvPr/>
        </p:nvGrpSpPr>
        <p:grpSpPr>
          <a:xfrm>
            <a:off x="4855953" y="-2833465"/>
            <a:ext cx="8948964" cy="12105059"/>
            <a:chOff x="4855953" y="-2833465"/>
            <a:chExt cx="8948964" cy="12105059"/>
          </a:xfrm>
        </p:grpSpPr>
        <p:sp>
          <p:nvSpPr>
            <p:cNvPr id="20" name="Forma Livre 10">
              <a:extLst>
                <a:ext uri="{FF2B5EF4-FFF2-40B4-BE49-F238E27FC236}">
                  <a16:creationId xmlns:a16="http://schemas.microsoft.com/office/drawing/2014/main" xmlns="" id="{6067105C-8C4E-4F4D-AF25-4E9E7FEE0199}"/>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21" name="Forma Livre 11">
              <a:extLst>
                <a:ext uri="{FF2B5EF4-FFF2-40B4-BE49-F238E27FC236}">
                  <a16:creationId xmlns:a16="http://schemas.microsoft.com/office/drawing/2014/main" xmlns="" id="{70B75532-3E3F-4E79-89ED-8E7671BB9C68}"/>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22" name="Forma Livre 12">
              <a:extLst>
                <a:ext uri="{FF2B5EF4-FFF2-40B4-BE49-F238E27FC236}">
                  <a16:creationId xmlns:a16="http://schemas.microsoft.com/office/drawing/2014/main" xmlns="" id="{517F7404-4FD2-4A56-9BC1-55945A2E0042}"/>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25" name="Título 24" hidden="1">
            <a:extLst>
              <a:ext uri="{FF2B5EF4-FFF2-40B4-BE49-F238E27FC236}">
                <a16:creationId xmlns:a16="http://schemas.microsoft.com/office/drawing/2014/main" xmlns="" id="{24922840-A8AD-427F-889C-2B79CACC872F}"/>
              </a:ext>
            </a:extLst>
          </p:cNvPr>
          <p:cNvSpPr>
            <a:spLocks noGrp="1"/>
          </p:cNvSpPr>
          <p:nvPr>
            <p:ph type="title"/>
          </p:nvPr>
        </p:nvSpPr>
        <p:spPr/>
        <p:txBody>
          <a:bodyPr rtlCol="0"/>
          <a:lstStyle/>
          <a:p>
            <a:r>
              <a:rPr lang="pt-BR" dirty="0"/>
              <a:t>Recursos humanos slide </a:t>
            </a:r>
            <a:r>
              <a:rPr lang="pt-BR" dirty="0" smtClean="0"/>
              <a:t>10</a:t>
            </a:r>
            <a:endParaRPr lang="pt-BR" dirty="0"/>
          </a:p>
        </p:txBody>
      </p:sp>
      <p:pic>
        <p:nvPicPr>
          <p:cNvPr id="30" name="Imagem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542" y="6187855"/>
            <a:ext cx="355797" cy="355696"/>
          </a:xfrm>
          <a:prstGeom prst="rect">
            <a:avLst/>
          </a:prstGeom>
        </p:spPr>
      </p:pic>
      <p:sp>
        <p:nvSpPr>
          <p:cNvPr id="31" name="Retângulo 30"/>
          <p:cNvSpPr/>
          <p:nvPr/>
        </p:nvSpPr>
        <p:spPr>
          <a:xfrm>
            <a:off x="1058966" y="6174976"/>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2" name="Retângulo: Cantos Arredondados 21">
            <a:extLst>
              <a:ext uri="{FF2B5EF4-FFF2-40B4-BE49-F238E27FC236}">
                <a16:creationId xmlns:a16="http://schemas.microsoft.com/office/drawing/2014/main" xmlns="" id="{D6FFCD8A-D531-4D2A-AABF-370BF35DF0FD}"/>
              </a:ext>
            </a:extLst>
          </p:cNvPr>
          <p:cNvSpPr/>
          <p:nvPr/>
        </p:nvSpPr>
        <p:spPr>
          <a:xfrm>
            <a:off x="766606" y="60309"/>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27" name="Retângulo 26">
            <a:extLst>
              <a:ext uri="{FF2B5EF4-FFF2-40B4-BE49-F238E27FC236}">
                <a16:creationId xmlns:a16="http://schemas.microsoft.com/office/drawing/2014/main" xmlns="" id="{6BBBCB2E-F413-4381-8378-02FDC20EA4F6}"/>
              </a:ext>
            </a:extLst>
          </p:cNvPr>
          <p:cNvSpPr/>
          <p:nvPr/>
        </p:nvSpPr>
        <p:spPr>
          <a:xfrm>
            <a:off x="781116" y="4574687"/>
            <a:ext cx="5347885" cy="1477328"/>
          </a:xfrm>
          <a:prstGeom prst="rect">
            <a:avLst/>
          </a:prstGeom>
        </p:spPr>
        <p:txBody>
          <a:bodyPr wrap="square" lIns="0" tIns="0" rIns="0" bIns="0" rtlCol="0">
            <a:spAutoFit/>
          </a:bodyPr>
          <a:lstStyle/>
          <a:p>
            <a:pPr rtl="0"/>
            <a:r>
              <a:rPr lang="pt-BR" sz="1600" i="1" u="sng" dirty="0" smtClean="0">
                <a:solidFill>
                  <a:srgbClr val="002060"/>
                </a:solidFill>
                <a:latin typeface="+mj-lt"/>
                <a:cs typeface="Segoe UI" panose="020B0502040204020203" pitchFamily="34" charset="0"/>
              </a:rPr>
              <a:t>Professor: Rafael Gonçalves</a:t>
            </a:r>
          </a:p>
          <a:p>
            <a:pPr rtl="0"/>
            <a:r>
              <a:rPr lang="pt-BR" sz="1600" i="1" dirty="0" smtClean="0">
                <a:solidFill>
                  <a:srgbClr val="002060"/>
                </a:solidFill>
                <a:latin typeface="+mj-lt"/>
                <a:cs typeface="Segoe UI" panose="020B0502040204020203" pitchFamily="34" charset="0"/>
              </a:rPr>
              <a:t>- Administrador, Tributarista e Graduando em Contabilidade</a:t>
            </a:r>
          </a:p>
          <a:p>
            <a:pPr rtl="0"/>
            <a:r>
              <a:rPr lang="pt-BR" sz="1600" i="1" dirty="0" smtClean="0">
                <a:solidFill>
                  <a:srgbClr val="002060"/>
                </a:solidFill>
                <a:latin typeface="+mj-lt"/>
                <a:cs typeface="Segoe UI" panose="020B0502040204020203" pitchFamily="34" charset="0"/>
              </a:rPr>
              <a:t>- Fiscal de Tributos Municipais (2015-2020) e Controlador Interno Municipal (2020-atual)</a:t>
            </a:r>
          </a:p>
          <a:p>
            <a:pPr rtl="0"/>
            <a:r>
              <a:rPr lang="pt-BR" sz="1600" i="1" dirty="0" smtClean="0">
                <a:solidFill>
                  <a:srgbClr val="002060"/>
                </a:solidFill>
                <a:latin typeface="+mj-lt"/>
                <a:cs typeface="Segoe UI" panose="020B0502040204020203" pitchFamily="34" charset="0"/>
              </a:rPr>
              <a:t>- Pós Graduado em Direito Tributário e Pós Graduando em Direito Administrativo</a:t>
            </a:r>
            <a:endParaRPr lang="pt-BR" sz="1600" i="1" dirty="0">
              <a:solidFill>
                <a:srgbClr val="002060"/>
              </a:solidFill>
              <a:latin typeface="+mj-lt"/>
              <a:cs typeface="Segoe UI" panose="020B0502040204020203" pitchFamily="34" charset="0"/>
            </a:endParaRPr>
          </a:p>
        </p:txBody>
      </p:sp>
      <p:sp>
        <p:nvSpPr>
          <p:cNvPr id="2" name="Espaço Reservado para Número de Slide 1"/>
          <p:cNvSpPr>
            <a:spLocks noGrp="1"/>
          </p:cNvSpPr>
          <p:nvPr>
            <p:ph type="sldNum" sz="quarter" idx="12"/>
          </p:nvPr>
        </p:nvSpPr>
        <p:spPr/>
        <p:txBody>
          <a:bodyPr/>
          <a:lstStyle/>
          <a:p>
            <a:pPr rtl="0"/>
            <a:fld id="{ED6580AB-5C3C-4B4F-8E2A-8B7A0A8CE695}" type="slidenum">
              <a:rPr lang="pt-BR" noProof="0" smtClean="0"/>
              <a:t>33</a:t>
            </a:fld>
            <a:endParaRPr lang="pt-BR" noProof="0" dirty="0"/>
          </a:p>
        </p:txBody>
      </p:sp>
      <p:pic>
        <p:nvPicPr>
          <p:cNvPr id="26" name="Imagem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2503" y="464186"/>
            <a:ext cx="1962313" cy="2163180"/>
          </a:xfrm>
          <a:prstGeom prst="rect">
            <a:avLst/>
          </a:prstGeom>
        </p:spPr>
      </p:pic>
    </p:spTree>
    <p:extLst>
      <p:ext uri="{BB962C8B-B14F-4D97-AF65-F5344CB8AC3E}">
        <p14:creationId xmlns:p14="http://schemas.microsoft.com/office/powerpoint/2010/main" val="34140218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Questões iniciais</a:t>
            </a:r>
            <a:endParaRPr lang="pt-BR" sz="3200" dirty="0"/>
          </a:p>
        </p:txBody>
      </p:sp>
      <p:pic>
        <p:nvPicPr>
          <p:cNvPr id="14" name="Image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2930416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O que é empresa? – IN 2110/22</a:t>
            </a:r>
            <a:endParaRPr lang="pt-BR" sz="3200" dirty="0"/>
          </a:p>
        </p:txBody>
      </p:sp>
      <p:sp>
        <p:nvSpPr>
          <p:cNvPr id="17" name="Retângulo 16"/>
          <p:cNvSpPr/>
          <p:nvPr/>
        </p:nvSpPr>
        <p:spPr>
          <a:xfrm>
            <a:off x="528111" y="1388916"/>
            <a:ext cx="11307651" cy="1938992"/>
          </a:xfrm>
          <a:prstGeom prst="rect">
            <a:avLst/>
          </a:prstGeom>
          <a:solidFill>
            <a:schemeClr val="bg1">
              <a:lumMod val="85000"/>
            </a:schemeClr>
          </a:solidFill>
          <a:ln w="28575">
            <a:solidFill>
              <a:schemeClr val="tx1"/>
            </a:solidFill>
          </a:ln>
        </p:spPr>
        <p:txBody>
          <a:bodyPr wrap="square">
            <a:spAutoFit/>
          </a:bodyPr>
          <a:lstStyle/>
          <a:p>
            <a:r>
              <a:rPr lang="pt-BR" sz="2400" dirty="0"/>
              <a:t>Art. 2º Para os fins desta Instrução Normativa considera-se: </a:t>
            </a:r>
          </a:p>
          <a:p>
            <a:pPr algn="just"/>
            <a:r>
              <a:rPr lang="pt-BR" sz="2400" dirty="0"/>
              <a:t>I - </a:t>
            </a:r>
            <a:r>
              <a:rPr lang="pt-BR" sz="2400" b="1" u="sng" dirty="0"/>
              <a:t>empresa</a:t>
            </a:r>
            <a:r>
              <a:rPr lang="pt-BR" sz="2400" dirty="0"/>
              <a:t>, o empresário ou a sociedade que assume o risco de atividade econômica urbana ou rural, com fins lucrativos ou não, bem como os </a:t>
            </a:r>
            <a:r>
              <a:rPr lang="pt-BR" sz="2400" b="1" u="sng" dirty="0">
                <a:solidFill>
                  <a:srgbClr val="FF0000"/>
                </a:solidFill>
              </a:rPr>
              <a:t>órgãos e as entidades da administração pública direta e indireta</a:t>
            </a:r>
            <a:r>
              <a:rPr lang="pt-BR" sz="2400" dirty="0"/>
              <a:t>; (</a:t>
            </a:r>
            <a:r>
              <a:rPr lang="pt-BR" sz="2400" dirty="0">
                <a:hlinkClick r:id="rId3"/>
              </a:rPr>
              <a:t>Lei nº 8.212, de 24 de julho de 1991</a:t>
            </a:r>
            <a:r>
              <a:rPr lang="pt-BR" sz="2400" dirty="0"/>
              <a:t>, art. 15, caput, inciso I; e </a:t>
            </a:r>
            <a:r>
              <a:rPr lang="pt-BR" sz="2400" dirty="0">
                <a:hlinkClick r:id="rId4"/>
              </a:rPr>
              <a:t>Regulamento da Previdência Social, de 1999</a:t>
            </a:r>
            <a:r>
              <a:rPr lang="pt-BR" sz="2400" dirty="0"/>
              <a:t>, art. 12, caput, inciso I)</a:t>
            </a:r>
          </a:p>
        </p:txBody>
      </p:sp>
      <p:sp>
        <p:nvSpPr>
          <p:cNvPr id="18" name="Retângulo 17"/>
          <p:cNvSpPr/>
          <p:nvPr/>
        </p:nvSpPr>
        <p:spPr>
          <a:xfrm>
            <a:off x="528110" y="4032995"/>
            <a:ext cx="11307651" cy="1938992"/>
          </a:xfrm>
          <a:prstGeom prst="rect">
            <a:avLst/>
          </a:prstGeom>
          <a:solidFill>
            <a:schemeClr val="bg1">
              <a:lumMod val="85000"/>
            </a:schemeClr>
          </a:solidFill>
          <a:ln w="28575">
            <a:solidFill>
              <a:schemeClr val="tx1"/>
            </a:solidFill>
          </a:ln>
        </p:spPr>
        <p:txBody>
          <a:bodyPr wrap="square">
            <a:spAutoFit/>
          </a:bodyPr>
          <a:lstStyle/>
          <a:p>
            <a:r>
              <a:rPr lang="pt-BR" sz="2400" dirty="0"/>
              <a:t>Art. 2º Para os fins desta Instrução Normativa considera-se: </a:t>
            </a:r>
            <a:endParaRPr lang="pt-BR" sz="2400" dirty="0" smtClean="0"/>
          </a:p>
          <a:p>
            <a:pPr algn="just"/>
            <a:r>
              <a:rPr lang="pt-BR" sz="2400" dirty="0"/>
              <a:t>IV - </a:t>
            </a:r>
            <a:r>
              <a:rPr lang="pt-BR" sz="2400" b="1" dirty="0"/>
              <a:t>administração pública</a:t>
            </a:r>
            <a:r>
              <a:rPr lang="pt-BR" sz="2400" dirty="0"/>
              <a:t>, a administração direta ou indireta da União, dos estados, do Distrito Federal ou dos municípios, abrangendo, inclusive, as entidades com personalidade jurídica de direito privado sob o controle do poder público e as fundações por ele mantidas;</a:t>
            </a:r>
          </a:p>
        </p:txBody>
      </p:sp>
      <p:pic>
        <p:nvPicPr>
          <p:cNvPr id="15" name="Image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9" name="Retângulo 18">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0" name="Retângulo 19">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9325556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Quem deve reter?</a:t>
            </a:r>
            <a:endParaRPr lang="pt-BR" sz="3200" dirty="0"/>
          </a:p>
        </p:txBody>
      </p:sp>
      <p:sp>
        <p:nvSpPr>
          <p:cNvPr id="16" name="Retângulo 15"/>
          <p:cNvSpPr/>
          <p:nvPr/>
        </p:nvSpPr>
        <p:spPr>
          <a:xfrm>
            <a:off x="637588" y="1265029"/>
            <a:ext cx="5294689" cy="4832092"/>
          </a:xfrm>
          <a:prstGeom prst="rect">
            <a:avLst/>
          </a:prstGeom>
          <a:ln w="28575">
            <a:solidFill>
              <a:schemeClr val="tx1"/>
            </a:solidFill>
          </a:ln>
        </p:spPr>
        <p:txBody>
          <a:bodyPr wrap="square">
            <a:spAutoFit/>
          </a:bodyPr>
          <a:lstStyle/>
          <a:p>
            <a:pPr algn="ctr"/>
            <a:r>
              <a:rPr lang="pt-BR" sz="2000" b="1" dirty="0" smtClean="0">
                <a:solidFill>
                  <a:srgbClr val="000000"/>
                </a:solidFill>
                <a:latin typeface="Arial" panose="020B0604020202020204" pitchFamily="34" charset="0"/>
              </a:rPr>
              <a:t>IN 971/09</a:t>
            </a:r>
          </a:p>
          <a:p>
            <a:pPr algn="just"/>
            <a:endParaRPr lang="pt-BR" sz="2000" dirty="0">
              <a:solidFill>
                <a:srgbClr val="000000"/>
              </a:solidFill>
              <a:latin typeface="Arial" panose="020B0604020202020204" pitchFamily="34" charset="0"/>
            </a:endParaRPr>
          </a:p>
          <a:p>
            <a:pPr algn="just"/>
            <a:r>
              <a:rPr lang="pt-BR" sz="2000" dirty="0" smtClean="0">
                <a:solidFill>
                  <a:srgbClr val="000000"/>
                </a:solidFill>
                <a:latin typeface="Arial" panose="020B0604020202020204" pitchFamily="34" charset="0"/>
              </a:rPr>
              <a:t>Art</a:t>
            </a:r>
            <a:r>
              <a:rPr lang="pt-BR" sz="2000" dirty="0">
                <a:solidFill>
                  <a:srgbClr val="000000"/>
                </a:solidFill>
                <a:latin typeface="Arial" panose="020B0604020202020204" pitchFamily="34" charset="0"/>
              </a:rPr>
              <a:t>. 112. </a:t>
            </a:r>
            <a:r>
              <a:rPr lang="pt-BR" sz="2000" b="1" dirty="0">
                <a:solidFill>
                  <a:srgbClr val="FF0000"/>
                </a:solidFill>
                <a:latin typeface="Arial" panose="020B0604020202020204" pitchFamily="34" charset="0"/>
              </a:rPr>
              <a:t>A empresa contratante </a:t>
            </a:r>
            <a:r>
              <a:rPr lang="pt-BR" sz="2000" dirty="0">
                <a:solidFill>
                  <a:srgbClr val="000000"/>
                </a:solidFill>
                <a:latin typeface="Arial" panose="020B0604020202020204" pitchFamily="34" charset="0"/>
              </a:rPr>
              <a:t>de serviços prestados </a:t>
            </a:r>
            <a:r>
              <a:rPr lang="pt-BR" sz="2000" b="1" dirty="0">
                <a:latin typeface="Arial" panose="020B0604020202020204" pitchFamily="34" charset="0"/>
              </a:rPr>
              <a:t>mediante cessão de mão-de-obra </a:t>
            </a:r>
            <a:r>
              <a:rPr lang="pt-BR" sz="2800" b="1" dirty="0">
                <a:solidFill>
                  <a:srgbClr val="7030A0"/>
                </a:solidFill>
                <a:latin typeface="Arial" panose="020B0604020202020204" pitchFamily="34" charset="0"/>
              </a:rPr>
              <a:t>ou empreitada</a:t>
            </a:r>
            <a:r>
              <a:rPr lang="pt-BR" sz="2000" dirty="0">
                <a:latin typeface="Arial" panose="020B0604020202020204" pitchFamily="34" charset="0"/>
              </a:rPr>
              <a:t>, inclusive em regime de trabalho temporário, a partir da competência fevereiro de 1999, </a:t>
            </a:r>
            <a:r>
              <a:rPr lang="pt-BR" sz="2000" b="1" dirty="0">
                <a:solidFill>
                  <a:srgbClr val="FF0000"/>
                </a:solidFill>
                <a:latin typeface="Arial" panose="020B0604020202020204" pitchFamily="34" charset="0"/>
              </a:rPr>
              <a:t>deverá reter </a:t>
            </a:r>
            <a:r>
              <a:rPr lang="pt-BR" sz="2000" dirty="0">
                <a:latin typeface="Arial" panose="020B0604020202020204" pitchFamily="34" charset="0"/>
              </a:rPr>
              <a:t>11% (onze por cento) do </a:t>
            </a:r>
            <a:r>
              <a:rPr lang="pt-BR" sz="2000" dirty="0">
                <a:solidFill>
                  <a:srgbClr val="000000"/>
                </a:solidFill>
                <a:latin typeface="Arial" panose="020B0604020202020204" pitchFamily="34" charset="0"/>
              </a:rPr>
              <a:t>valor bruto da nota fiscal, da fatura ou do recibo de prestação de serviços e recolher à Previdência Social a importância retida, em documento de arrecadação identificado com a denominação social e o CNPJ da empresa contratada, observado o disposto no art. 79 e no art. 145.</a:t>
            </a:r>
            <a:endParaRPr lang="pt-BR" sz="2000" dirty="0"/>
          </a:p>
        </p:txBody>
      </p:sp>
      <p:sp>
        <p:nvSpPr>
          <p:cNvPr id="15" name="Retângulo 14"/>
          <p:cNvSpPr/>
          <p:nvPr/>
        </p:nvSpPr>
        <p:spPr>
          <a:xfrm>
            <a:off x="6253170" y="1291684"/>
            <a:ext cx="5294689" cy="4216539"/>
          </a:xfrm>
          <a:prstGeom prst="rect">
            <a:avLst/>
          </a:prstGeom>
          <a:ln w="28575">
            <a:solidFill>
              <a:schemeClr val="tx1"/>
            </a:solidFill>
          </a:ln>
        </p:spPr>
        <p:txBody>
          <a:bodyPr wrap="square">
            <a:spAutoFit/>
          </a:bodyPr>
          <a:lstStyle/>
          <a:p>
            <a:pPr algn="ctr"/>
            <a:r>
              <a:rPr lang="pt-BR" sz="2000" b="1" dirty="0" smtClean="0">
                <a:solidFill>
                  <a:srgbClr val="000000"/>
                </a:solidFill>
                <a:latin typeface="Arial" panose="020B0604020202020204" pitchFamily="34" charset="0"/>
              </a:rPr>
              <a:t>IN 2110/22</a:t>
            </a:r>
          </a:p>
          <a:p>
            <a:pPr algn="just"/>
            <a:endParaRPr lang="pt-BR" sz="2000" dirty="0">
              <a:solidFill>
                <a:srgbClr val="000000"/>
              </a:solidFill>
              <a:latin typeface="Arial" panose="020B0604020202020204" pitchFamily="34" charset="0"/>
            </a:endParaRPr>
          </a:p>
          <a:p>
            <a:pPr algn="just"/>
            <a:r>
              <a:rPr lang="pt-BR" sz="2000" dirty="0" smtClean="0">
                <a:solidFill>
                  <a:srgbClr val="000000"/>
                </a:solidFill>
                <a:latin typeface="Arial" panose="020B0604020202020204" pitchFamily="34" charset="0"/>
                <a:cs typeface="Arial" panose="020B0604020202020204" pitchFamily="34" charset="0"/>
              </a:rPr>
              <a:t>Art</a:t>
            </a:r>
            <a:r>
              <a:rPr lang="pt-BR" sz="2000" dirty="0">
                <a:solidFill>
                  <a:srgbClr val="000000"/>
                </a:solidFill>
                <a:latin typeface="Arial" panose="020B0604020202020204" pitchFamily="34" charset="0"/>
                <a:cs typeface="Arial" panose="020B0604020202020204" pitchFamily="34" charset="0"/>
              </a:rPr>
              <a:t>. </a:t>
            </a:r>
            <a:r>
              <a:rPr lang="pt-BR" sz="2000" dirty="0" smtClean="0">
                <a:solidFill>
                  <a:srgbClr val="000000"/>
                </a:solidFill>
                <a:latin typeface="Arial" panose="020B0604020202020204" pitchFamily="34" charset="0"/>
                <a:cs typeface="Arial" panose="020B0604020202020204" pitchFamily="34" charset="0"/>
              </a:rPr>
              <a:t>110. </a:t>
            </a:r>
            <a:r>
              <a:rPr lang="pt-BR" sz="2000" b="1" dirty="0">
                <a:latin typeface="Arial" panose="020B0604020202020204" pitchFamily="34" charset="0"/>
                <a:cs typeface="Arial" panose="020B0604020202020204" pitchFamily="34" charset="0"/>
              </a:rPr>
              <a:t>A empresa contratante </a:t>
            </a:r>
            <a:r>
              <a:rPr lang="pt-BR" sz="2000" dirty="0">
                <a:latin typeface="Arial" panose="020B0604020202020204" pitchFamily="34" charset="0"/>
                <a:cs typeface="Arial" panose="020B0604020202020204" pitchFamily="34" charset="0"/>
              </a:rPr>
              <a:t>de serviços prestados </a:t>
            </a:r>
            <a:r>
              <a:rPr lang="pt-BR" sz="2000" b="1" dirty="0">
                <a:latin typeface="Arial" panose="020B0604020202020204" pitchFamily="34" charset="0"/>
                <a:cs typeface="Arial" panose="020B0604020202020204" pitchFamily="34" charset="0"/>
              </a:rPr>
              <a:t>mediante cessão de mão de obra </a:t>
            </a:r>
            <a:r>
              <a:rPr lang="pt-BR" sz="2800" b="1" dirty="0">
                <a:solidFill>
                  <a:srgbClr val="7030A0"/>
                </a:solidFill>
                <a:latin typeface="Arial" panose="020B0604020202020204" pitchFamily="34" charset="0"/>
                <a:cs typeface="Arial" panose="020B0604020202020204" pitchFamily="34" charset="0"/>
              </a:rPr>
              <a:t>ou empreitada</a:t>
            </a:r>
            <a:r>
              <a:rPr lang="pt-BR" sz="2000" dirty="0">
                <a:latin typeface="Arial" panose="020B0604020202020204" pitchFamily="34" charset="0"/>
                <a:cs typeface="Arial" panose="020B0604020202020204" pitchFamily="34" charset="0"/>
              </a:rPr>
              <a:t>, inclusive em regime de trabalho temporário, deverá reter 11% (onze por cento) do valor bruto da </a:t>
            </a:r>
            <a:r>
              <a:rPr lang="pt-BR" sz="2000" b="1" dirty="0">
                <a:solidFill>
                  <a:srgbClr val="FF0000"/>
                </a:solidFill>
                <a:latin typeface="Arial" panose="020B0604020202020204" pitchFamily="34" charset="0"/>
                <a:cs typeface="Arial" panose="020B0604020202020204" pitchFamily="34" charset="0"/>
              </a:rPr>
              <a:t>nota fiscal ou fatura</a:t>
            </a:r>
            <a:r>
              <a:rPr lang="pt-BR" sz="2000" dirty="0">
                <a:latin typeface="Arial" panose="020B0604020202020204" pitchFamily="34" charset="0"/>
                <a:cs typeface="Arial" panose="020B0604020202020204" pitchFamily="34" charset="0"/>
              </a:rPr>
              <a:t> e recolher à Previdência Social a importância retida, em documento de arrecadação identificado com a denominação social e o CNPJ da empresa contratada, observado o disposto no art. 50 e no art. 131</a:t>
            </a:r>
          </a:p>
        </p:txBody>
      </p:sp>
      <p:pic>
        <p:nvPicPr>
          <p:cNvPr id="17" name="Imagem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8" name="Retângulo 17">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9" name="Retângulo 18">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0" name="Retângulo 19">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2929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317572" y="11145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Regras Básicas</a:t>
            </a:r>
            <a:endParaRPr lang="pt-BR" sz="3200" dirty="0"/>
          </a:p>
        </p:txBody>
      </p:sp>
      <p:sp>
        <p:nvSpPr>
          <p:cNvPr id="15" name="Retângulo de cantos arredondados 14"/>
          <p:cNvSpPr/>
          <p:nvPr/>
        </p:nvSpPr>
        <p:spPr>
          <a:xfrm>
            <a:off x="215444" y="1102479"/>
            <a:ext cx="2251052" cy="627017"/>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Responsável</a:t>
            </a:r>
            <a:endParaRPr lang="pt-BR" sz="2400" dirty="0"/>
          </a:p>
        </p:txBody>
      </p:sp>
      <p:sp>
        <p:nvSpPr>
          <p:cNvPr id="17" name="CaixaDeTexto 16"/>
          <p:cNvSpPr txBox="1"/>
          <p:nvPr/>
        </p:nvSpPr>
        <p:spPr>
          <a:xfrm>
            <a:off x="3263331" y="1144721"/>
            <a:ext cx="1772601" cy="461665"/>
          </a:xfrm>
          <a:prstGeom prst="rect">
            <a:avLst/>
          </a:prstGeom>
          <a:noFill/>
        </p:spPr>
        <p:txBody>
          <a:bodyPr wrap="none" rtlCol="0">
            <a:spAutoFit/>
          </a:bodyPr>
          <a:lstStyle/>
          <a:p>
            <a:r>
              <a:rPr lang="pt-BR" sz="2400" b="1" dirty="0" smtClean="0"/>
              <a:t>CONTRANTE</a:t>
            </a:r>
            <a:endParaRPr lang="pt-BR" sz="2400" b="1" dirty="0"/>
          </a:p>
        </p:txBody>
      </p:sp>
      <p:cxnSp>
        <p:nvCxnSpPr>
          <p:cNvPr id="18" name="Conector de seta reta 17"/>
          <p:cNvCxnSpPr/>
          <p:nvPr/>
        </p:nvCxnSpPr>
        <p:spPr>
          <a:xfrm>
            <a:off x="2727754" y="1416703"/>
            <a:ext cx="53557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9" name="CaixaDeTexto 18"/>
          <p:cNvSpPr txBox="1"/>
          <p:nvPr/>
        </p:nvSpPr>
        <p:spPr>
          <a:xfrm>
            <a:off x="5668480" y="960054"/>
            <a:ext cx="1519646" cy="830997"/>
          </a:xfrm>
          <a:prstGeom prst="rect">
            <a:avLst/>
          </a:prstGeom>
          <a:noFill/>
        </p:spPr>
        <p:txBody>
          <a:bodyPr wrap="square" rtlCol="0">
            <a:spAutoFit/>
          </a:bodyPr>
          <a:lstStyle/>
          <a:p>
            <a:pPr algn="ctr"/>
            <a:r>
              <a:rPr lang="pt-BR" sz="2400" b="1" dirty="0" smtClean="0">
                <a:solidFill>
                  <a:srgbClr val="FF0000"/>
                </a:solidFill>
              </a:rPr>
              <a:t>De serviços</a:t>
            </a:r>
            <a:endParaRPr lang="pt-BR" sz="2400" b="1" dirty="0">
              <a:solidFill>
                <a:srgbClr val="FF0000"/>
              </a:solidFill>
            </a:endParaRPr>
          </a:p>
        </p:txBody>
      </p:sp>
      <p:cxnSp>
        <p:nvCxnSpPr>
          <p:cNvPr id="20" name="Conector de seta reta 19"/>
          <p:cNvCxnSpPr/>
          <p:nvPr/>
        </p:nvCxnSpPr>
        <p:spPr>
          <a:xfrm>
            <a:off x="5006629" y="1390577"/>
            <a:ext cx="699456"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1" name="CaixaDeTexto 20"/>
          <p:cNvSpPr txBox="1"/>
          <p:nvPr/>
        </p:nvSpPr>
        <p:spPr>
          <a:xfrm>
            <a:off x="8208613" y="1000488"/>
            <a:ext cx="3793769" cy="830997"/>
          </a:xfrm>
          <a:prstGeom prst="rect">
            <a:avLst/>
          </a:prstGeom>
          <a:noFill/>
        </p:spPr>
        <p:txBody>
          <a:bodyPr wrap="square" rtlCol="0">
            <a:spAutoFit/>
          </a:bodyPr>
          <a:lstStyle/>
          <a:p>
            <a:pPr marL="457200" indent="-457200" algn="just">
              <a:buFontTx/>
              <a:buChar char="-"/>
            </a:pPr>
            <a:r>
              <a:rPr lang="pt-BR" sz="2400" b="1" dirty="0" smtClean="0">
                <a:solidFill>
                  <a:srgbClr val="FF0000"/>
                </a:solidFill>
              </a:rPr>
              <a:t>Cessão de Mão de obra</a:t>
            </a:r>
          </a:p>
          <a:p>
            <a:pPr marL="457200" indent="-457200" algn="just">
              <a:buFontTx/>
              <a:buChar char="-"/>
            </a:pPr>
            <a:r>
              <a:rPr lang="pt-BR" sz="2400" b="1" dirty="0" smtClean="0">
                <a:solidFill>
                  <a:srgbClr val="FF0000"/>
                </a:solidFill>
              </a:rPr>
              <a:t> Empreitada</a:t>
            </a:r>
            <a:endParaRPr lang="pt-BR" sz="2400" b="1" dirty="0">
              <a:solidFill>
                <a:srgbClr val="FF0000"/>
              </a:solidFill>
            </a:endParaRPr>
          </a:p>
        </p:txBody>
      </p:sp>
      <p:cxnSp>
        <p:nvCxnSpPr>
          <p:cNvPr id="22" name="Conector de seta reta 21"/>
          <p:cNvCxnSpPr/>
          <p:nvPr/>
        </p:nvCxnSpPr>
        <p:spPr>
          <a:xfrm>
            <a:off x="7064622" y="1375552"/>
            <a:ext cx="875212"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3" name="Retângulo de cantos arredondados 22"/>
          <p:cNvSpPr/>
          <p:nvPr/>
        </p:nvSpPr>
        <p:spPr>
          <a:xfrm>
            <a:off x="241914" y="2078180"/>
            <a:ext cx="2251052" cy="627017"/>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Base de Cálculo</a:t>
            </a:r>
            <a:endParaRPr lang="pt-BR" sz="2400" dirty="0"/>
          </a:p>
        </p:txBody>
      </p:sp>
      <p:sp>
        <p:nvSpPr>
          <p:cNvPr id="24" name="CaixaDeTexto 23"/>
          <p:cNvSpPr txBox="1"/>
          <p:nvPr/>
        </p:nvSpPr>
        <p:spPr>
          <a:xfrm>
            <a:off x="3289801" y="2077341"/>
            <a:ext cx="7981061" cy="830997"/>
          </a:xfrm>
          <a:prstGeom prst="rect">
            <a:avLst/>
          </a:prstGeom>
          <a:noFill/>
        </p:spPr>
        <p:txBody>
          <a:bodyPr wrap="square" rtlCol="0">
            <a:spAutoFit/>
          </a:bodyPr>
          <a:lstStyle/>
          <a:p>
            <a:r>
              <a:rPr lang="pt-BR" sz="2400" b="1" dirty="0" smtClean="0"/>
              <a:t>Valor Bruto (Nota ou Fatura) – </a:t>
            </a:r>
            <a:r>
              <a:rPr lang="pt-BR" sz="2400" b="1" dirty="0" smtClean="0">
                <a:solidFill>
                  <a:srgbClr val="FF0000"/>
                </a:solidFill>
              </a:rPr>
              <a:t>há casos específicos de dedução </a:t>
            </a:r>
            <a:endParaRPr lang="pt-BR" sz="2400" b="1" dirty="0">
              <a:solidFill>
                <a:srgbClr val="FF0000"/>
              </a:solidFill>
            </a:endParaRPr>
          </a:p>
        </p:txBody>
      </p:sp>
      <p:cxnSp>
        <p:nvCxnSpPr>
          <p:cNvPr id="25" name="Conector de seta reta 24"/>
          <p:cNvCxnSpPr/>
          <p:nvPr/>
        </p:nvCxnSpPr>
        <p:spPr>
          <a:xfrm>
            <a:off x="2754224" y="2392404"/>
            <a:ext cx="53557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6" name="Retângulo de cantos arredondados 25"/>
          <p:cNvSpPr/>
          <p:nvPr/>
        </p:nvSpPr>
        <p:spPr>
          <a:xfrm>
            <a:off x="241914" y="3075580"/>
            <a:ext cx="2251052" cy="627017"/>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Alíquota</a:t>
            </a:r>
            <a:endParaRPr lang="pt-BR" sz="2400" dirty="0"/>
          </a:p>
        </p:txBody>
      </p:sp>
      <p:sp>
        <p:nvSpPr>
          <p:cNvPr id="27" name="CaixaDeTexto 26"/>
          <p:cNvSpPr txBox="1"/>
          <p:nvPr/>
        </p:nvSpPr>
        <p:spPr>
          <a:xfrm>
            <a:off x="3289801" y="3141741"/>
            <a:ext cx="7981061" cy="461665"/>
          </a:xfrm>
          <a:prstGeom prst="rect">
            <a:avLst/>
          </a:prstGeom>
          <a:noFill/>
        </p:spPr>
        <p:txBody>
          <a:bodyPr wrap="square" rtlCol="0">
            <a:spAutoFit/>
          </a:bodyPr>
          <a:lstStyle/>
          <a:p>
            <a:r>
              <a:rPr lang="pt-BR" sz="2400" b="1" dirty="0" smtClean="0"/>
              <a:t>11% (Regra Geral) ou  3,5% (Casos Específicos) </a:t>
            </a:r>
            <a:endParaRPr lang="pt-BR" sz="2400" b="1" dirty="0">
              <a:solidFill>
                <a:srgbClr val="FF0000"/>
              </a:solidFill>
            </a:endParaRPr>
          </a:p>
        </p:txBody>
      </p:sp>
      <p:cxnSp>
        <p:nvCxnSpPr>
          <p:cNvPr id="28" name="Conector de seta reta 27"/>
          <p:cNvCxnSpPr/>
          <p:nvPr/>
        </p:nvCxnSpPr>
        <p:spPr>
          <a:xfrm>
            <a:off x="2754224" y="3389804"/>
            <a:ext cx="53557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1" name="Retângulo de cantos arredondados 30"/>
          <p:cNvSpPr/>
          <p:nvPr/>
        </p:nvSpPr>
        <p:spPr>
          <a:xfrm>
            <a:off x="241914" y="3950660"/>
            <a:ext cx="2251052" cy="627017"/>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Fato Gerador</a:t>
            </a:r>
            <a:endParaRPr lang="pt-BR" sz="2400" dirty="0"/>
          </a:p>
        </p:txBody>
      </p:sp>
      <p:sp>
        <p:nvSpPr>
          <p:cNvPr id="32" name="CaixaDeTexto 31"/>
          <p:cNvSpPr txBox="1"/>
          <p:nvPr/>
        </p:nvSpPr>
        <p:spPr>
          <a:xfrm>
            <a:off x="3289801" y="4016821"/>
            <a:ext cx="7981061" cy="461665"/>
          </a:xfrm>
          <a:prstGeom prst="rect">
            <a:avLst/>
          </a:prstGeom>
          <a:noFill/>
        </p:spPr>
        <p:txBody>
          <a:bodyPr wrap="square" rtlCol="0">
            <a:spAutoFit/>
          </a:bodyPr>
          <a:lstStyle/>
          <a:p>
            <a:r>
              <a:rPr lang="pt-BR" sz="2400" b="1" dirty="0" smtClean="0"/>
              <a:t>Emissão do documento fiscal de prestação de serviços</a:t>
            </a:r>
            <a:endParaRPr lang="pt-BR" sz="2400" b="1" dirty="0">
              <a:solidFill>
                <a:srgbClr val="FF0000"/>
              </a:solidFill>
            </a:endParaRPr>
          </a:p>
        </p:txBody>
      </p:sp>
      <p:cxnSp>
        <p:nvCxnSpPr>
          <p:cNvPr id="33" name="Conector de seta reta 32"/>
          <p:cNvCxnSpPr/>
          <p:nvPr/>
        </p:nvCxnSpPr>
        <p:spPr>
          <a:xfrm>
            <a:off x="2754224" y="4264884"/>
            <a:ext cx="53557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4" name="Retângulo de cantos arredondados 33"/>
          <p:cNvSpPr/>
          <p:nvPr/>
        </p:nvSpPr>
        <p:spPr>
          <a:xfrm>
            <a:off x="229195" y="4843157"/>
            <a:ext cx="2251052" cy="627017"/>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Recolhimento</a:t>
            </a:r>
            <a:endParaRPr lang="pt-BR" sz="2400" dirty="0"/>
          </a:p>
        </p:txBody>
      </p:sp>
      <p:sp>
        <p:nvSpPr>
          <p:cNvPr id="35" name="CaixaDeTexto 34"/>
          <p:cNvSpPr txBox="1"/>
          <p:nvPr/>
        </p:nvSpPr>
        <p:spPr>
          <a:xfrm>
            <a:off x="3277082" y="4909318"/>
            <a:ext cx="7981061" cy="830997"/>
          </a:xfrm>
          <a:prstGeom prst="rect">
            <a:avLst/>
          </a:prstGeom>
          <a:noFill/>
        </p:spPr>
        <p:txBody>
          <a:bodyPr wrap="square" rtlCol="0">
            <a:spAutoFit/>
          </a:bodyPr>
          <a:lstStyle/>
          <a:p>
            <a:r>
              <a:rPr lang="pt-BR" sz="2400" b="1" dirty="0" smtClean="0"/>
              <a:t>Até o dia 20 do mês seguinte ao da emissão do documento fiscal de prestação de serviços</a:t>
            </a:r>
            <a:endParaRPr lang="pt-BR" sz="2400" b="1" dirty="0">
              <a:solidFill>
                <a:srgbClr val="FF0000"/>
              </a:solidFill>
            </a:endParaRPr>
          </a:p>
        </p:txBody>
      </p:sp>
      <p:cxnSp>
        <p:nvCxnSpPr>
          <p:cNvPr id="36" name="Conector de seta reta 35"/>
          <p:cNvCxnSpPr/>
          <p:nvPr/>
        </p:nvCxnSpPr>
        <p:spPr>
          <a:xfrm>
            <a:off x="2741505" y="5157381"/>
            <a:ext cx="53557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pic>
        <p:nvPicPr>
          <p:cNvPr id="37" name="Imagem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8" name="Retângulo 37">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9" name="Retângulo 38">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0" name="Retângulo 39">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52035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anim calcmode="lin" valueType="num">
                                      <p:cBhvr>
                                        <p:cTn id="63" dur="1000" fill="hold"/>
                                        <p:tgtEl>
                                          <p:spTgt spid="24"/>
                                        </p:tgtEl>
                                        <p:attrNameLst>
                                          <p:attrName>ppt_x</p:attrName>
                                        </p:attrNameLst>
                                      </p:cBhvr>
                                      <p:tavLst>
                                        <p:tav tm="0">
                                          <p:val>
                                            <p:strVal val="#ppt_x"/>
                                          </p:val>
                                        </p:tav>
                                        <p:tav tm="100000">
                                          <p:val>
                                            <p:strVal val="#ppt_x"/>
                                          </p:val>
                                        </p:tav>
                                      </p:tavLst>
                                    </p:anim>
                                    <p:anim calcmode="lin" valueType="num">
                                      <p:cBhvr>
                                        <p:cTn id="6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1000"/>
                                        <p:tgtEl>
                                          <p:spTgt spid="26"/>
                                        </p:tgtEl>
                                      </p:cBhvr>
                                    </p:animEffect>
                                    <p:anim calcmode="lin" valueType="num">
                                      <p:cBhvr>
                                        <p:cTn id="70" dur="1000" fill="hold"/>
                                        <p:tgtEl>
                                          <p:spTgt spid="26"/>
                                        </p:tgtEl>
                                        <p:attrNameLst>
                                          <p:attrName>ppt_x</p:attrName>
                                        </p:attrNameLst>
                                      </p:cBhvr>
                                      <p:tavLst>
                                        <p:tav tm="0">
                                          <p:val>
                                            <p:strVal val="#ppt_x"/>
                                          </p:val>
                                        </p:tav>
                                        <p:tav tm="100000">
                                          <p:val>
                                            <p:strVal val="#ppt_x"/>
                                          </p:val>
                                        </p:tav>
                                      </p:tavLst>
                                    </p:anim>
                                    <p:anim calcmode="lin" valueType="num">
                                      <p:cBhvr>
                                        <p:cTn id="7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1000"/>
                                        <p:tgtEl>
                                          <p:spTgt spid="27"/>
                                        </p:tgtEl>
                                      </p:cBhvr>
                                    </p:animEffect>
                                    <p:anim calcmode="lin" valueType="num">
                                      <p:cBhvr>
                                        <p:cTn id="82" dur="1000" fill="hold"/>
                                        <p:tgtEl>
                                          <p:spTgt spid="27"/>
                                        </p:tgtEl>
                                        <p:attrNameLst>
                                          <p:attrName>ppt_x</p:attrName>
                                        </p:attrNameLst>
                                      </p:cBhvr>
                                      <p:tavLst>
                                        <p:tav tm="0">
                                          <p:val>
                                            <p:strVal val="#ppt_x"/>
                                          </p:val>
                                        </p:tav>
                                        <p:tav tm="100000">
                                          <p:val>
                                            <p:strVal val="#ppt_x"/>
                                          </p:val>
                                        </p:tav>
                                      </p:tavLst>
                                    </p:anim>
                                    <p:anim calcmode="lin" valueType="num">
                                      <p:cBhvr>
                                        <p:cTn id="8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1000"/>
                                        <p:tgtEl>
                                          <p:spTgt spid="33"/>
                                        </p:tgtEl>
                                      </p:cBhvr>
                                    </p:animEffect>
                                    <p:anim calcmode="lin" valueType="num">
                                      <p:cBhvr>
                                        <p:cTn id="96" dur="1000" fill="hold"/>
                                        <p:tgtEl>
                                          <p:spTgt spid="33"/>
                                        </p:tgtEl>
                                        <p:attrNameLst>
                                          <p:attrName>ppt_x</p:attrName>
                                        </p:attrNameLst>
                                      </p:cBhvr>
                                      <p:tavLst>
                                        <p:tav tm="0">
                                          <p:val>
                                            <p:strVal val="#ppt_x"/>
                                          </p:val>
                                        </p:tav>
                                        <p:tav tm="100000">
                                          <p:val>
                                            <p:strVal val="#ppt_x"/>
                                          </p:val>
                                        </p:tav>
                                      </p:tavLst>
                                    </p:anim>
                                    <p:anim calcmode="lin" valueType="num">
                                      <p:cBhvr>
                                        <p:cTn id="97" dur="1000" fill="hold"/>
                                        <p:tgtEl>
                                          <p:spTgt spid="3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1000"/>
                                        <p:tgtEl>
                                          <p:spTgt spid="32"/>
                                        </p:tgtEl>
                                      </p:cBhvr>
                                    </p:animEffect>
                                    <p:anim calcmode="lin" valueType="num">
                                      <p:cBhvr>
                                        <p:cTn id="101" dur="1000" fill="hold"/>
                                        <p:tgtEl>
                                          <p:spTgt spid="32"/>
                                        </p:tgtEl>
                                        <p:attrNameLst>
                                          <p:attrName>ppt_x</p:attrName>
                                        </p:attrNameLst>
                                      </p:cBhvr>
                                      <p:tavLst>
                                        <p:tav tm="0">
                                          <p:val>
                                            <p:strVal val="#ppt_x"/>
                                          </p:val>
                                        </p:tav>
                                        <p:tav tm="100000">
                                          <p:val>
                                            <p:strVal val="#ppt_x"/>
                                          </p:val>
                                        </p:tav>
                                      </p:tavLst>
                                    </p:anim>
                                    <p:anim calcmode="lin" valueType="num">
                                      <p:cBhvr>
                                        <p:cTn id="10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1000"/>
                                        <p:tgtEl>
                                          <p:spTgt spid="34"/>
                                        </p:tgtEl>
                                      </p:cBhvr>
                                    </p:animEffect>
                                    <p:anim calcmode="lin" valueType="num">
                                      <p:cBhvr>
                                        <p:cTn id="108" dur="1000" fill="hold"/>
                                        <p:tgtEl>
                                          <p:spTgt spid="34"/>
                                        </p:tgtEl>
                                        <p:attrNameLst>
                                          <p:attrName>ppt_x</p:attrName>
                                        </p:attrNameLst>
                                      </p:cBhvr>
                                      <p:tavLst>
                                        <p:tav tm="0">
                                          <p:val>
                                            <p:strVal val="#ppt_x"/>
                                          </p:val>
                                        </p:tav>
                                        <p:tav tm="100000">
                                          <p:val>
                                            <p:strVal val="#ppt_x"/>
                                          </p:val>
                                        </p:tav>
                                      </p:tavLst>
                                    </p:anim>
                                    <p:anim calcmode="lin" valueType="num">
                                      <p:cBhvr>
                                        <p:cTn id="10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nodeType="click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1000"/>
                                        <p:tgtEl>
                                          <p:spTgt spid="36"/>
                                        </p:tgtEl>
                                      </p:cBhvr>
                                    </p:animEffect>
                                    <p:anim calcmode="lin" valueType="num">
                                      <p:cBhvr>
                                        <p:cTn id="115" dur="1000" fill="hold"/>
                                        <p:tgtEl>
                                          <p:spTgt spid="36"/>
                                        </p:tgtEl>
                                        <p:attrNameLst>
                                          <p:attrName>ppt_x</p:attrName>
                                        </p:attrNameLst>
                                      </p:cBhvr>
                                      <p:tavLst>
                                        <p:tav tm="0">
                                          <p:val>
                                            <p:strVal val="#ppt_x"/>
                                          </p:val>
                                        </p:tav>
                                        <p:tav tm="100000">
                                          <p:val>
                                            <p:strVal val="#ppt_x"/>
                                          </p:val>
                                        </p:tav>
                                      </p:tavLst>
                                    </p:anim>
                                    <p:anim calcmode="lin" valueType="num">
                                      <p:cBhvr>
                                        <p:cTn id="116" dur="1000" fill="hold"/>
                                        <p:tgtEl>
                                          <p:spTgt spid="36"/>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1000"/>
                                        <p:tgtEl>
                                          <p:spTgt spid="35"/>
                                        </p:tgtEl>
                                      </p:cBhvr>
                                    </p:animEffect>
                                    <p:anim calcmode="lin" valueType="num">
                                      <p:cBhvr>
                                        <p:cTn id="120" dur="1000" fill="hold"/>
                                        <p:tgtEl>
                                          <p:spTgt spid="35"/>
                                        </p:tgtEl>
                                        <p:attrNameLst>
                                          <p:attrName>ppt_x</p:attrName>
                                        </p:attrNameLst>
                                      </p:cBhvr>
                                      <p:tavLst>
                                        <p:tav tm="0">
                                          <p:val>
                                            <p:strVal val="#ppt_x"/>
                                          </p:val>
                                        </p:tav>
                                        <p:tav tm="100000">
                                          <p:val>
                                            <p:strVal val="#ppt_x"/>
                                          </p:val>
                                        </p:tav>
                                      </p:tavLst>
                                    </p:anim>
                                    <p:anim calcmode="lin" valueType="num">
                                      <p:cBhvr>
                                        <p:cTn id="12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9" grpId="0"/>
      <p:bldP spid="21" grpId="0"/>
      <p:bldP spid="23" grpId="0" animBg="1"/>
      <p:bldP spid="24" grpId="0"/>
      <p:bldP spid="26" grpId="0" animBg="1"/>
      <p:bldP spid="27" grpId="0"/>
      <p:bldP spid="31" grpId="0" animBg="1"/>
      <p:bldP spid="32" grpId="0"/>
      <p:bldP spid="34" grpId="0" animBg="1"/>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278869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 e Empreitada</a:t>
            </a:r>
            <a:endParaRPr lang="pt-BR" sz="3200" dirty="0"/>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6619199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45727"/>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 e Empreitada</a:t>
            </a:r>
            <a:endParaRPr lang="pt-BR" sz="3200" dirty="0"/>
          </a:p>
        </p:txBody>
      </p:sp>
      <p:graphicFrame>
        <p:nvGraphicFramePr>
          <p:cNvPr id="37" name="Diagrama 36">
            <a:extLst>
              <a:ext uri="{FF2B5EF4-FFF2-40B4-BE49-F238E27FC236}">
                <a16:creationId xmlns="" xmlns:a16="http://schemas.microsoft.com/office/drawing/2014/main" id="{3152968F-DAD1-41F7-9EA0-DE215300B9B6}"/>
              </a:ext>
            </a:extLst>
          </p:cNvPr>
          <p:cNvGraphicFramePr/>
          <p:nvPr>
            <p:extLst>
              <p:ext uri="{D42A27DB-BD31-4B8C-83A1-F6EECF244321}">
                <p14:modId xmlns:p14="http://schemas.microsoft.com/office/powerpoint/2010/main" val="1706164176"/>
              </p:ext>
            </p:extLst>
          </p:nvPr>
        </p:nvGraphicFramePr>
        <p:xfrm>
          <a:off x="1788906" y="64282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Imagem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9"/>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10"/>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11"/>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07853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 e Empreitada</a:t>
            </a:r>
            <a:endParaRPr lang="pt-BR" sz="3200" dirty="0"/>
          </a:p>
        </p:txBody>
      </p:sp>
      <p:sp>
        <p:nvSpPr>
          <p:cNvPr id="16" name="Retângulo 15"/>
          <p:cNvSpPr/>
          <p:nvPr/>
        </p:nvSpPr>
        <p:spPr>
          <a:xfrm>
            <a:off x="393343" y="1098389"/>
            <a:ext cx="5096254" cy="4293483"/>
          </a:xfrm>
          <a:prstGeom prst="rect">
            <a:avLst/>
          </a:prstGeom>
          <a:ln w="28575">
            <a:solidFill>
              <a:schemeClr val="tx1"/>
            </a:solidFill>
          </a:ln>
        </p:spPr>
        <p:txBody>
          <a:bodyPr wrap="square">
            <a:spAutoFit/>
          </a:bodyPr>
          <a:lstStyle/>
          <a:p>
            <a:pPr algn="ctr"/>
            <a:r>
              <a:rPr lang="pt-BR" sz="2100" b="1" dirty="0" smtClean="0">
                <a:solidFill>
                  <a:srgbClr val="000000"/>
                </a:solidFill>
                <a:latin typeface="Arial" panose="020B0604020202020204" pitchFamily="34" charset="0"/>
              </a:rPr>
              <a:t>IN 971/09</a:t>
            </a:r>
          </a:p>
          <a:p>
            <a:pPr algn="ctr"/>
            <a:r>
              <a:rPr lang="pt-BR" sz="2100" b="1" dirty="0" smtClean="0">
                <a:solidFill>
                  <a:srgbClr val="000000"/>
                </a:solidFill>
                <a:latin typeface="Arial" panose="020B0604020202020204" pitchFamily="34" charset="0"/>
              </a:rPr>
              <a:t>Conceito de Cessão de Mão de Obra</a:t>
            </a:r>
          </a:p>
          <a:p>
            <a:pPr algn="just"/>
            <a:endParaRPr lang="pt-BR" sz="2100" dirty="0" smtClean="0">
              <a:solidFill>
                <a:srgbClr val="000000"/>
              </a:solidFill>
              <a:latin typeface="Arial" panose="020B0604020202020204" pitchFamily="34" charset="0"/>
            </a:endParaRPr>
          </a:p>
          <a:p>
            <a:pPr algn="just"/>
            <a:r>
              <a:rPr lang="pt-BR" sz="2100" dirty="0" smtClean="0">
                <a:solidFill>
                  <a:srgbClr val="000000"/>
                </a:solidFill>
                <a:latin typeface="Arial" panose="020B0604020202020204" pitchFamily="34" charset="0"/>
              </a:rPr>
              <a:t>Art</a:t>
            </a:r>
            <a:r>
              <a:rPr lang="pt-BR" sz="2100" dirty="0">
                <a:solidFill>
                  <a:srgbClr val="000000"/>
                </a:solidFill>
                <a:latin typeface="Arial" panose="020B0604020202020204" pitchFamily="34" charset="0"/>
              </a:rPr>
              <a:t>. 115. </a:t>
            </a:r>
            <a:r>
              <a:rPr lang="pt-BR" sz="2100" b="1" dirty="0">
                <a:solidFill>
                  <a:srgbClr val="FF0000"/>
                </a:solidFill>
                <a:latin typeface="Arial" panose="020B0604020202020204" pitchFamily="34" charset="0"/>
              </a:rPr>
              <a:t>Cessão de mão-de-obra é </a:t>
            </a:r>
            <a:r>
              <a:rPr lang="pt-BR" sz="2100" dirty="0">
                <a:solidFill>
                  <a:srgbClr val="000000"/>
                </a:solidFill>
                <a:latin typeface="Arial" panose="020B0604020202020204" pitchFamily="34" charset="0"/>
              </a:rPr>
              <a:t>a colocação à disposição da empresa contratante, em suas dependências ou nas de terceiros, de trabalhadores que realizem serviços contínuos, relacionados ou não com sua atividade fim, quaisquer que sejam a natureza e a forma de contratação, inclusive por meio de trabalho temporário na forma da Lei nº 6.019, de 1974.</a:t>
            </a:r>
            <a:endParaRPr lang="pt-BR" sz="2100" dirty="0"/>
          </a:p>
        </p:txBody>
      </p:sp>
      <p:sp>
        <p:nvSpPr>
          <p:cNvPr id="17" name="Retângulo 16"/>
          <p:cNvSpPr/>
          <p:nvPr/>
        </p:nvSpPr>
        <p:spPr>
          <a:xfrm>
            <a:off x="5827710" y="1098389"/>
            <a:ext cx="5389833" cy="4939814"/>
          </a:xfrm>
          <a:prstGeom prst="rect">
            <a:avLst/>
          </a:prstGeom>
          <a:ln w="28575">
            <a:solidFill>
              <a:schemeClr val="tx1"/>
            </a:solidFill>
          </a:ln>
        </p:spPr>
        <p:txBody>
          <a:bodyPr wrap="square">
            <a:spAutoFit/>
          </a:bodyPr>
          <a:lstStyle/>
          <a:p>
            <a:pPr algn="ctr"/>
            <a:r>
              <a:rPr lang="pt-BR" sz="2100" b="1" dirty="0" smtClean="0">
                <a:solidFill>
                  <a:srgbClr val="000000"/>
                </a:solidFill>
                <a:latin typeface="Arial" panose="020B0604020202020204" pitchFamily="34" charset="0"/>
                <a:cs typeface="Arial" panose="020B0604020202020204" pitchFamily="34" charset="0"/>
              </a:rPr>
              <a:t>IN 2110/22</a:t>
            </a:r>
          </a:p>
          <a:p>
            <a:pPr algn="ctr"/>
            <a:r>
              <a:rPr lang="pt-BR" sz="2100" b="1" dirty="0">
                <a:solidFill>
                  <a:srgbClr val="000000"/>
                </a:solidFill>
                <a:latin typeface="Arial" panose="020B0604020202020204" pitchFamily="34" charset="0"/>
                <a:cs typeface="Arial" panose="020B0604020202020204" pitchFamily="34" charset="0"/>
              </a:rPr>
              <a:t>Conceito de Cessão de Mão de </a:t>
            </a:r>
            <a:r>
              <a:rPr lang="pt-BR" sz="2100" b="1" dirty="0" smtClean="0">
                <a:solidFill>
                  <a:srgbClr val="000000"/>
                </a:solidFill>
                <a:latin typeface="Arial" panose="020B0604020202020204" pitchFamily="34" charset="0"/>
                <a:cs typeface="Arial" panose="020B0604020202020204" pitchFamily="34" charset="0"/>
              </a:rPr>
              <a:t>Obra</a:t>
            </a:r>
          </a:p>
          <a:p>
            <a:pPr algn="just"/>
            <a:endParaRPr lang="pt-BR" sz="2100" b="1" dirty="0">
              <a:solidFill>
                <a:srgbClr val="000000"/>
              </a:solidFill>
              <a:latin typeface="Arial" panose="020B0604020202020204" pitchFamily="34" charset="0"/>
              <a:cs typeface="Arial" panose="020B0604020202020204" pitchFamily="34" charset="0"/>
            </a:endParaRPr>
          </a:p>
          <a:p>
            <a:pPr algn="just"/>
            <a:r>
              <a:rPr lang="pt-BR" sz="2100" dirty="0">
                <a:latin typeface="Arial" panose="020B0604020202020204" pitchFamily="34" charset="0"/>
                <a:cs typeface="Arial" panose="020B0604020202020204" pitchFamily="34" charset="0"/>
              </a:rPr>
              <a:t>Art. 108. </a:t>
            </a:r>
            <a:r>
              <a:rPr lang="pt-BR" sz="2100" b="1" dirty="0">
                <a:solidFill>
                  <a:srgbClr val="FF0000"/>
                </a:solidFill>
                <a:latin typeface="Arial" panose="020B0604020202020204" pitchFamily="34" charset="0"/>
                <a:cs typeface="Arial" panose="020B0604020202020204" pitchFamily="34" charset="0"/>
              </a:rPr>
              <a:t>Cessão de mão de obra</a:t>
            </a:r>
            <a:r>
              <a:rPr lang="pt-BR" sz="2100" dirty="0">
                <a:latin typeface="Arial" panose="020B0604020202020204" pitchFamily="34" charset="0"/>
                <a:cs typeface="Arial" panose="020B0604020202020204" pitchFamily="34" charset="0"/>
              </a:rPr>
              <a:t> é a colocação </a:t>
            </a:r>
            <a:r>
              <a:rPr lang="pt-BR" sz="2100" b="1" dirty="0">
                <a:latin typeface="Arial" panose="020B0604020202020204" pitchFamily="34" charset="0"/>
                <a:cs typeface="Arial" panose="020B0604020202020204" pitchFamily="34" charset="0"/>
              </a:rPr>
              <a:t>à disposição da empresa contratante</a:t>
            </a:r>
            <a:r>
              <a:rPr lang="pt-BR" sz="2100" dirty="0">
                <a:latin typeface="Arial" panose="020B0604020202020204" pitchFamily="34" charset="0"/>
                <a:cs typeface="Arial" panose="020B0604020202020204" pitchFamily="34" charset="0"/>
              </a:rPr>
              <a:t>, em </a:t>
            </a:r>
            <a:r>
              <a:rPr lang="pt-BR" sz="2100" b="1" dirty="0">
                <a:latin typeface="Arial" panose="020B0604020202020204" pitchFamily="34" charset="0"/>
                <a:cs typeface="Arial" panose="020B0604020202020204" pitchFamily="34" charset="0"/>
              </a:rPr>
              <a:t>suas dependências ou nas de terceiros</a:t>
            </a:r>
            <a:r>
              <a:rPr lang="pt-BR" sz="2100" dirty="0">
                <a:latin typeface="Arial" panose="020B0604020202020204" pitchFamily="34" charset="0"/>
                <a:cs typeface="Arial" panose="020B0604020202020204" pitchFamily="34" charset="0"/>
              </a:rPr>
              <a:t>, de trabalhadores que realizem </a:t>
            </a:r>
            <a:r>
              <a:rPr lang="pt-BR" sz="2100" b="1" u="sng" dirty="0">
                <a:solidFill>
                  <a:srgbClr val="7030A0"/>
                </a:solidFill>
                <a:latin typeface="Arial" panose="020B0604020202020204" pitchFamily="34" charset="0"/>
                <a:cs typeface="Arial" panose="020B0604020202020204" pitchFamily="34" charset="0"/>
              </a:rPr>
              <a:t>serviços contínuos</a:t>
            </a:r>
            <a:r>
              <a:rPr lang="pt-BR" sz="2100" dirty="0">
                <a:latin typeface="Arial" panose="020B0604020202020204" pitchFamily="34" charset="0"/>
                <a:cs typeface="Arial" panose="020B0604020202020204" pitchFamily="34" charset="0"/>
              </a:rPr>
              <a:t>, relacionados ou não com sua atividade fim, quaisquer que sejam a natureza e a forma de contratação, inclusive por meio de trabalho temporário na forma da </a:t>
            </a:r>
            <a:r>
              <a:rPr lang="pt-BR" sz="2100" dirty="0">
                <a:latin typeface="Arial" panose="020B0604020202020204" pitchFamily="34" charset="0"/>
                <a:cs typeface="Arial" panose="020B0604020202020204" pitchFamily="34" charset="0"/>
                <a:hlinkClick r:id="rId3"/>
              </a:rPr>
              <a:t>Lei nº 6.019, de 1974</a:t>
            </a:r>
            <a:r>
              <a:rPr lang="pt-BR" sz="2100" dirty="0">
                <a:latin typeface="Arial" panose="020B0604020202020204" pitchFamily="34" charset="0"/>
                <a:cs typeface="Arial" panose="020B0604020202020204" pitchFamily="34" charset="0"/>
              </a:rPr>
              <a:t>. (</a:t>
            </a:r>
            <a:r>
              <a:rPr lang="pt-BR" sz="2100" dirty="0">
                <a:latin typeface="Arial" panose="020B0604020202020204" pitchFamily="34" charset="0"/>
                <a:cs typeface="Arial" panose="020B0604020202020204" pitchFamily="34" charset="0"/>
                <a:hlinkClick r:id="rId4"/>
              </a:rPr>
              <a:t>Lei nº 8.212, de 1991</a:t>
            </a:r>
            <a:r>
              <a:rPr lang="pt-BR" sz="2100" dirty="0">
                <a:latin typeface="Arial" panose="020B0604020202020204" pitchFamily="34" charset="0"/>
                <a:cs typeface="Arial" panose="020B0604020202020204" pitchFamily="34" charset="0"/>
              </a:rPr>
              <a:t>, art. 31, § 3º; e </a:t>
            </a:r>
            <a:r>
              <a:rPr lang="pt-BR" sz="2100" dirty="0">
                <a:latin typeface="Arial" panose="020B0604020202020204" pitchFamily="34" charset="0"/>
                <a:cs typeface="Arial" panose="020B0604020202020204" pitchFamily="34" charset="0"/>
                <a:hlinkClick r:id="rId5"/>
              </a:rPr>
              <a:t>Regulamento da Previdência Social, de 1999</a:t>
            </a:r>
            <a:r>
              <a:rPr lang="pt-BR" sz="2100" dirty="0">
                <a:latin typeface="Arial" panose="020B0604020202020204" pitchFamily="34" charset="0"/>
                <a:cs typeface="Arial" panose="020B0604020202020204" pitchFamily="34" charset="0"/>
              </a:rPr>
              <a:t>, art. 219, § 1º)</a:t>
            </a:r>
            <a:endParaRPr lang="pt-BR" sz="2100" b="1" dirty="0">
              <a:solidFill>
                <a:srgbClr val="000000"/>
              </a:solidFill>
              <a:latin typeface="Arial" panose="020B0604020202020204" pitchFamily="34" charset="0"/>
              <a:cs typeface="Arial" panose="020B0604020202020204" pitchFamily="34" charset="0"/>
            </a:endParaRPr>
          </a:p>
        </p:txBody>
      </p:sp>
      <p:sp>
        <p:nvSpPr>
          <p:cNvPr id="15" name="Retângulo 14"/>
          <p:cNvSpPr/>
          <p:nvPr/>
        </p:nvSpPr>
        <p:spPr>
          <a:xfrm>
            <a:off x="2179009" y="706273"/>
            <a:ext cx="966931" cy="369332"/>
          </a:xfrm>
          <a:prstGeom prst="rect">
            <a:avLst/>
          </a:prstGeom>
        </p:spPr>
        <p:txBody>
          <a:bodyPr wrap="none">
            <a:spAutoFit/>
          </a:bodyPr>
          <a:lstStyle/>
          <a:p>
            <a:r>
              <a:rPr lang="pt-BR" b="1" dirty="0" smtClean="0">
                <a:solidFill>
                  <a:srgbClr val="FF0000"/>
                </a:solidFill>
                <a:latin typeface="Arial" panose="020B0604020202020204" pitchFamily="34" charset="0"/>
                <a:cs typeface="Arial" panose="020B0604020202020204" pitchFamily="34" charset="0"/>
              </a:rPr>
              <a:t>ANTES</a:t>
            </a:r>
            <a:endParaRPr lang="pt-BR" dirty="0">
              <a:solidFill>
                <a:srgbClr val="FF0000"/>
              </a:solidFill>
            </a:endParaRPr>
          </a:p>
        </p:txBody>
      </p:sp>
      <p:sp>
        <p:nvSpPr>
          <p:cNvPr id="18" name="Retângulo 17"/>
          <p:cNvSpPr/>
          <p:nvPr/>
        </p:nvSpPr>
        <p:spPr>
          <a:xfrm>
            <a:off x="8000689" y="706273"/>
            <a:ext cx="1043876" cy="369332"/>
          </a:xfrm>
          <a:prstGeom prst="rect">
            <a:avLst/>
          </a:prstGeom>
        </p:spPr>
        <p:txBody>
          <a:bodyPr wrap="none">
            <a:spAutoFit/>
          </a:bodyPr>
          <a:lstStyle/>
          <a:p>
            <a:r>
              <a:rPr lang="pt-BR" b="1" dirty="0" smtClean="0">
                <a:solidFill>
                  <a:srgbClr val="FF0000"/>
                </a:solidFill>
                <a:latin typeface="Arial" panose="020B0604020202020204" pitchFamily="34" charset="0"/>
                <a:cs typeface="Arial" panose="020B0604020202020204" pitchFamily="34" charset="0"/>
              </a:rPr>
              <a:t>AGORA</a:t>
            </a:r>
            <a:endParaRPr lang="pt-BR" dirty="0">
              <a:solidFill>
                <a:srgbClr val="FF0000"/>
              </a:solidFill>
            </a:endParaRPr>
          </a:p>
        </p:txBody>
      </p:sp>
      <p:pic>
        <p:nvPicPr>
          <p:cNvPr id="19" name="Imagem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0" name="Retângulo 19">
            <a:hlinkClick r:id="rId7"/>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1" name="Retângulo 20">
            <a:hlinkClick r:id="rId8"/>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2" name="Retângulo 21">
            <a:hlinkClick r:id="rId9"/>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00061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 e Empreitada</a:t>
            </a:r>
            <a:endParaRPr lang="pt-BR" sz="3200" dirty="0"/>
          </a:p>
        </p:txBody>
      </p:sp>
      <p:sp>
        <p:nvSpPr>
          <p:cNvPr id="17" name="Retângulo 16"/>
          <p:cNvSpPr/>
          <p:nvPr/>
        </p:nvSpPr>
        <p:spPr>
          <a:xfrm>
            <a:off x="440971" y="1115283"/>
            <a:ext cx="5406983" cy="4293483"/>
          </a:xfrm>
          <a:prstGeom prst="rect">
            <a:avLst/>
          </a:prstGeom>
          <a:ln w="28575">
            <a:solidFill>
              <a:schemeClr val="tx1"/>
            </a:solidFill>
          </a:ln>
        </p:spPr>
        <p:txBody>
          <a:bodyPr wrap="square">
            <a:spAutoFit/>
          </a:bodyPr>
          <a:lstStyle/>
          <a:p>
            <a:pPr algn="ctr"/>
            <a:r>
              <a:rPr lang="pt-BR" sz="2100" b="1" dirty="0" smtClean="0">
                <a:solidFill>
                  <a:srgbClr val="000000"/>
                </a:solidFill>
                <a:latin typeface="Arial" panose="020B0604020202020204" pitchFamily="34" charset="0"/>
                <a:cs typeface="Arial" panose="020B0604020202020204" pitchFamily="34" charset="0"/>
              </a:rPr>
              <a:t>IN 971/09 – Conceito de Empreitada</a:t>
            </a:r>
          </a:p>
          <a:p>
            <a:pPr algn="just"/>
            <a:endParaRPr lang="pt-BR" sz="2100" dirty="0" smtClean="0">
              <a:solidFill>
                <a:srgbClr val="000000"/>
              </a:solidFill>
              <a:latin typeface="Arial" panose="020B0604020202020204" pitchFamily="34" charset="0"/>
              <a:cs typeface="Arial" panose="020B0604020202020204" pitchFamily="34" charset="0"/>
            </a:endParaRPr>
          </a:p>
          <a:p>
            <a:pPr algn="just"/>
            <a:r>
              <a:rPr lang="pt-BR" sz="2100" dirty="0">
                <a:latin typeface="Arial" panose="020B0604020202020204" pitchFamily="34" charset="0"/>
                <a:cs typeface="Arial" panose="020B0604020202020204" pitchFamily="34" charset="0"/>
              </a:rPr>
              <a:t>Art. 116. </a:t>
            </a:r>
            <a:r>
              <a:rPr lang="pt-BR" sz="2100" b="1" dirty="0">
                <a:solidFill>
                  <a:srgbClr val="FF0000"/>
                </a:solidFill>
                <a:latin typeface="Arial" panose="020B0604020202020204" pitchFamily="34" charset="0"/>
                <a:cs typeface="Arial" panose="020B0604020202020204" pitchFamily="34" charset="0"/>
              </a:rPr>
              <a:t>Empreitada é</a:t>
            </a:r>
            <a:r>
              <a:rPr lang="pt-BR" sz="2100" dirty="0">
                <a:latin typeface="Arial" panose="020B0604020202020204" pitchFamily="34" charset="0"/>
                <a:cs typeface="Arial" panose="020B0604020202020204" pitchFamily="34" charset="0"/>
              </a:rPr>
              <a:t> a execução, contratualmente estabelecida, de tarefa, de obra ou de serviço, por preço ajustado, com ou sem fornecimento de material ou uso de equipamentos, que podem ou não ser utilizados, realizada nas dependências da empresa contratante, nas de terceiros ou nas da empresa contratada, tendo como objeto um resultado pretendido, observado o inciso VI do art. 149 quanto à empreitada realizada nas dependências da contratada</a:t>
            </a:r>
            <a:r>
              <a:rPr lang="pt-BR" sz="2100" dirty="0" smtClean="0">
                <a:latin typeface="Arial" panose="020B0604020202020204" pitchFamily="34" charset="0"/>
                <a:cs typeface="Arial" panose="020B0604020202020204" pitchFamily="34" charset="0"/>
              </a:rPr>
              <a:t>.</a:t>
            </a:r>
            <a:endParaRPr lang="pt-BR" sz="2100" dirty="0">
              <a:latin typeface="Arial" panose="020B0604020202020204" pitchFamily="34" charset="0"/>
              <a:cs typeface="Arial" panose="020B0604020202020204" pitchFamily="34" charset="0"/>
            </a:endParaRPr>
          </a:p>
        </p:txBody>
      </p:sp>
      <p:sp>
        <p:nvSpPr>
          <p:cNvPr id="13" name="Retângulo 12"/>
          <p:cNvSpPr/>
          <p:nvPr/>
        </p:nvSpPr>
        <p:spPr>
          <a:xfrm>
            <a:off x="6031050" y="1113733"/>
            <a:ext cx="5642006" cy="4616648"/>
          </a:xfrm>
          <a:prstGeom prst="rect">
            <a:avLst/>
          </a:prstGeom>
          <a:ln w="28575">
            <a:solidFill>
              <a:schemeClr val="tx1"/>
            </a:solidFill>
          </a:ln>
        </p:spPr>
        <p:txBody>
          <a:bodyPr wrap="square">
            <a:spAutoFit/>
          </a:bodyPr>
          <a:lstStyle/>
          <a:p>
            <a:pPr algn="ctr"/>
            <a:r>
              <a:rPr lang="pt-BR" sz="2100" b="1" dirty="0" smtClean="0">
                <a:solidFill>
                  <a:srgbClr val="000000"/>
                </a:solidFill>
                <a:latin typeface="Arial" panose="020B0604020202020204" pitchFamily="34" charset="0"/>
                <a:cs typeface="Arial" panose="020B0604020202020204" pitchFamily="34" charset="0"/>
              </a:rPr>
              <a:t>IN 2110/22 – Conceito de Empreitada</a:t>
            </a:r>
          </a:p>
          <a:p>
            <a:pPr algn="just"/>
            <a:endParaRPr lang="pt-BR" sz="2100" dirty="0" smtClean="0">
              <a:solidFill>
                <a:srgbClr val="000000"/>
              </a:solidFill>
              <a:latin typeface="Arial" panose="020B0604020202020204" pitchFamily="34" charset="0"/>
              <a:cs typeface="Arial" panose="020B0604020202020204" pitchFamily="34" charset="0"/>
            </a:endParaRPr>
          </a:p>
          <a:p>
            <a:pPr algn="just"/>
            <a:r>
              <a:rPr lang="pt-BR" sz="2100" dirty="0">
                <a:latin typeface="Arial" panose="020B0604020202020204" pitchFamily="34" charset="0"/>
                <a:cs typeface="Arial" panose="020B0604020202020204" pitchFamily="34" charset="0"/>
              </a:rPr>
              <a:t>Art. 109. </a:t>
            </a:r>
            <a:r>
              <a:rPr lang="pt-BR" sz="2100" b="1" dirty="0">
                <a:solidFill>
                  <a:srgbClr val="FF0000"/>
                </a:solidFill>
                <a:latin typeface="Arial" panose="020B0604020202020204" pitchFamily="34" charset="0"/>
                <a:cs typeface="Arial" panose="020B0604020202020204" pitchFamily="34" charset="0"/>
              </a:rPr>
              <a:t>Empreitada</a:t>
            </a:r>
            <a:r>
              <a:rPr lang="pt-BR" sz="2100" dirty="0">
                <a:latin typeface="Arial" panose="020B0604020202020204" pitchFamily="34" charset="0"/>
                <a:cs typeface="Arial" panose="020B0604020202020204" pitchFamily="34" charset="0"/>
              </a:rPr>
              <a:t> é a </a:t>
            </a:r>
            <a:r>
              <a:rPr lang="pt-BR" sz="2100" b="1" dirty="0">
                <a:latin typeface="Arial" panose="020B0604020202020204" pitchFamily="34" charset="0"/>
                <a:cs typeface="Arial" panose="020B0604020202020204" pitchFamily="34" charset="0"/>
              </a:rPr>
              <a:t>execução, contratualmente estabelecida</a:t>
            </a:r>
            <a:r>
              <a:rPr lang="pt-BR" sz="2100" dirty="0">
                <a:latin typeface="Arial" panose="020B0604020202020204" pitchFamily="34" charset="0"/>
                <a:cs typeface="Arial" panose="020B0604020202020204" pitchFamily="34" charset="0"/>
              </a:rPr>
              <a:t>, de tarefa, de obra ou de serviço, </a:t>
            </a:r>
            <a:r>
              <a:rPr lang="pt-BR" sz="2100" b="1" dirty="0">
                <a:latin typeface="Arial" panose="020B0604020202020204" pitchFamily="34" charset="0"/>
                <a:cs typeface="Arial" panose="020B0604020202020204" pitchFamily="34" charset="0"/>
              </a:rPr>
              <a:t>por preço ajustado</a:t>
            </a:r>
            <a:r>
              <a:rPr lang="pt-BR" sz="2100" dirty="0">
                <a:latin typeface="Arial" panose="020B0604020202020204" pitchFamily="34" charset="0"/>
                <a:cs typeface="Arial" panose="020B0604020202020204" pitchFamily="34" charset="0"/>
              </a:rPr>
              <a:t>, com ou sem fornecimento de material ou uso de equipamentos, que podem ou não ser utilizados, </a:t>
            </a:r>
            <a:r>
              <a:rPr lang="pt-BR" sz="2100" b="1" dirty="0">
                <a:latin typeface="Arial" panose="020B0604020202020204" pitchFamily="34" charset="0"/>
                <a:cs typeface="Arial" panose="020B0604020202020204" pitchFamily="34" charset="0"/>
              </a:rPr>
              <a:t>realizada nas dependências da empresa contratante</a:t>
            </a:r>
            <a:r>
              <a:rPr lang="pt-BR" sz="2100" dirty="0">
                <a:latin typeface="Arial" panose="020B0604020202020204" pitchFamily="34" charset="0"/>
                <a:cs typeface="Arial" panose="020B0604020202020204" pitchFamily="34" charset="0"/>
              </a:rPr>
              <a:t>, </a:t>
            </a:r>
            <a:r>
              <a:rPr lang="pt-BR" sz="2100" b="1" dirty="0">
                <a:latin typeface="Arial" panose="020B0604020202020204" pitchFamily="34" charset="0"/>
                <a:cs typeface="Arial" panose="020B0604020202020204" pitchFamily="34" charset="0"/>
              </a:rPr>
              <a:t>nas de terceiros ou nas da empresa </a:t>
            </a:r>
            <a:r>
              <a:rPr lang="pt-BR" sz="2100" b="1" u="sng" dirty="0">
                <a:solidFill>
                  <a:srgbClr val="FF0000"/>
                </a:solidFill>
                <a:latin typeface="Arial" panose="020B0604020202020204" pitchFamily="34" charset="0"/>
                <a:cs typeface="Arial" panose="020B0604020202020204" pitchFamily="34" charset="0"/>
              </a:rPr>
              <a:t>contratada</a:t>
            </a:r>
            <a:r>
              <a:rPr lang="pt-BR" sz="2100" dirty="0">
                <a:latin typeface="Arial" panose="020B0604020202020204" pitchFamily="34" charset="0"/>
                <a:cs typeface="Arial" panose="020B0604020202020204" pitchFamily="34" charset="0"/>
              </a:rPr>
              <a:t>, tendo como objeto um </a:t>
            </a:r>
            <a:r>
              <a:rPr lang="pt-BR" sz="2100" b="1" dirty="0">
                <a:latin typeface="Arial" panose="020B0604020202020204" pitchFamily="34" charset="0"/>
                <a:cs typeface="Arial" panose="020B0604020202020204" pitchFamily="34" charset="0"/>
              </a:rPr>
              <a:t>resultado pretendido</a:t>
            </a:r>
            <a:r>
              <a:rPr lang="pt-BR" sz="2100" dirty="0">
                <a:latin typeface="Arial" panose="020B0604020202020204" pitchFamily="34" charset="0"/>
                <a:cs typeface="Arial" panose="020B0604020202020204" pitchFamily="34" charset="0"/>
              </a:rPr>
              <a:t>, observado o disposto no inciso VI do caput do art. 114 quanto à empreitada realizada nas dependências da contratada.</a:t>
            </a:r>
          </a:p>
        </p:txBody>
      </p:sp>
      <p:sp>
        <p:nvSpPr>
          <p:cNvPr id="2" name="Retângulo 1"/>
          <p:cNvSpPr/>
          <p:nvPr/>
        </p:nvSpPr>
        <p:spPr>
          <a:xfrm>
            <a:off x="2395778" y="705910"/>
            <a:ext cx="966931" cy="369332"/>
          </a:xfrm>
          <a:prstGeom prst="rect">
            <a:avLst/>
          </a:prstGeom>
        </p:spPr>
        <p:txBody>
          <a:bodyPr wrap="none">
            <a:spAutoFit/>
          </a:bodyPr>
          <a:lstStyle/>
          <a:p>
            <a:r>
              <a:rPr lang="pt-BR" b="1" dirty="0" smtClean="0">
                <a:solidFill>
                  <a:srgbClr val="FF0000"/>
                </a:solidFill>
                <a:latin typeface="Arial" panose="020B0604020202020204" pitchFamily="34" charset="0"/>
                <a:cs typeface="Arial" panose="020B0604020202020204" pitchFamily="34" charset="0"/>
              </a:rPr>
              <a:t>ANTES</a:t>
            </a:r>
            <a:endParaRPr lang="pt-BR" dirty="0">
              <a:solidFill>
                <a:srgbClr val="FF0000"/>
              </a:solidFill>
            </a:endParaRPr>
          </a:p>
        </p:txBody>
      </p:sp>
      <p:sp>
        <p:nvSpPr>
          <p:cNvPr id="15" name="Retângulo 14"/>
          <p:cNvSpPr/>
          <p:nvPr/>
        </p:nvSpPr>
        <p:spPr>
          <a:xfrm>
            <a:off x="8217458" y="705910"/>
            <a:ext cx="1043876" cy="369332"/>
          </a:xfrm>
          <a:prstGeom prst="rect">
            <a:avLst/>
          </a:prstGeom>
        </p:spPr>
        <p:txBody>
          <a:bodyPr wrap="none">
            <a:spAutoFit/>
          </a:bodyPr>
          <a:lstStyle/>
          <a:p>
            <a:r>
              <a:rPr lang="pt-BR" b="1" dirty="0" smtClean="0">
                <a:solidFill>
                  <a:srgbClr val="FF0000"/>
                </a:solidFill>
                <a:latin typeface="Arial" panose="020B0604020202020204" pitchFamily="34" charset="0"/>
                <a:cs typeface="Arial" panose="020B0604020202020204" pitchFamily="34" charset="0"/>
              </a:rPr>
              <a:t>AGORA</a:t>
            </a:r>
            <a:endParaRPr lang="pt-BR" dirty="0">
              <a:solidFill>
                <a:srgbClr val="FF0000"/>
              </a:solidFill>
            </a:endParaRPr>
          </a:p>
        </p:txBody>
      </p:sp>
      <p:pic>
        <p:nvPicPr>
          <p:cNvPr id="16" name="Imagem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8" name="Retângulo 17">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9" name="Retângulo 18">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0" name="Retângulo 19">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3023616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7627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 e Empreitada</a:t>
            </a:r>
            <a:endParaRPr lang="pt-BR" sz="3200" dirty="0"/>
          </a:p>
        </p:txBody>
      </p:sp>
      <p:graphicFrame>
        <p:nvGraphicFramePr>
          <p:cNvPr id="13" name="Diagrama 12">
            <a:extLst>
              <a:ext uri="{FF2B5EF4-FFF2-40B4-BE49-F238E27FC236}">
                <a16:creationId xmlns="" xmlns:a16="http://schemas.microsoft.com/office/drawing/2014/main" id="{3152968F-DAD1-41F7-9EA0-DE215300B9B6}"/>
              </a:ext>
            </a:extLst>
          </p:cNvPr>
          <p:cNvGraphicFramePr/>
          <p:nvPr>
            <p:extLst>
              <p:ext uri="{D42A27DB-BD31-4B8C-83A1-F6EECF244321}">
                <p14:modId xmlns:p14="http://schemas.microsoft.com/office/powerpoint/2010/main" val="3885539959"/>
              </p:ext>
            </p:extLst>
          </p:nvPr>
        </p:nvGraphicFramePr>
        <p:xfrm>
          <a:off x="26751" y="1252827"/>
          <a:ext cx="5539936" cy="3993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Diagrama 14">
            <a:extLst>
              <a:ext uri="{FF2B5EF4-FFF2-40B4-BE49-F238E27FC236}">
                <a16:creationId xmlns="" xmlns:a16="http://schemas.microsoft.com/office/drawing/2014/main" id="{72A396E8-02FD-40C7-ABD0-B4AF82B793A2}"/>
              </a:ext>
            </a:extLst>
          </p:cNvPr>
          <p:cNvGraphicFramePr/>
          <p:nvPr>
            <p:extLst>
              <p:ext uri="{D42A27DB-BD31-4B8C-83A1-F6EECF244321}">
                <p14:modId xmlns:p14="http://schemas.microsoft.com/office/powerpoint/2010/main" val="3029924349"/>
              </p:ext>
            </p:extLst>
          </p:nvPr>
        </p:nvGraphicFramePr>
        <p:xfrm>
          <a:off x="5810012" y="609720"/>
          <a:ext cx="6276217" cy="56520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Elipse 1"/>
          <p:cNvSpPr/>
          <p:nvPr/>
        </p:nvSpPr>
        <p:spPr>
          <a:xfrm>
            <a:off x="2534062" y="3720587"/>
            <a:ext cx="3788229" cy="186798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Elipse 15"/>
          <p:cNvSpPr/>
          <p:nvPr/>
        </p:nvSpPr>
        <p:spPr>
          <a:xfrm>
            <a:off x="8734565" y="456151"/>
            <a:ext cx="3788229" cy="150698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Elipse 16"/>
          <p:cNvSpPr/>
          <p:nvPr/>
        </p:nvSpPr>
        <p:spPr>
          <a:xfrm>
            <a:off x="8886965" y="1969397"/>
            <a:ext cx="3788229" cy="150698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Elipse 17"/>
          <p:cNvSpPr/>
          <p:nvPr/>
        </p:nvSpPr>
        <p:spPr>
          <a:xfrm>
            <a:off x="8812942" y="4868179"/>
            <a:ext cx="3788229" cy="150698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9" name="Imagem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0" name="Retângulo 19">
            <a:hlinkClick r:id="rId1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1" name="Retângulo 20">
            <a:hlinkClick r:id="rId1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2" name="Retângulo 21">
            <a:hlinkClick r:id="rId1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28628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15" grpId="0">
        <p:bldAsOne/>
      </p:bldGraphic>
      <p:bldP spid="2" grpId="0" animBg="1"/>
      <p:bldP spid="16" grpId="0" animBg="1"/>
      <p:bldP spid="17" grpId="0" animBg="1"/>
      <p:bldP spid="1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a:t>
            </a:r>
            <a:endParaRPr lang="pt-BR" sz="3200" dirty="0"/>
          </a:p>
        </p:txBody>
      </p:sp>
      <p:sp>
        <p:nvSpPr>
          <p:cNvPr id="16" name="Retângulo 15"/>
          <p:cNvSpPr/>
          <p:nvPr/>
        </p:nvSpPr>
        <p:spPr>
          <a:xfrm>
            <a:off x="1322357" y="1001966"/>
            <a:ext cx="10070194" cy="4708981"/>
          </a:xfrm>
          <a:prstGeom prst="rect">
            <a:avLst/>
          </a:prstGeom>
          <a:solidFill>
            <a:schemeClr val="bg1"/>
          </a:solidFill>
          <a:ln w="28575">
            <a:solidFill>
              <a:schemeClr val="tx1"/>
            </a:solidFill>
          </a:ln>
        </p:spPr>
        <p:txBody>
          <a:bodyPr wrap="square">
            <a:spAutoFit/>
          </a:bodyPr>
          <a:lstStyle/>
          <a:p>
            <a:pPr algn="ctr"/>
            <a:r>
              <a:rPr lang="pt-BR" sz="2400" b="1" dirty="0" smtClean="0">
                <a:solidFill>
                  <a:srgbClr val="000000"/>
                </a:solidFill>
                <a:latin typeface="Arial" panose="020B0604020202020204" pitchFamily="34" charset="0"/>
                <a:cs typeface="Arial" panose="020B0604020202020204" pitchFamily="34" charset="0"/>
              </a:rPr>
              <a:t>IN 2110/2022 – Conceito de Cessão de Mão de Obra</a:t>
            </a:r>
          </a:p>
          <a:p>
            <a:pPr algn="just"/>
            <a:endParaRPr lang="pt-BR" sz="2400" dirty="0" smtClean="0">
              <a:solidFill>
                <a:srgbClr val="000000"/>
              </a:solidFill>
              <a:latin typeface="Arial" panose="020B0604020202020204" pitchFamily="34" charset="0"/>
              <a:cs typeface="Arial" panose="020B0604020202020204" pitchFamily="34" charset="0"/>
            </a:endParaRPr>
          </a:p>
          <a:p>
            <a:pPr algn="just">
              <a:lnSpc>
                <a:spcPct val="150000"/>
              </a:lnSpc>
            </a:pPr>
            <a:r>
              <a:rPr lang="pt-BR" sz="2400" dirty="0">
                <a:latin typeface="Arial" panose="020B0604020202020204" pitchFamily="34" charset="0"/>
                <a:cs typeface="Arial" panose="020B0604020202020204" pitchFamily="34" charset="0"/>
              </a:rPr>
              <a:t>Art. 108. </a:t>
            </a:r>
            <a:r>
              <a:rPr lang="pt-BR" sz="2400" b="1" dirty="0">
                <a:solidFill>
                  <a:srgbClr val="FF0000"/>
                </a:solidFill>
                <a:latin typeface="Arial" panose="020B0604020202020204" pitchFamily="34" charset="0"/>
                <a:cs typeface="Arial" panose="020B0604020202020204" pitchFamily="34" charset="0"/>
              </a:rPr>
              <a:t>Cessão de mão de obra</a:t>
            </a:r>
            <a:r>
              <a:rPr lang="pt-BR" sz="2400" dirty="0">
                <a:latin typeface="Arial" panose="020B0604020202020204" pitchFamily="34" charset="0"/>
                <a:cs typeface="Arial" panose="020B0604020202020204" pitchFamily="34" charset="0"/>
              </a:rPr>
              <a:t> é a colocação </a:t>
            </a:r>
            <a:r>
              <a:rPr lang="pt-BR" sz="2400" b="1" dirty="0">
                <a:latin typeface="Arial" panose="020B0604020202020204" pitchFamily="34" charset="0"/>
                <a:cs typeface="Arial" panose="020B0604020202020204" pitchFamily="34" charset="0"/>
              </a:rPr>
              <a:t>à disposição da empresa contratante</a:t>
            </a:r>
            <a:r>
              <a:rPr lang="pt-BR" sz="2400" dirty="0">
                <a:latin typeface="Arial" panose="020B0604020202020204" pitchFamily="34" charset="0"/>
                <a:cs typeface="Arial" panose="020B0604020202020204" pitchFamily="34" charset="0"/>
              </a:rPr>
              <a:t>, em </a:t>
            </a:r>
            <a:r>
              <a:rPr lang="pt-BR" sz="2400" b="1" dirty="0">
                <a:latin typeface="Arial" panose="020B0604020202020204" pitchFamily="34" charset="0"/>
                <a:cs typeface="Arial" panose="020B0604020202020204" pitchFamily="34" charset="0"/>
              </a:rPr>
              <a:t>suas dependências ou nas de terceiros</a:t>
            </a:r>
            <a:r>
              <a:rPr lang="pt-BR" sz="2400" dirty="0">
                <a:latin typeface="Arial" panose="020B0604020202020204" pitchFamily="34" charset="0"/>
                <a:cs typeface="Arial" panose="020B0604020202020204" pitchFamily="34" charset="0"/>
              </a:rPr>
              <a:t>, de trabalhadores que realizem </a:t>
            </a:r>
            <a:r>
              <a:rPr lang="pt-BR" sz="2400" b="1" u="sng" dirty="0">
                <a:solidFill>
                  <a:srgbClr val="7030A0"/>
                </a:solidFill>
                <a:latin typeface="Arial" panose="020B0604020202020204" pitchFamily="34" charset="0"/>
                <a:cs typeface="Arial" panose="020B0604020202020204" pitchFamily="34" charset="0"/>
              </a:rPr>
              <a:t>serviços contínuos</a:t>
            </a:r>
            <a:r>
              <a:rPr lang="pt-BR" sz="2400" dirty="0">
                <a:latin typeface="Arial" panose="020B0604020202020204" pitchFamily="34" charset="0"/>
                <a:cs typeface="Arial" panose="020B0604020202020204" pitchFamily="34" charset="0"/>
              </a:rPr>
              <a:t>, relacionados ou não com sua atividade fim, quaisquer que sejam a natureza e a forma de contratação, inclusive por meio de trabalho temporário na forma da </a:t>
            </a:r>
            <a:r>
              <a:rPr lang="pt-BR" sz="2400" dirty="0">
                <a:latin typeface="Arial" panose="020B0604020202020204" pitchFamily="34" charset="0"/>
                <a:cs typeface="Arial" panose="020B0604020202020204" pitchFamily="34" charset="0"/>
                <a:hlinkClick r:id="rId3"/>
              </a:rPr>
              <a:t>Lei nº 6.019, de 1974</a:t>
            </a:r>
            <a:r>
              <a:rPr lang="pt-BR" sz="2400" dirty="0">
                <a:latin typeface="Arial" panose="020B0604020202020204" pitchFamily="34" charset="0"/>
                <a:cs typeface="Arial" panose="020B0604020202020204" pitchFamily="34" charset="0"/>
              </a:rPr>
              <a:t>. (</a:t>
            </a:r>
            <a:r>
              <a:rPr lang="pt-BR" sz="2400" dirty="0">
                <a:latin typeface="Arial" panose="020B0604020202020204" pitchFamily="34" charset="0"/>
                <a:cs typeface="Arial" panose="020B0604020202020204" pitchFamily="34" charset="0"/>
                <a:hlinkClick r:id="rId4"/>
              </a:rPr>
              <a:t>Lei nº 8.212, de 1991</a:t>
            </a:r>
            <a:r>
              <a:rPr lang="pt-BR" sz="2400" dirty="0">
                <a:latin typeface="Arial" panose="020B0604020202020204" pitchFamily="34" charset="0"/>
                <a:cs typeface="Arial" panose="020B0604020202020204" pitchFamily="34" charset="0"/>
              </a:rPr>
              <a:t>, art. 31, § 3º; e </a:t>
            </a:r>
            <a:r>
              <a:rPr lang="pt-BR" sz="2400" dirty="0">
                <a:latin typeface="Arial" panose="020B0604020202020204" pitchFamily="34" charset="0"/>
                <a:cs typeface="Arial" panose="020B0604020202020204" pitchFamily="34" charset="0"/>
                <a:hlinkClick r:id="rId5"/>
              </a:rPr>
              <a:t>Regulamento da Previdência Social, de 1999</a:t>
            </a:r>
            <a:r>
              <a:rPr lang="pt-BR" sz="2400" dirty="0">
                <a:latin typeface="Arial" panose="020B0604020202020204" pitchFamily="34" charset="0"/>
                <a:cs typeface="Arial" panose="020B0604020202020204" pitchFamily="34" charset="0"/>
              </a:rPr>
              <a:t>, art. 219, § 1º)</a:t>
            </a:r>
            <a:endParaRPr lang="pt-BR" sz="2400" b="1" dirty="0">
              <a:solidFill>
                <a:srgbClr val="000000"/>
              </a:solidFill>
              <a:latin typeface="Arial" panose="020B0604020202020204" pitchFamily="34" charset="0"/>
              <a:cs typeface="Arial" panose="020B0604020202020204" pitchFamily="34" charset="0"/>
            </a:endParaRPr>
          </a:p>
        </p:txBody>
      </p:sp>
      <p:pic>
        <p:nvPicPr>
          <p:cNvPr id="13" name="Image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7"/>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8"/>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9"/>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411767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0934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a:t>
            </a:r>
            <a:endParaRPr lang="pt-BR" sz="3200" dirty="0"/>
          </a:p>
        </p:txBody>
      </p:sp>
      <p:sp>
        <p:nvSpPr>
          <p:cNvPr id="17" name="Retângulo 16"/>
          <p:cNvSpPr/>
          <p:nvPr/>
        </p:nvSpPr>
        <p:spPr>
          <a:xfrm>
            <a:off x="528111" y="1245779"/>
            <a:ext cx="11118387" cy="1200329"/>
          </a:xfrm>
          <a:prstGeom prst="rect">
            <a:avLst/>
          </a:prstGeom>
          <a:solidFill>
            <a:schemeClr val="bg1"/>
          </a:solidFill>
          <a:ln w="28575">
            <a:solidFill>
              <a:schemeClr val="tx1"/>
            </a:solidFill>
          </a:ln>
        </p:spPr>
        <p:txBody>
          <a:bodyPr wrap="square">
            <a:spAutoFit/>
          </a:bodyPr>
          <a:lstStyle/>
          <a:p>
            <a:pPr algn="just"/>
            <a:r>
              <a:rPr lang="pt-BR" sz="2400" dirty="0">
                <a:solidFill>
                  <a:srgbClr val="000000"/>
                </a:solidFill>
                <a:latin typeface="Arial" panose="020B0604020202020204" pitchFamily="34" charset="0"/>
                <a:cs typeface="Arial" panose="020B0604020202020204" pitchFamily="34" charset="0"/>
              </a:rPr>
              <a:t>§ </a:t>
            </a:r>
            <a:r>
              <a:rPr lang="pt-BR" sz="2400" dirty="0" smtClean="0">
                <a:solidFill>
                  <a:srgbClr val="000000"/>
                </a:solidFill>
                <a:latin typeface="Arial" panose="020B0604020202020204" pitchFamily="34" charset="0"/>
                <a:cs typeface="Arial" panose="020B0604020202020204" pitchFamily="34" charset="0"/>
              </a:rPr>
              <a:t>1º, I - </a:t>
            </a:r>
            <a:r>
              <a:rPr lang="pt-BR" sz="2400" b="1" dirty="0">
                <a:solidFill>
                  <a:srgbClr val="FF0000"/>
                </a:solidFill>
                <a:latin typeface="Arial" panose="020B0604020202020204" pitchFamily="34" charset="0"/>
                <a:cs typeface="Arial" panose="020B0604020202020204" pitchFamily="34" charset="0"/>
              </a:rPr>
              <a:t>d</a:t>
            </a:r>
            <a:r>
              <a:rPr lang="pt-BR" sz="2400" b="1" dirty="0" smtClean="0">
                <a:solidFill>
                  <a:srgbClr val="FF0000"/>
                </a:solidFill>
                <a:latin typeface="Arial" panose="020B0604020202020204" pitchFamily="34" charset="0"/>
                <a:cs typeface="Arial" panose="020B0604020202020204" pitchFamily="34" charset="0"/>
              </a:rPr>
              <a:t>ependências </a:t>
            </a:r>
            <a:r>
              <a:rPr lang="pt-BR" sz="2400" b="1" dirty="0">
                <a:solidFill>
                  <a:srgbClr val="FF0000"/>
                </a:solidFill>
                <a:latin typeface="Arial" panose="020B0604020202020204" pitchFamily="34" charset="0"/>
                <a:cs typeface="Arial" panose="020B0604020202020204" pitchFamily="34" charset="0"/>
              </a:rPr>
              <a:t>de </a:t>
            </a:r>
            <a:r>
              <a:rPr lang="pt-BR" sz="2400" b="1" dirty="0" smtClean="0">
                <a:solidFill>
                  <a:srgbClr val="FF0000"/>
                </a:solidFill>
                <a:latin typeface="Arial" panose="020B0604020202020204" pitchFamily="34" charset="0"/>
                <a:cs typeface="Arial" panose="020B0604020202020204" pitchFamily="34" charset="0"/>
              </a:rPr>
              <a:t>terceiros</a:t>
            </a:r>
            <a:r>
              <a:rPr lang="pt-BR" sz="2400" dirty="0" smtClean="0">
                <a:latin typeface="Arial" panose="020B0604020202020204" pitchFamily="34" charset="0"/>
                <a:cs typeface="Arial" panose="020B0604020202020204" pitchFamily="34" charset="0"/>
              </a:rPr>
              <a:t>, </a:t>
            </a:r>
            <a:r>
              <a:rPr lang="pt-BR" sz="2400" dirty="0">
                <a:latin typeface="Arial" panose="020B0604020202020204" pitchFamily="34" charset="0"/>
                <a:cs typeface="Arial" panose="020B0604020202020204" pitchFamily="34" charset="0"/>
              </a:rPr>
              <a:t>aquelas indicadas pela empresa contratante, que não sejam as suas próprias e que não pertençam à empresa prestadora dos serviços;</a:t>
            </a:r>
          </a:p>
        </p:txBody>
      </p:sp>
      <p:sp>
        <p:nvSpPr>
          <p:cNvPr id="18" name="Retângulo 17"/>
          <p:cNvSpPr/>
          <p:nvPr/>
        </p:nvSpPr>
        <p:spPr>
          <a:xfrm>
            <a:off x="520546" y="2738756"/>
            <a:ext cx="11118387" cy="1569660"/>
          </a:xfrm>
          <a:prstGeom prst="rect">
            <a:avLst/>
          </a:prstGeom>
          <a:solidFill>
            <a:schemeClr val="bg1"/>
          </a:solidFill>
          <a:ln w="28575">
            <a:solidFill>
              <a:schemeClr val="tx1"/>
            </a:solidFill>
          </a:ln>
        </p:spPr>
        <p:txBody>
          <a:bodyPr wrap="square">
            <a:spAutoFit/>
          </a:bodyPr>
          <a:lstStyle/>
          <a:p>
            <a:pPr algn="just"/>
            <a:r>
              <a:rPr lang="pt-BR" sz="2400" dirty="0">
                <a:solidFill>
                  <a:srgbClr val="000000"/>
                </a:solidFill>
                <a:latin typeface="Arial" panose="020B0604020202020204" pitchFamily="34" charset="0"/>
                <a:cs typeface="Arial" panose="020B0604020202020204" pitchFamily="34" charset="0"/>
              </a:rPr>
              <a:t>§ </a:t>
            </a:r>
            <a:r>
              <a:rPr lang="pt-BR" sz="2400" dirty="0" smtClean="0">
                <a:solidFill>
                  <a:srgbClr val="000000"/>
                </a:solidFill>
                <a:latin typeface="Arial" panose="020B0604020202020204" pitchFamily="34" charset="0"/>
                <a:cs typeface="Arial" panose="020B0604020202020204" pitchFamily="34" charset="0"/>
              </a:rPr>
              <a:t>1º, II -  </a:t>
            </a:r>
            <a:r>
              <a:rPr lang="pt-BR" sz="2400" b="1" dirty="0">
                <a:solidFill>
                  <a:srgbClr val="7030A0"/>
                </a:solidFill>
                <a:latin typeface="Arial" panose="020B0604020202020204" pitchFamily="34" charset="0"/>
                <a:cs typeface="Arial" panose="020B0604020202020204" pitchFamily="34" charset="0"/>
              </a:rPr>
              <a:t>s</a:t>
            </a:r>
            <a:r>
              <a:rPr lang="pt-BR" sz="2400" b="1" dirty="0" smtClean="0">
                <a:solidFill>
                  <a:srgbClr val="7030A0"/>
                </a:solidFill>
                <a:latin typeface="Arial" panose="020B0604020202020204" pitchFamily="34" charset="0"/>
                <a:cs typeface="Arial" panose="020B0604020202020204" pitchFamily="34" charset="0"/>
              </a:rPr>
              <a:t>erviços contínuos</a:t>
            </a:r>
            <a:r>
              <a:rPr lang="pt-BR" sz="2400" dirty="0" smtClean="0">
                <a:latin typeface="Arial" panose="020B0604020202020204" pitchFamily="34" charset="0"/>
                <a:cs typeface="Arial" panose="020B0604020202020204" pitchFamily="34" charset="0"/>
              </a:rPr>
              <a:t>, </a:t>
            </a:r>
            <a:r>
              <a:rPr lang="pt-BR" sz="2400" dirty="0">
                <a:latin typeface="Arial" panose="020B0604020202020204" pitchFamily="34" charset="0"/>
                <a:cs typeface="Arial" panose="020B0604020202020204" pitchFamily="34" charset="0"/>
              </a:rPr>
              <a:t>aqueles que constituem necessidade permanente da contratante, que se repetem periódica ou sistematicamente, ligados ou não a sua atividade fim, ainda que sua execução seja realizada de forma intermitente ou por diferentes trabalhadores; e</a:t>
            </a:r>
          </a:p>
        </p:txBody>
      </p:sp>
      <p:sp>
        <p:nvSpPr>
          <p:cNvPr id="19" name="Retângulo 18"/>
          <p:cNvSpPr/>
          <p:nvPr/>
        </p:nvSpPr>
        <p:spPr>
          <a:xfrm>
            <a:off x="528111" y="4601064"/>
            <a:ext cx="11118387" cy="830997"/>
          </a:xfrm>
          <a:prstGeom prst="rect">
            <a:avLst/>
          </a:prstGeom>
          <a:solidFill>
            <a:schemeClr val="bg1"/>
          </a:solidFill>
          <a:ln w="28575">
            <a:solidFill>
              <a:schemeClr val="tx1"/>
            </a:solidFill>
          </a:ln>
        </p:spPr>
        <p:txBody>
          <a:bodyPr wrap="square">
            <a:spAutoFit/>
          </a:bodyPr>
          <a:lstStyle/>
          <a:p>
            <a:pPr algn="just"/>
            <a:r>
              <a:rPr lang="pt-BR" sz="2400" dirty="0">
                <a:solidFill>
                  <a:srgbClr val="000000"/>
                </a:solidFill>
                <a:latin typeface="Arial" panose="020B0604020202020204" pitchFamily="34" charset="0"/>
                <a:cs typeface="Arial" panose="020B0604020202020204" pitchFamily="34" charset="0"/>
              </a:rPr>
              <a:t>§ </a:t>
            </a:r>
            <a:r>
              <a:rPr lang="pt-BR" sz="2400" dirty="0" smtClean="0">
                <a:solidFill>
                  <a:srgbClr val="000000"/>
                </a:solidFill>
                <a:latin typeface="Arial" panose="020B0604020202020204" pitchFamily="34" charset="0"/>
                <a:cs typeface="Arial" panose="020B0604020202020204" pitchFamily="34" charset="0"/>
              </a:rPr>
              <a:t>1º, III -  </a:t>
            </a:r>
            <a:r>
              <a:rPr lang="pt-BR" sz="2400" b="1" dirty="0" smtClean="0">
                <a:solidFill>
                  <a:srgbClr val="00B050"/>
                </a:solidFill>
                <a:latin typeface="Arial" panose="020B0604020202020204" pitchFamily="34" charset="0"/>
                <a:cs typeface="Arial" panose="020B0604020202020204" pitchFamily="34" charset="0"/>
              </a:rPr>
              <a:t>colocação </a:t>
            </a:r>
            <a:r>
              <a:rPr lang="pt-BR" sz="2400" b="1" dirty="0">
                <a:solidFill>
                  <a:srgbClr val="00B050"/>
                </a:solidFill>
                <a:latin typeface="Arial" panose="020B0604020202020204" pitchFamily="34" charset="0"/>
                <a:cs typeface="Arial" panose="020B0604020202020204" pitchFamily="34" charset="0"/>
              </a:rPr>
              <a:t>à disposição da empresa </a:t>
            </a:r>
            <a:r>
              <a:rPr lang="pt-BR" sz="2400" b="1" dirty="0" smtClean="0">
                <a:solidFill>
                  <a:srgbClr val="00B050"/>
                </a:solidFill>
                <a:latin typeface="Arial" panose="020B0604020202020204" pitchFamily="34" charset="0"/>
                <a:cs typeface="Arial" panose="020B0604020202020204" pitchFamily="34" charset="0"/>
              </a:rPr>
              <a:t>contratante</a:t>
            </a:r>
            <a:r>
              <a:rPr lang="pt-BR" sz="2400" dirty="0" smtClean="0">
                <a:latin typeface="Arial" panose="020B0604020202020204" pitchFamily="34" charset="0"/>
                <a:cs typeface="Arial" panose="020B0604020202020204" pitchFamily="34" charset="0"/>
              </a:rPr>
              <a:t>, </a:t>
            </a:r>
            <a:r>
              <a:rPr lang="pt-BR" sz="2400" dirty="0">
                <a:latin typeface="Arial" panose="020B0604020202020204" pitchFamily="34" charset="0"/>
                <a:cs typeface="Arial" panose="020B0604020202020204" pitchFamily="34" charset="0"/>
              </a:rPr>
              <a:t>a cessão do trabalhador, em caráter não eventual, respeitados os limites do contrato.</a:t>
            </a:r>
          </a:p>
        </p:txBody>
      </p:sp>
      <p:pic>
        <p:nvPicPr>
          <p:cNvPr id="15" name="Imagem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0" name="Retângulo 19">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1" name="Retângulo 20">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499864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a:t>
            </a:r>
            <a:endParaRPr lang="pt-BR" sz="3200" dirty="0"/>
          </a:p>
        </p:txBody>
      </p:sp>
      <p:sp>
        <p:nvSpPr>
          <p:cNvPr id="19" name="Retângulo 18"/>
          <p:cNvSpPr/>
          <p:nvPr/>
        </p:nvSpPr>
        <p:spPr>
          <a:xfrm>
            <a:off x="528111" y="1585096"/>
            <a:ext cx="11118387" cy="830997"/>
          </a:xfrm>
          <a:prstGeom prst="rect">
            <a:avLst/>
          </a:prstGeom>
          <a:solidFill>
            <a:schemeClr val="bg1"/>
          </a:solidFill>
          <a:ln w="28575">
            <a:solidFill>
              <a:schemeClr val="tx1"/>
            </a:solidFill>
          </a:ln>
        </p:spPr>
        <p:txBody>
          <a:bodyPr wrap="square">
            <a:spAutoFit/>
          </a:bodyPr>
          <a:lstStyle/>
          <a:p>
            <a:pPr algn="just"/>
            <a:r>
              <a:rPr lang="pt-BR" sz="2400" dirty="0">
                <a:solidFill>
                  <a:srgbClr val="000000"/>
                </a:solidFill>
                <a:latin typeface="Arial" panose="020B0604020202020204" pitchFamily="34" charset="0"/>
                <a:cs typeface="Arial" panose="020B0604020202020204" pitchFamily="34" charset="0"/>
              </a:rPr>
              <a:t>§ </a:t>
            </a:r>
            <a:r>
              <a:rPr lang="pt-BR" sz="2400" dirty="0" smtClean="0">
                <a:solidFill>
                  <a:srgbClr val="000000"/>
                </a:solidFill>
                <a:latin typeface="Arial" panose="020B0604020202020204" pitchFamily="34" charset="0"/>
                <a:cs typeface="Arial" panose="020B0604020202020204" pitchFamily="34" charset="0"/>
              </a:rPr>
              <a:t>1º, III -  </a:t>
            </a:r>
            <a:r>
              <a:rPr lang="pt-BR" sz="2400" b="1" dirty="0" smtClean="0">
                <a:solidFill>
                  <a:srgbClr val="00B050"/>
                </a:solidFill>
                <a:latin typeface="Arial" panose="020B0604020202020204" pitchFamily="34" charset="0"/>
                <a:cs typeface="Arial" panose="020B0604020202020204" pitchFamily="34" charset="0"/>
              </a:rPr>
              <a:t>colocação </a:t>
            </a:r>
            <a:r>
              <a:rPr lang="pt-BR" sz="2400" b="1" dirty="0">
                <a:solidFill>
                  <a:srgbClr val="00B050"/>
                </a:solidFill>
                <a:latin typeface="Arial" panose="020B0604020202020204" pitchFamily="34" charset="0"/>
                <a:cs typeface="Arial" panose="020B0604020202020204" pitchFamily="34" charset="0"/>
              </a:rPr>
              <a:t>à disposição da empresa </a:t>
            </a:r>
            <a:r>
              <a:rPr lang="pt-BR" sz="2400" b="1" dirty="0" smtClean="0">
                <a:solidFill>
                  <a:srgbClr val="00B050"/>
                </a:solidFill>
                <a:latin typeface="Arial" panose="020B0604020202020204" pitchFamily="34" charset="0"/>
                <a:cs typeface="Arial" panose="020B0604020202020204" pitchFamily="34" charset="0"/>
              </a:rPr>
              <a:t>contratante</a:t>
            </a:r>
            <a:r>
              <a:rPr lang="pt-BR" sz="2400" dirty="0" smtClean="0">
                <a:latin typeface="Arial" panose="020B0604020202020204" pitchFamily="34" charset="0"/>
                <a:cs typeface="Arial" panose="020B0604020202020204" pitchFamily="34" charset="0"/>
              </a:rPr>
              <a:t>, </a:t>
            </a:r>
            <a:r>
              <a:rPr lang="pt-BR" sz="2400" dirty="0">
                <a:latin typeface="Arial" panose="020B0604020202020204" pitchFamily="34" charset="0"/>
                <a:cs typeface="Arial" panose="020B0604020202020204" pitchFamily="34" charset="0"/>
              </a:rPr>
              <a:t>a cessão do trabalhador, em caráter não eventual, respeitados os limites do contrato.</a:t>
            </a:r>
          </a:p>
        </p:txBody>
      </p:sp>
      <p:sp>
        <p:nvSpPr>
          <p:cNvPr id="15" name="Retângulo 14"/>
          <p:cNvSpPr/>
          <p:nvPr/>
        </p:nvSpPr>
        <p:spPr>
          <a:xfrm>
            <a:off x="528110" y="3235257"/>
            <a:ext cx="11118387" cy="1569660"/>
          </a:xfrm>
          <a:prstGeom prst="rect">
            <a:avLst/>
          </a:prstGeom>
          <a:solidFill>
            <a:schemeClr val="bg1"/>
          </a:solidFill>
          <a:ln w="28575">
            <a:solidFill>
              <a:schemeClr val="tx1"/>
            </a:solidFill>
          </a:ln>
        </p:spPr>
        <p:txBody>
          <a:bodyPr wrap="square">
            <a:spAutoFit/>
          </a:bodyPr>
          <a:lstStyle/>
          <a:p>
            <a:pPr algn="just"/>
            <a:r>
              <a:rPr lang="pt-BR" sz="2400" dirty="0">
                <a:latin typeface="Arial" panose="020B0604020202020204" pitchFamily="34" charset="0"/>
                <a:cs typeface="Arial" panose="020B0604020202020204" pitchFamily="34" charset="0"/>
              </a:rPr>
              <a:t>§ 2º A </a:t>
            </a:r>
            <a:r>
              <a:rPr lang="pt-BR" sz="2400" b="1" dirty="0">
                <a:latin typeface="Arial" panose="020B0604020202020204" pitchFamily="34" charset="0"/>
                <a:cs typeface="Arial" panose="020B0604020202020204" pitchFamily="34" charset="0"/>
              </a:rPr>
              <a:t>caracterização da cessão de mão de obra </a:t>
            </a:r>
            <a:r>
              <a:rPr lang="pt-BR" sz="2400" dirty="0">
                <a:latin typeface="Arial" panose="020B0604020202020204" pitchFamily="34" charset="0"/>
                <a:cs typeface="Arial" panose="020B0604020202020204" pitchFamily="34" charset="0"/>
              </a:rPr>
              <a:t>independe da existência de poder de gerência ou direção do tomador do serviço sobre os trabalhadores colocados à sua disposição. (</a:t>
            </a:r>
            <a:r>
              <a:rPr lang="pt-BR" sz="2400" dirty="0">
                <a:latin typeface="Arial" panose="020B0604020202020204" pitchFamily="34" charset="0"/>
                <a:cs typeface="Arial" panose="020B0604020202020204" pitchFamily="34" charset="0"/>
                <a:hlinkClick r:id="rId3"/>
              </a:rPr>
              <a:t>Solução de Consulta Interna </a:t>
            </a:r>
            <a:r>
              <a:rPr lang="pt-BR" sz="2400" dirty="0" err="1">
                <a:latin typeface="Arial" panose="020B0604020202020204" pitchFamily="34" charset="0"/>
                <a:cs typeface="Arial" panose="020B0604020202020204" pitchFamily="34" charset="0"/>
                <a:hlinkClick r:id="rId3"/>
              </a:rPr>
              <a:t>Cosit</a:t>
            </a:r>
            <a:r>
              <a:rPr lang="pt-BR" sz="2400" dirty="0">
                <a:latin typeface="Arial" panose="020B0604020202020204" pitchFamily="34" charset="0"/>
                <a:cs typeface="Arial" panose="020B0604020202020204" pitchFamily="34" charset="0"/>
                <a:hlinkClick r:id="rId3"/>
              </a:rPr>
              <a:t> nº 4, de 28 de maio de 2021</a:t>
            </a:r>
            <a:r>
              <a:rPr lang="pt-BR" sz="2400" dirty="0">
                <a:latin typeface="Arial" panose="020B0604020202020204" pitchFamily="34" charset="0"/>
                <a:cs typeface="Arial" panose="020B0604020202020204" pitchFamily="34" charset="0"/>
              </a:rPr>
              <a:t>)</a:t>
            </a:r>
          </a:p>
        </p:txBody>
      </p:sp>
      <p:pic>
        <p:nvPicPr>
          <p:cNvPr id="16" name="Imagem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7" name="Retângulo 16">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0" name="Retângulo 19">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61465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a:t>
            </a:r>
            <a:endParaRPr lang="pt-BR" sz="3200" dirty="0"/>
          </a:p>
        </p:txBody>
      </p:sp>
      <p:sp>
        <p:nvSpPr>
          <p:cNvPr id="20" name="Retângulo 19"/>
          <p:cNvSpPr/>
          <p:nvPr/>
        </p:nvSpPr>
        <p:spPr>
          <a:xfrm>
            <a:off x="528111" y="838803"/>
            <a:ext cx="11118387" cy="5124480"/>
          </a:xfrm>
          <a:prstGeom prst="rect">
            <a:avLst/>
          </a:prstGeom>
          <a:solidFill>
            <a:schemeClr val="bg1"/>
          </a:solidFill>
          <a:ln w="28575">
            <a:solidFill>
              <a:schemeClr val="tx1"/>
            </a:solidFill>
          </a:ln>
        </p:spPr>
        <p:txBody>
          <a:bodyPr wrap="square">
            <a:spAutoFit/>
          </a:bodyPr>
          <a:lstStyle/>
          <a:p>
            <a:pPr algn="ctr"/>
            <a:r>
              <a:rPr lang="pt-BR" sz="2400" b="1" dirty="0" smtClean="0">
                <a:solidFill>
                  <a:srgbClr val="000000"/>
                </a:solidFill>
                <a:latin typeface="Arial" panose="020B0604020202020204" pitchFamily="34" charset="0"/>
                <a:cs typeface="Arial" panose="020B0604020202020204" pitchFamily="34" charset="0"/>
              </a:rPr>
              <a:t>Solução de Consulta 75/2021 – 14/06/2021</a:t>
            </a:r>
          </a:p>
          <a:p>
            <a:pPr algn="ctr"/>
            <a:endParaRPr lang="pt-BR" sz="2400" b="1" dirty="0">
              <a:solidFill>
                <a:srgbClr val="000000"/>
              </a:solidFill>
              <a:latin typeface="Arial" panose="020B0604020202020204" pitchFamily="34" charset="0"/>
              <a:cs typeface="Arial" panose="020B0604020202020204" pitchFamily="34" charset="0"/>
            </a:endParaRPr>
          </a:p>
          <a:p>
            <a:pPr algn="ctr"/>
            <a:r>
              <a:rPr lang="pt-BR" sz="2400" b="1" dirty="0" smtClean="0">
                <a:solidFill>
                  <a:srgbClr val="000000"/>
                </a:solidFill>
                <a:latin typeface="Arial" panose="020B0604020202020204" pitchFamily="34" charset="0"/>
                <a:cs typeface="Arial" panose="020B0604020202020204" pitchFamily="34" charset="0"/>
              </a:rPr>
              <a:t>Definição do termo “COLOCAÇÃO À DISPOSIÇÃO DA CONTRANTE”</a:t>
            </a:r>
          </a:p>
          <a:p>
            <a:pPr algn="just"/>
            <a:endParaRPr lang="pt-BR" sz="2400" dirty="0" smtClean="0">
              <a:solidFill>
                <a:srgbClr val="000000"/>
              </a:solidFill>
              <a:latin typeface="Arial" panose="020B0604020202020204" pitchFamily="34" charset="0"/>
              <a:cs typeface="Arial" panose="020B0604020202020204" pitchFamily="34" charset="0"/>
            </a:endParaRPr>
          </a:p>
          <a:p>
            <a:pPr algn="just"/>
            <a:r>
              <a:rPr lang="pt-BR" sz="2400" dirty="0">
                <a:latin typeface="Arial" panose="020B0604020202020204" pitchFamily="34" charset="0"/>
                <a:cs typeface="Arial" panose="020B0604020202020204" pitchFamily="34" charset="0"/>
              </a:rPr>
              <a:t>RETENÇÃO CONTRIBUIÇÃO PREVIDENCIÁRIA. CESSÃO DE MÃO DE OBRA. </a:t>
            </a:r>
            <a:r>
              <a:rPr lang="pt-BR" sz="2400" b="1" dirty="0">
                <a:solidFill>
                  <a:srgbClr val="FF0000"/>
                </a:solidFill>
                <a:latin typeface="Arial" panose="020B0604020202020204" pitchFamily="34" charset="0"/>
                <a:cs typeface="Arial" panose="020B0604020202020204" pitchFamily="34" charset="0"/>
              </a:rPr>
              <a:t>COLOCAÇÃO À DISPOSIÇÃO</a:t>
            </a:r>
            <a:r>
              <a:rPr lang="pt-BR" sz="2400" dirty="0">
                <a:latin typeface="Arial" panose="020B0604020202020204" pitchFamily="34" charset="0"/>
                <a:cs typeface="Arial" panose="020B0604020202020204" pitchFamily="34" charset="0"/>
              </a:rPr>
              <a:t>. DESNECESSIDADE DE TRANSFERÊNCIA DE PODER. </a:t>
            </a:r>
            <a:endParaRPr lang="pt-BR" sz="2400" dirty="0" smtClean="0">
              <a:latin typeface="Arial" panose="020B0604020202020204" pitchFamily="34" charset="0"/>
              <a:cs typeface="Arial" panose="020B0604020202020204" pitchFamily="34" charset="0"/>
            </a:endParaRPr>
          </a:p>
          <a:p>
            <a:pPr algn="just"/>
            <a:endParaRPr lang="pt-BR" sz="2400" dirty="0">
              <a:latin typeface="Arial" panose="020B0604020202020204" pitchFamily="34" charset="0"/>
              <a:cs typeface="Arial" panose="020B0604020202020204" pitchFamily="34" charset="0"/>
            </a:endParaRPr>
          </a:p>
          <a:p>
            <a:pPr algn="just">
              <a:spcBef>
                <a:spcPts val="1800"/>
              </a:spcBef>
              <a:spcAft>
                <a:spcPts val="1800"/>
              </a:spcAft>
            </a:pPr>
            <a:r>
              <a:rPr lang="pt-BR" sz="2400" dirty="0" smtClean="0">
                <a:latin typeface="Arial" panose="020B0604020202020204" pitchFamily="34" charset="0"/>
                <a:cs typeface="Arial" panose="020B0604020202020204" pitchFamily="34" charset="0"/>
              </a:rPr>
              <a:t>1 - Para </a:t>
            </a:r>
            <a:r>
              <a:rPr lang="pt-BR" sz="2400" dirty="0">
                <a:latin typeface="Arial" panose="020B0604020202020204" pitchFamily="34" charset="0"/>
                <a:cs typeface="Arial" panose="020B0604020202020204" pitchFamily="34" charset="0"/>
              </a:rPr>
              <a:t>a </a:t>
            </a:r>
            <a:r>
              <a:rPr lang="pt-BR" sz="2400" b="1" dirty="0">
                <a:latin typeface="Arial" panose="020B0604020202020204" pitchFamily="34" charset="0"/>
                <a:cs typeface="Arial" panose="020B0604020202020204" pitchFamily="34" charset="0"/>
              </a:rPr>
              <a:t>configuração da cessão de mão de obra</a:t>
            </a:r>
            <a:r>
              <a:rPr lang="pt-BR" sz="2400" dirty="0">
                <a:latin typeface="Arial" panose="020B0604020202020204" pitchFamily="34" charset="0"/>
                <a:cs typeface="Arial" panose="020B0604020202020204" pitchFamily="34" charset="0"/>
              </a:rPr>
              <a:t> </a:t>
            </a:r>
            <a:r>
              <a:rPr lang="pt-BR" sz="2400" b="1" dirty="0">
                <a:solidFill>
                  <a:srgbClr val="FF0000"/>
                </a:solidFill>
                <a:latin typeface="Arial" panose="020B0604020202020204" pitchFamily="34" charset="0"/>
                <a:cs typeface="Arial" panose="020B0604020202020204" pitchFamily="34" charset="0"/>
              </a:rPr>
              <a:t>é desnecessária a transferência de qualquer poder de comando/coordenação/supervisão</a:t>
            </a:r>
            <a:r>
              <a:rPr lang="pt-BR" sz="2400" dirty="0">
                <a:latin typeface="Arial" panose="020B0604020202020204" pitchFamily="34" charset="0"/>
                <a:cs typeface="Arial" panose="020B0604020202020204" pitchFamily="34" charset="0"/>
              </a:rPr>
              <a:t>, parcial ou total, sobre a mão de obra cedida. O elemento “colocação de mão de obra à disposição” se dá pelo estado da </a:t>
            </a:r>
            <a:r>
              <a:rPr lang="pt-BR" sz="2400" b="1" dirty="0">
                <a:solidFill>
                  <a:srgbClr val="7030A0"/>
                </a:solidFill>
                <a:latin typeface="Arial" panose="020B0604020202020204" pitchFamily="34" charset="0"/>
                <a:cs typeface="Arial" panose="020B0604020202020204" pitchFamily="34" charset="0"/>
              </a:rPr>
              <a:t>mão de obra de permanecer disponível para o contratante</a:t>
            </a:r>
            <a:r>
              <a:rPr lang="pt-BR" sz="2400" dirty="0">
                <a:latin typeface="Arial" panose="020B0604020202020204" pitchFamily="34" charset="0"/>
                <a:cs typeface="Arial" panose="020B0604020202020204" pitchFamily="34" charset="0"/>
              </a:rPr>
              <a:t>, nos termos pactuados</a:t>
            </a:r>
            <a:r>
              <a:rPr lang="pt-BR" sz="2400" dirty="0" smtClean="0">
                <a:latin typeface="Arial" panose="020B0604020202020204" pitchFamily="34" charset="0"/>
                <a:cs typeface="Arial" panose="020B0604020202020204" pitchFamily="34" charset="0"/>
              </a:rPr>
              <a:t>.</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888072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a:t>
            </a:r>
            <a:endParaRPr lang="pt-BR" sz="3200" dirty="0"/>
          </a:p>
        </p:txBody>
      </p:sp>
      <p:sp>
        <p:nvSpPr>
          <p:cNvPr id="13" name="Retângulo 12"/>
          <p:cNvSpPr/>
          <p:nvPr/>
        </p:nvSpPr>
        <p:spPr>
          <a:xfrm>
            <a:off x="429472" y="850522"/>
            <a:ext cx="11118387" cy="4755148"/>
          </a:xfrm>
          <a:prstGeom prst="rect">
            <a:avLst/>
          </a:prstGeom>
          <a:ln w="28575">
            <a:solidFill>
              <a:schemeClr val="tx1"/>
            </a:solidFill>
          </a:ln>
        </p:spPr>
        <p:txBody>
          <a:bodyPr wrap="square">
            <a:spAutoFit/>
          </a:bodyPr>
          <a:lstStyle/>
          <a:p>
            <a:pPr algn="ctr"/>
            <a:r>
              <a:rPr lang="pt-BR" sz="2400" b="1" dirty="0" smtClean="0">
                <a:solidFill>
                  <a:srgbClr val="000000"/>
                </a:solidFill>
                <a:latin typeface="Arial" panose="020B0604020202020204" pitchFamily="34" charset="0"/>
                <a:cs typeface="Arial" panose="020B0604020202020204" pitchFamily="34" charset="0"/>
              </a:rPr>
              <a:t>Solução de Consulta 75/2021 – 14/06/2021</a:t>
            </a:r>
          </a:p>
          <a:p>
            <a:pPr algn="ctr"/>
            <a:endParaRPr lang="pt-BR" sz="2400" b="1" dirty="0">
              <a:solidFill>
                <a:srgbClr val="000000"/>
              </a:solidFill>
              <a:latin typeface="Arial" panose="020B0604020202020204" pitchFamily="34" charset="0"/>
              <a:cs typeface="Arial" panose="020B0604020202020204" pitchFamily="34" charset="0"/>
            </a:endParaRPr>
          </a:p>
          <a:p>
            <a:pPr algn="ctr"/>
            <a:r>
              <a:rPr lang="pt-BR" sz="2400" b="1" dirty="0" smtClean="0">
                <a:solidFill>
                  <a:srgbClr val="000000"/>
                </a:solidFill>
                <a:latin typeface="Arial" panose="020B0604020202020204" pitchFamily="34" charset="0"/>
                <a:cs typeface="Arial" panose="020B0604020202020204" pitchFamily="34" charset="0"/>
              </a:rPr>
              <a:t>Definição do termo “COLOCAÇÃO À DISPOSIÇÃO DA CONTRANTE”</a:t>
            </a:r>
          </a:p>
          <a:p>
            <a:pPr algn="just"/>
            <a:endParaRPr lang="pt-BR" sz="2400" dirty="0" smtClean="0">
              <a:solidFill>
                <a:srgbClr val="000000"/>
              </a:solidFill>
              <a:latin typeface="Arial" panose="020B0604020202020204" pitchFamily="34" charset="0"/>
              <a:cs typeface="Arial" panose="020B0604020202020204" pitchFamily="34" charset="0"/>
            </a:endParaRPr>
          </a:p>
          <a:p>
            <a:pPr algn="just"/>
            <a:r>
              <a:rPr lang="pt-BR" sz="2400" dirty="0">
                <a:latin typeface="Arial" panose="020B0604020202020204" pitchFamily="34" charset="0"/>
                <a:cs typeface="Arial" panose="020B0604020202020204" pitchFamily="34" charset="0"/>
              </a:rPr>
              <a:t>RETENÇÃO CONTRIBUIÇÃO PREVIDENCIÁRIA. CESSÃO DE MÃO DE OBRA. </a:t>
            </a:r>
            <a:r>
              <a:rPr lang="pt-BR" sz="2400" b="1" dirty="0">
                <a:solidFill>
                  <a:srgbClr val="FF0000"/>
                </a:solidFill>
                <a:latin typeface="Arial" panose="020B0604020202020204" pitchFamily="34" charset="0"/>
                <a:cs typeface="Arial" panose="020B0604020202020204" pitchFamily="34" charset="0"/>
              </a:rPr>
              <a:t>COLOCAÇÃO À DISPOSIÇÃO</a:t>
            </a:r>
            <a:r>
              <a:rPr lang="pt-BR" sz="2400" dirty="0">
                <a:latin typeface="Arial" panose="020B0604020202020204" pitchFamily="34" charset="0"/>
                <a:cs typeface="Arial" panose="020B0604020202020204" pitchFamily="34" charset="0"/>
              </a:rPr>
              <a:t>. DESNECESSIDADE DE TRANSFERÊNCIA DE PODER. </a:t>
            </a:r>
            <a:endParaRPr lang="pt-BR" sz="2400" dirty="0" smtClean="0">
              <a:latin typeface="Arial" panose="020B0604020202020204" pitchFamily="34" charset="0"/>
              <a:cs typeface="Arial" panose="020B0604020202020204" pitchFamily="34" charset="0"/>
            </a:endParaRPr>
          </a:p>
          <a:p>
            <a:pPr algn="just"/>
            <a:endParaRPr lang="pt-BR" sz="2400" dirty="0">
              <a:latin typeface="Arial" panose="020B0604020202020204" pitchFamily="34" charset="0"/>
              <a:cs typeface="Arial" panose="020B0604020202020204" pitchFamily="34" charset="0"/>
            </a:endParaRPr>
          </a:p>
          <a:p>
            <a:pPr algn="just">
              <a:spcBef>
                <a:spcPts val="1800"/>
              </a:spcBef>
              <a:spcAft>
                <a:spcPts val="1800"/>
              </a:spcAft>
            </a:pPr>
            <a:r>
              <a:rPr lang="pt-BR" sz="2400" dirty="0" smtClean="0">
                <a:latin typeface="Arial" panose="020B0604020202020204" pitchFamily="34" charset="0"/>
                <a:cs typeface="Arial" panose="020B0604020202020204" pitchFamily="34" charset="0"/>
              </a:rPr>
              <a:t>2 - Na </a:t>
            </a:r>
            <a:r>
              <a:rPr lang="pt-BR" sz="2400" dirty="0">
                <a:latin typeface="Arial" panose="020B0604020202020204" pitchFamily="34" charset="0"/>
                <a:cs typeface="Arial" panose="020B0604020202020204" pitchFamily="34" charset="0"/>
              </a:rPr>
              <a:t>prestação de serviço de </a:t>
            </a:r>
            <a:r>
              <a:rPr lang="pt-BR" sz="2400" b="1" dirty="0">
                <a:solidFill>
                  <a:srgbClr val="FF0000"/>
                </a:solidFill>
                <a:latin typeface="Arial" panose="020B0604020202020204" pitchFamily="34" charset="0"/>
                <a:cs typeface="Arial" panose="020B0604020202020204" pitchFamily="34" charset="0"/>
              </a:rPr>
              <a:t>transporte rodoviário de passageiros</a:t>
            </a:r>
            <a:r>
              <a:rPr lang="pt-BR" sz="2400" dirty="0">
                <a:latin typeface="Arial" panose="020B0604020202020204" pitchFamily="34" charset="0"/>
                <a:cs typeface="Arial" panose="020B0604020202020204" pitchFamily="34" charset="0"/>
              </a:rPr>
              <a:t>, sob regime de fretamento, o cumprimento de itinerários em datas e horários preestabelecidos denota a colocação de mão de obra à disposição da contratante. </a:t>
            </a:r>
          </a:p>
        </p:txBody>
      </p:sp>
      <p:pic>
        <p:nvPicPr>
          <p:cNvPr id="15" name="Imagem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70749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9809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a:t>
            </a:r>
            <a:endParaRPr lang="pt-BR" sz="3200" dirty="0"/>
          </a:p>
        </p:txBody>
      </p:sp>
      <p:sp>
        <p:nvSpPr>
          <p:cNvPr id="15" name="Retângulo 14"/>
          <p:cNvSpPr/>
          <p:nvPr/>
        </p:nvSpPr>
        <p:spPr>
          <a:xfrm>
            <a:off x="429472" y="1041144"/>
            <a:ext cx="11118387" cy="4647426"/>
          </a:xfrm>
          <a:prstGeom prst="rect">
            <a:avLst/>
          </a:prstGeom>
          <a:ln w="28575">
            <a:solidFill>
              <a:schemeClr val="tx1"/>
            </a:solidFill>
          </a:ln>
        </p:spPr>
        <p:txBody>
          <a:bodyPr wrap="square">
            <a:spAutoFit/>
          </a:bodyPr>
          <a:lstStyle/>
          <a:p>
            <a:pPr algn="ctr"/>
            <a:r>
              <a:rPr lang="pt-BR" sz="2400" b="1" dirty="0" smtClean="0">
                <a:solidFill>
                  <a:srgbClr val="000000"/>
                </a:solidFill>
                <a:latin typeface="Arial" panose="020B0604020202020204" pitchFamily="34" charset="0"/>
                <a:cs typeface="Arial" panose="020B0604020202020204" pitchFamily="34" charset="0"/>
              </a:rPr>
              <a:t>Solução de Consulta 75/2021 – 14/06/2021</a:t>
            </a:r>
          </a:p>
          <a:p>
            <a:pPr algn="ctr"/>
            <a:endParaRPr lang="pt-BR" sz="2400" b="1" dirty="0">
              <a:solidFill>
                <a:srgbClr val="000000"/>
              </a:solidFill>
              <a:latin typeface="Arial" panose="020B0604020202020204" pitchFamily="34" charset="0"/>
              <a:cs typeface="Arial" panose="020B0604020202020204" pitchFamily="34" charset="0"/>
            </a:endParaRPr>
          </a:p>
          <a:p>
            <a:pPr algn="ctr"/>
            <a:r>
              <a:rPr lang="pt-BR" sz="2400" b="1" dirty="0" smtClean="0">
                <a:solidFill>
                  <a:srgbClr val="000000"/>
                </a:solidFill>
                <a:latin typeface="Arial" panose="020B0604020202020204" pitchFamily="34" charset="0"/>
                <a:cs typeface="Arial" panose="020B0604020202020204" pitchFamily="34" charset="0"/>
              </a:rPr>
              <a:t>Definição do termo “COLOCAÇÃO À DISPOSIÇÃO DA CONTRANTE”</a:t>
            </a:r>
          </a:p>
          <a:p>
            <a:pPr algn="just"/>
            <a:endParaRPr lang="pt-BR" sz="2400" dirty="0" smtClean="0">
              <a:solidFill>
                <a:srgbClr val="000000"/>
              </a:solidFill>
              <a:latin typeface="Arial" panose="020B0604020202020204" pitchFamily="34" charset="0"/>
              <a:cs typeface="Arial" panose="020B0604020202020204" pitchFamily="34" charset="0"/>
            </a:endParaRPr>
          </a:p>
          <a:p>
            <a:pPr algn="just"/>
            <a:r>
              <a:rPr lang="pt-BR" sz="2400" dirty="0">
                <a:latin typeface="Arial" panose="020B0604020202020204" pitchFamily="34" charset="0"/>
                <a:cs typeface="Arial" panose="020B0604020202020204" pitchFamily="34" charset="0"/>
              </a:rPr>
              <a:t>RETENÇÃO CONTRIBUIÇÃO PREVIDENCIÁRIA. CESSÃO DE MÃO DE OBRA. </a:t>
            </a:r>
            <a:r>
              <a:rPr lang="pt-BR" sz="2400" b="1" dirty="0">
                <a:solidFill>
                  <a:srgbClr val="FF0000"/>
                </a:solidFill>
                <a:latin typeface="Arial" panose="020B0604020202020204" pitchFamily="34" charset="0"/>
                <a:cs typeface="Arial" panose="020B0604020202020204" pitchFamily="34" charset="0"/>
              </a:rPr>
              <a:t>COLOCAÇÃO À DISPOSIÇÃO</a:t>
            </a:r>
            <a:r>
              <a:rPr lang="pt-BR" sz="2400" dirty="0">
                <a:latin typeface="Arial" panose="020B0604020202020204" pitchFamily="34" charset="0"/>
                <a:cs typeface="Arial" panose="020B0604020202020204" pitchFamily="34" charset="0"/>
              </a:rPr>
              <a:t>. DESNECESSIDADE DE TRANSFERÊNCIA DE PODER. </a:t>
            </a:r>
            <a:endParaRPr lang="pt-BR" sz="2400" dirty="0" smtClean="0">
              <a:latin typeface="Arial" panose="020B0604020202020204" pitchFamily="34" charset="0"/>
              <a:cs typeface="Arial" panose="020B0604020202020204" pitchFamily="34" charset="0"/>
            </a:endParaRPr>
          </a:p>
          <a:p>
            <a:pPr algn="just"/>
            <a:endParaRPr lang="pt-BR" sz="2400" dirty="0">
              <a:latin typeface="Arial" panose="020B0604020202020204" pitchFamily="34" charset="0"/>
              <a:cs typeface="Arial" panose="020B0604020202020204" pitchFamily="34" charset="0"/>
            </a:endParaRPr>
          </a:p>
          <a:p>
            <a:pPr algn="just"/>
            <a:r>
              <a:rPr lang="pt-BR" sz="2400" dirty="0" smtClean="0">
                <a:latin typeface="Arial" panose="020B0604020202020204" pitchFamily="34" charset="0"/>
                <a:cs typeface="Arial" panose="020B0604020202020204" pitchFamily="34" charset="0"/>
              </a:rPr>
              <a:t>3 - Para </a:t>
            </a:r>
            <a:r>
              <a:rPr lang="pt-BR" sz="2400" dirty="0">
                <a:latin typeface="Arial" panose="020B0604020202020204" pitchFamily="34" charset="0"/>
                <a:cs typeface="Arial" panose="020B0604020202020204" pitchFamily="34" charset="0"/>
              </a:rPr>
              <a:t>fins de caracterização da cessão de mão de obra, também é necessário que o contrato envolva prestação de </a:t>
            </a:r>
            <a:r>
              <a:rPr lang="pt-BR" sz="3200" b="1" dirty="0">
                <a:solidFill>
                  <a:srgbClr val="FF0000"/>
                </a:solidFill>
                <a:latin typeface="Arial" panose="020B0604020202020204" pitchFamily="34" charset="0"/>
                <a:cs typeface="Arial" panose="020B0604020202020204" pitchFamily="34" charset="0"/>
              </a:rPr>
              <a:t>serviços contínuos</a:t>
            </a:r>
            <a:r>
              <a:rPr lang="pt-BR" sz="2400" dirty="0">
                <a:latin typeface="Arial" panose="020B0604020202020204" pitchFamily="34" charset="0"/>
                <a:cs typeface="Arial" panose="020B0604020202020204" pitchFamily="34" charset="0"/>
              </a:rPr>
              <a:t>, entendidos como os que atendem a uma </a:t>
            </a:r>
            <a:r>
              <a:rPr lang="pt-BR" sz="2400" b="1" dirty="0">
                <a:latin typeface="Arial" panose="020B0604020202020204" pitchFamily="34" charset="0"/>
                <a:cs typeface="Arial" panose="020B0604020202020204" pitchFamily="34" charset="0"/>
              </a:rPr>
              <a:t>necessidade permanente da contratante</a:t>
            </a:r>
            <a:r>
              <a:rPr lang="pt-BR" sz="2400" dirty="0">
                <a:latin typeface="Arial" panose="020B0604020202020204" pitchFamily="34" charset="0"/>
                <a:cs typeface="Arial" panose="020B0604020202020204" pitchFamily="34" charset="0"/>
              </a:rPr>
              <a:t>, o que deve ser analisado caso a caso pela consulente</a:t>
            </a:r>
          </a:p>
        </p:txBody>
      </p:sp>
      <p:pic>
        <p:nvPicPr>
          <p:cNvPr id="13" name="Image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410256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a:t>
            </a:r>
            <a:endParaRPr lang="pt-BR" sz="3200" dirty="0"/>
          </a:p>
        </p:txBody>
      </p:sp>
      <p:graphicFrame>
        <p:nvGraphicFramePr>
          <p:cNvPr id="13" name="Diagrama 12">
            <a:extLst>
              <a:ext uri="{FF2B5EF4-FFF2-40B4-BE49-F238E27FC236}">
                <a16:creationId xmlns="" xmlns:a16="http://schemas.microsoft.com/office/drawing/2014/main" id="{B86C05F5-A6A8-4320-A600-560DAD4A996D}"/>
              </a:ext>
            </a:extLst>
          </p:cNvPr>
          <p:cNvGraphicFramePr/>
          <p:nvPr>
            <p:extLst>
              <p:ext uri="{D42A27DB-BD31-4B8C-83A1-F6EECF244321}">
                <p14:modId xmlns:p14="http://schemas.microsoft.com/office/powerpoint/2010/main" val="1643604068"/>
              </p:ext>
            </p:extLst>
          </p:nvPr>
        </p:nvGraphicFramePr>
        <p:xfrm>
          <a:off x="122662" y="785881"/>
          <a:ext cx="11900451" cy="5565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Imagem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9"/>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10"/>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11"/>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1532202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 e Empreitada</a:t>
            </a:r>
            <a:endParaRPr lang="pt-BR" sz="3200" dirty="0"/>
          </a:p>
        </p:txBody>
      </p:sp>
      <p:sp>
        <p:nvSpPr>
          <p:cNvPr id="15" name="CaixaDeTexto 14">
            <a:extLst>
              <a:ext uri="{FF2B5EF4-FFF2-40B4-BE49-F238E27FC236}">
                <a16:creationId xmlns="" xmlns:a16="http://schemas.microsoft.com/office/drawing/2014/main" id="{CF7B51F6-14D4-4EF4-9263-9125CE95CADE}"/>
              </a:ext>
            </a:extLst>
          </p:cNvPr>
          <p:cNvSpPr txBox="1"/>
          <p:nvPr/>
        </p:nvSpPr>
        <p:spPr>
          <a:xfrm>
            <a:off x="1548640" y="771164"/>
            <a:ext cx="8839200" cy="707886"/>
          </a:xfrm>
          <a:prstGeom prst="rect">
            <a:avLst/>
          </a:prstGeom>
          <a:noFill/>
        </p:spPr>
        <p:txBody>
          <a:bodyPr wrap="square" rtlCol="0">
            <a:spAutoFit/>
          </a:bodyPr>
          <a:lstStyle/>
          <a:p>
            <a:r>
              <a:rPr lang="pt-BR" sz="4000" dirty="0"/>
              <a:t>Cessão de Mão de Obra ou Empreitada?</a:t>
            </a:r>
          </a:p>
        </p:txBody>
      </p:sp>
      <p:sp>
        <p:nvSpPr>
          <p:cNvPr id="16" name="CaixaDeTexto 15">
            <a:extLst>
              <a:ext uri="{FF2B5EF4-FFF2-40B4-BE49-F238E27FC236}">
                <a16:creationId xmlns="" xmlns:a16="http://schemas.microsoft.com/office/drawing/2014/main" id="{C2D292D3-98D6-4358-BE84-415B0931A622}"/>
              </a:ext>
            </a:extLst>
          </p:cNvPr>
          <p:cNvSpPr txBox="1"/>
          <p:nvPr/>
        </p:nvSpPr>
        <p:spPr>
          <a:xfrm>
            <a:off x="509593" y="1712072"/>
            <a:ext cx="10898171" cy="954107"/>
          </a:xfrm>
          <a:prstGeom prst="rect">
            <a:avLst/>
          </a:prstGeom>
          <a:noFill/>
        </p:spPr>
        <p:txBody>
          <a:bodyPr wrap="square" rtlCol="0">
            <a:spAutoFit/>
          </a:bodyPr>
          <a:lstStyle/>
          <a:p>
            <a:pPr algn="just"/>
            <a:r>
              <a:rPr lang="pt-BR" sz="2800" dirty="0"/>
              <a:t>1 – Determinado município contratou empresa de engenharia para a construção do prédio próprio da Prefeitura?</a:t>
            </a:r>
          </a:p>
        </p:txBody>
      </p:sp>
      <p:sp>
        <p:nvSpPr>
          <p:cNvPr id="17" name="CaixaDeTexto 16">
            <a:extLst>
              <a:ext uri="{FF2B5EF4-FFF2-40B4-BE49-F238E27FC236}">
                <a16:creationId xmlns="" xmlns:a16="http://schemas.microsoft.com/office/drawing/2014/main" id="{295D9B42-DA78-4180-8502-25C5FCC0C3AE}"/>
              </a:ext>
            </a:extLst>
          </p:cNvPr>
          <p:cNvSpPr txBox="1"/>
          <p:nvPr/>
        </p:nvSpPr>
        <p:spPr>
          <a:xfrm>
            <a:off x="502968" y="2898144"/>
            <a:ext cx="10898171" cy="954107"/>
          </a:xfrm>
          <a:prstGeom prst="rect">
            <a:avLst/>
          </a:prstGeom>
          <a:noFill/>
        </p:spPr>
        <p:txBody>
          <a:bodyPr wrap="square" rtlCol="0">
            <a:spAutoFit/>
          </a:bodyPr>
          <a:lstStyle/>
          <a:p>
            <a:pPr algn="just"/>
            <a:r>
              <a:rPr lang="pt-BR" sz="2800" dirty="0"/>
              <a:t>2 – Contratação de empresa de serviços de limpeza para a manutenção do prédio da Secretaria de Educação?</a:t>
            </a:r>
          </a:p>
        </p:txBody>
      </p:sp>
      <p:sp>
        <p:nvSpPr>
          <p:cNvPr id="18" name="CaixaDeTexto 17">
            <a:extLst>
              <a:ext uri="{FF2B5EF4-FFF2-40B4-BE49-F238E27FC236}">
                <a16:creationId xmlns="" xmlns:a16="http://schemas.microsoft.com/office/drawing/2014/main" id="{F69A6D32-34DF-40BE-8A6E-03880580DB57}"/>
              </a:ext>
            </a:extLst>
          </p:cNvPr>
          <p:cNvSpPr txBox="1"/>
          <p:nvPr/>
        </p:nvSpPr>
        <p:spPr>
          <a:xfrm>
            <a:off x="532406" y="4084216"/>
            <a:ext cx="10898171" cy="954107"/>
          </a:xfrm>
          <a:prstGeom prst="rect">
            <a:avLst/>
          </a:prstGeom>
          <a:noFill/>
        </p:spPr>
        <p:txBody>
          <a:bodyPr wrap="square" rtlCol="0">
            <a:spAutoFit/>
          </a:bodyPr>
          <a:lstStyle/>
          <a:p>
            <a:pPr algn="just"/>
            <a:r>
              <a:rPr lang="pt-BR" sz="2800" dirty="0"/>
              <a:t>3 – Contratação de empresa de informática para a implantação do novo sistema que será utilizado pela secretaria da Saúde?</a:t>
            </a:r>
          </a:p>
        </p:txBody>
      </p:sp>
      <p:sp>
        <p:nvSpPr>
          <p:cNvPr id="19" name="CaixaDeTexto 18">
            <a:extLst>
              <a:ext uri="{FF2B5EF4-FFF2-40B4-BE49-F238E27FC236}">
                <a16:creationId xmlns="" xmlns:a16="http://schemas.microsoft.com/office/drawing/2014/main" id="{128AE9DC-C4C8-4328-8DED-02D61ABBAAB6}"/>
              </a:ext>
            </a:extLst>
          </p:cNvPr>
          <p:cNvSpPr txBox="1"/>
          <p:nvPr/>
        </p:nvSpPr>
        <p:spPr>
          <a:xfrm>
            <a:off x="502967" y="5110153"/>
            <a:ext cx="10898171" cy="954107"/>
          </a:xfrm>
          <a:prstGeom prst="rect">
            <a:avLst/>
          </a:prstGeom>
          <a:noFill/>
        </p:spPr>
        <p:txBody>
          <a:bodyPr wrap="square" rtlCol="0">
            <a:spAutoFit/>
          </a:bodyPr>
          <a:lstStyle/>
          <a:p>
            <a:pPr algn="just"/>
            <a:r>
              <a:rPr lang="pt-BR" sz="2800" dirty="0"/>
              <a:t>4 – Contratação de empresa de vigilância para a proteção do patrimônio público?</a:t>
            </a:r>
          </a:p>
        </p:txBody>
      </p:sp>
      <p:sp>
        <p:nvSpPr>
          <p:cNvPr id="20" name="CaixaDeTexto 19">
            <a:extLst>
              <a:ext uri="{FF2B5EF4-FFF2-40B4-BE49-F238E27FC236}">
                <a16:creationId xmlns="" xmlns:a16="http://schemas.microsoft.com/office/drawing/2014/main" id="{FA61FACC-20B0-4C6C-86C5-E9A61909AD04}"/>
              </a:ext>
            </a:extLst>
          </p:cNvPr>
          <p:cNvSpPr txBox="1"/>
          <p:nvPr/>
        </p:nvSpPr>
        <p:spPr>
          <a:xfrm rot="20393687">
            <a:off x="9768465" y="1543916"/>
            <a:ext cx="2419060" cy="584775"/>
          </a:xfrm>
          <a:prstGeom prst="rect">
            <a:avLst/>
          </a:prstGeom>
          <a:solidFill>
            <a:srgbClr val="FFFF00"/>
          </a:solidFill>
          <a:ln>
            <a:solidFill>
              <a:srgbClr val="FF0000"/>
            </a:solidFill>
          </a:ln>
        </p:spPr>
        <p:txBody>
          <a:bodyPr wrap="none" rtlCol="0">
            <a:spAutoFit/>
          </a:bodyPr>
          <a:lstStyle/>
          <a:p>
            <a:r>
              <a:rPr lang="pt-BR" sz="3200" b="1" dirty="0">
                <a:solidFill>
                  <a:srgbClr val="FF0000"/>
                </a:solidFill>
              </a:rPr>
              <a:t>EMPREITADA</a:t>
            </a:r>
          </a:p>
        </p:txBody>
      </p:sp>
      <p:sp>
        <p:nvSpPr>
          <p:cNvPr id="21" name="CaixaDeTexto 20">
            <a:extLst>
              <a:ext uri="{FF2B5EF4-FFF2-40B4-BE49-F238E27FC236}">
                <a16:creationId xmlns="" xmlns:a16="http://schemas.microsoft.com/office/drawing/2014/main" id="{E641102F-AE64-42F3-B067-D2BC8DFFF7A5}"/>
              </a:ext>
            </a:extLst>
          </p:cNvPr>
          <p:cNvSpPr txBox="1"/>
          <p:nvPr/>
        </p:nvSpPr>
        <p:spPr>
          <a:xfrm rot="20393687">
            <a:off x="9502043" y="2717421"/>
            <a:ext cx="2608406" cy="584775"/>
          </a:xfrm>
          <a:prstGeom prst="rect">
            <a:avLst/>
          </a:prstGeom>
          <a:solidFill>
            <a:srgbClr val="FFFF00"/>
          </a:solidFill>
          <a:ln>
            <a:solidFill>
              <a:srgbClr val="FF0000"/>
            </a:solidFill>
          </a:ln>
        </p:spPr>
        <p:txBody>
          <a:bodyPr wrap="none" rtlCol="0">
            <a:spAutoFit/>
          </a:bodyPr>
          <a:lstStyle/>
          <a:p>
            <a:r>
              <a:rPr lang="pt-BR" sz="3200" b="1" dirty="0">
                <a:solidFill>
                  <a:srgbClr val="FF0000"/>
                </a:solidFill>
              </a:rPr>
              <a:t>Cessão de MO</a:t>
            </a:r>
          </a:p>
        </p:txBody>
      </p:sp>
      <p:sp>
        <p:nvSpPr>
          <p:cNvPr id="22" name="CaixaDeTexto 21">
            <a:extLst>
              <a:ext uri="{FF2B5EF4-FFF2-40B4-BE49-F238E27FC236}">
                <a16:creationId xmlns="" xmlns:a16="http://schemas.microsoft.com/office/drawing/2014/main" id="{FA61FACC-20B0-4C6C-86C5-E9A61909AD04}"/>
              </a:ext>
            </a:extLst>
          </p:cNvPr>
          <p:cNvSpPr txBox="1"/>
          <p:nvPr/>
        </p:nvSpPr>
        <p:spPr>
          <a:xfrm rot="20393687">
            <a:off x="9631631" y="3975569"/>
            <a:ext cx="2419060" cy="584775"/>
          </a:xfrm>
          <a:prstGeom prst="rect">
            <a:avLst/>
          </a:prstGeom>
          <a:solidFill>
            <a:srgbClr val="FFFF00"/>
          </a:solidFill>
          <a:ln>
            <a:solidFill>
              <a:srgbClr val="FF0000"/>
            </a:solidFill>
          </a:ln>
        </p:spPr>
        <p:txBody>
          <a:bodyPr wrap="none" rtlCol="0">
            <a:spAutoFit/>
          </a:bodyPr>
          <a:lstStyle/>
          <a:p>
            <a:r>
              <a:rPr lang="pt-BR" sz="3200" b="1" dirty="0">
                <a:solidFill>
                  <a:srgbClr val="FF0000"/>
                </a:solidFill>
              </a:rPr>
              <a:t>EMPREITADA</a:t>
            </a:r>
          </a:p>
        </p:txBody>
      </p:sp>
      <p:sp>
        <p:nvSpPr>
          <p:cNvPr id="23" name="CaixaDeTexto 22">
            <a:extLst>
              <a:ext uri="{FF2B5EF4-FFF2-40B4-BE49-F238E27FC236}">
                <a16:creationId xmlns="" xmlns:a16="http://schemas.microsoft.com/office/drawing/2014/main" id="{E641102F-AE64-42F3-B067-D2BC8DFFF7A5}"/>
              </a:ext>
            </a:extLst>
          </p:cNvPr>
          <p:cNvSpPr txBox="1"/>
          <p:nvPr/>
        </p:nvSpPr>
        <p:spPr>
          <a:xfrm rot="20393687">
            <a:off x="9485350" y="5206633"/>
            <a:ext cx="2608406" cy="584775"/>
          </a:xfrm>
          <a:prstGeom prst="rect">
            <a:avLst/>
          </a:prstGeom>
          <a:solidFill>
            <a:srgbClr val="FFFF00"/>
          </a:solidFill>
          <a:ln>
            <a:solidFill>
              <a:srgbClr val="FF0000"/>
            </a:solidFill>
          </a:ln>
        </p:spPr>
        <p:txBody>
          <a:bodyPr wrap="none" rtlCol="0">
            <a:spAutoFit/>
          </a:bodyPr>
          <a:lstStyle/>
          <a:p>
            <a:r>
              <a:rPr lang="pt-BR" sz="3200" b="1" dirty="0">
                <a:solidFill>
                  <a:srgbClr val="FF0000"/>
                </a:solidFill>
              </a:rPr>
              <a:t>Cessão de MO</a:t>
            </a:r>
          </a:p>
        </p:txBody>
      </p:sp>
      <p:pic>
        <p:nvPicPr>
          <p:cNvPr id="24" name="Imagem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5" name="Retângulo 24">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6" name="Retângulo 25">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7" name="Retângulo 26">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10195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animBg="1"/>
      <p:bldP spid="21" grpId="0" animBg="1"/>
      <p:bldP spid="22" grpId="0" animBg="1"/>
      <p:bldP spid="2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39626"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 e Empreitada</a:t>
            </a:r>
            <a:endParaRPr lang="pt-BR" sz="3200" dirty="0"/>
          </a:p>
        </p:txBody>
      </p:sp>
      <p:sp>
        <p:nvSpPr>
          <p:cNvPr id="20" name="CaixaDeTexto 19">
            <a:extLst>
              <a:ext uri="{FF2B5EF4-FFF2-40B4-BE49-F238E27FC236}">
                <a16:creationId xmlns="" xmlns:a16="http://schemas.microsoft.com/office/drawing/2014/main" id="{CF7B51F6-14D4-4EF4-9263-9125CE95CADE}"/>
              </a:ext>
            </a:extLst>
          </p:cNvPr>
          <p:cNvSpPr txBox="1"/>
          <p:nvPr/>
        </p:nvSpPr>
        <p:spPr>
          <a:xfrm>
            <a:off x="1663148" y="1285461"/>
            <a:ext cx="8839200" cy="707886"/>
          </a:xfrm>
          <a:prstGeom prst="rect">
            <a:avLst/>
          </a:prstGeom>
          <a:noFill/>
        </p:spPr>
        <p:txBody>
          <a:bodyPr wrap="square" rtlCol="0">
            <a:spAutoFit/>
          </a:bodyPr>
          <a:lstStyle/>
          <a:p>
            <a:r>
              <a:rPr lang="pt-BR" sz="4000" dirty="0"/>
              <a:t>Cessão de Mão de Obra ou Empreitada?</a:t>
            </a:r>
          </a:p>
        </p:txBody>
      </p:sp>
      <p:sp>
        <p:nvSpPr>
          <p:cNvPr id="21" name="CaixaDeTexto 20">
            <a:extLst>
              <a:ext uri="{FF2B5EF4-FFF2-40B4-BE49-F238E27FC236}">
                <a16:creationId xmlns="" xmlns:a16="http://schemas.microsoft.com/office/drawing/2014/main" id="{C2D292D3-98D6-4358-BE84-415B0931A622}"/>
              </a:ext>
            </a:extLst>
          </p:cNvPr>
          <p:cNvSpPr txBox="1"/>
          <p:nvPr/>
        </p:nvSpPr>
        <p:spPr>
          <a:xfrm>
            <a:off x="624101" y="2226369"/>
            <a:ext cx="10898171" cy="1815882"/>
          </a:xfrm>
          <a:prstGeom prst="rect">
            <a:avLst/>
          </a:prstGeom>
          <a:noFill/>
        </p:spPr>
        <p:txBody>
          <a:bodyPr wrap="square" rtlCol="0">
            <a:spAutoFit/>
          </a:bodyPr>
          <a:lstStyle/>
          <a:p>
            <a:pPr algn="just"/>
            <a:r>
              <a:rPr lang="pt-BR" sz="2800" dirty="0"/>
              <a:t>1 – Município XPTO contratou empresa de software para implantação e manutenção do novo sistema. O contrato rege que além da implantação será necessário a disponibilização de um funcionário no município para o atendimento das demandas </a:t>
            </a:r>
            <a:r>
              <a:rPr lang="pt-BR" sz="2800" dirty="0" smtClean="0"/>
              <a:t>rotineiras das áreas??????</a:t>
            </a:r>
            <a:endParaRPr lang="pt-BR" sz="2800" dirty="0"/>
          </a:p>
        </p:txBody>
      </p:sp>
      <p:sp>
        <p:nvSpPr>
          <p:cNvPr id="22" name="CaixaDeTexto 21">
            <a:extLst>
              <a:ext uri="{FF2B5EF4-FFF2-40B4-BE49-F238E27FC236}">
                <a16:creationId xmlns="" xmlns:a16="http://schemas.microsoft.com/office/drawing/2014/main" id="{FA61FACC-20B0-4C6C-86C5-E9A61909AD04}"/>
              </a:ext>
            </a:extLst>
          </p:cNvPr>
          <p:cNvSpPr txBox="1"/>
          <p:nvPr/>
        </p:nvSpPr>
        <p:spPr>
          <a:xfrm rot="20393687">
            <a:off x="2073023" y="4578727"/>
            <a:ext cx="2419060" cy="584775"/>
          </a:xfrm>
          <a:prstGeom prst="rect">
            <a:avLst/>
          </a:prstGeom>
          <a:solidFill>
            <a:srgbClr val="FFFF00"/>
          </a:solidFill>
          <a:ln>
            <a:solidFill>
              <a:srgbClr val="FF0000"/>
            </a:solidFill>
          </a:ln>
        </p:spPr>
        <p:txBody>
          <a:bodyPr wrap="none" rtlCol="0">
            <a:spAutoFit/>
          </a:bodyPr>
          <a:lstStyle/>
          <a:p>
            <a:r>
              <a:rPr lang="pt-BR" sz="3200" b="1" dirty="0">
                <a:solidFill>
                  <a:srgbClr val="FF0000"/>
                </a:solidFill>
              </a:rPr>
              <a:t>EMPREITADA</a:t>
            </a:r>
          </a:p>
        </p:txBody>
      </p:sp>
      <p:sp>
        <p:nvSpPr>
          <p:cNvPr id="23" name="CaixaDeTexto 22">
            <a:extLst>
              <a:ext uri="{FF2B5EF4-FFF2-40B4-BE49-F238E27FC236}">
                <a16:creationId xmlns="" xmlns:a16="http://schemas.microsoft.com/office/drawing/2014/main" id="{AA0FABDB-CE23-4CE8-B9D2-29D5467FA469}"/>
              </a:ext>
            </a:extLst>
          </p:cNvPr>
          <p:cNvSpPr txBox="1"/>
          <p:nvPr/>
        </p:nvSpPr>
        <p:spPr>
          <a:xfrm>
            <a:off x="5125783" y="4517171"/>
            <a:ext cx="865943" cy="707886"/>
          </a:xfrm>
          <a:prstGeom prst="rect">
            <a:avLst/>
          </a:prstGeom>
          <a:noFill/>
        </p:spPr>
        <p:txBody>
          <a:bodyPr wrap="none" rtlCol="0">
            <a:spAutoFit/>
          </a:bodyPr>
          <a:lstStyle/>
          <a:p>
            <a:r>
              <a:rPr lang="pt-BR" sz="4000" b="1" dirty="0">
                <a:solidFill>
                  <a:srgbClr val="FF0000"/>
                </a:solidFill>
              </a:rPr>
              <a:t>OU</a:t>
            </a:r>
          </a:p>
        </p:txBody>
      </p:sp>
      <p:sp>
        <p:nvSpPr>
          <p:cNvPr id="24" name="CaixaDeTexto 23">
            <a:extLst>
              <a:ext uri="{FF2B5EF4-FFF2-40B4-BE49-F238E27FC236}">
                <a16:creationId xmlns="" xmlns:a16="http://schemas.microsoft.com/office/drawing/2014/main" id="{E641102F-AE64-42F3-B067-D2BC8DFFF7A5}"/>
              </a:ext>
            </a:extLst>
          </p:cNvPr>
          <p:cNvSpPr txBox="1"/>
          <p:nvPr/>
        </p:nvSpPr>
        <p:spPr>
          <a:xfrm rot="20393687">
            <a:off x="6619657" y="4426413"/>
            <a:ext cx="2608406" cy="584775"/>
          </a:xfrm>
          <a:prstGeom prst="rect">
            <a:avLst/>
          </a:prstGeom>
          <a:solidFill>
            <a:srgbClr val="FFFF00"/>
          </a:solidFill>
          <a:ln>
            <a:solidFill>
              <a:srgbClr val="FF0000"/>
            </a:solidFill>
          </a:ln>
        </p:spPr>
        <p:txBody>
          <a:bodyPr wrap="none" rtlCol="0">
            <a:spAutoFit/>
          </a:bodyPr>
          <a:lstStyle/>
          <a:p>
            <a:r>
              <a:rPr lang="pt-BR" sz="3200" b="1" dirty="0">
                <a:solidFill>
                  <a:srgbClr val="FF0000"/>
                </a:solidFill>
              </a:rPr>
              <a:t>Cessão de MO</a:t>
            </a:r>
          </a:p>
        </p:txBody>
      </p:sp>
      <p:pic>
        <p:nvPicPr>
          <p:cNvPr id="17" name="Imagem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8" name="Retângulo 17">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9" name="Retângulo 18">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5" name="Retângulo 24">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418745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ppt_x"/>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p:bldP spid="2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Cessão de Mão de Obra e Empreitada</a:t>
            </a:r>
            <a:endParaRPr lang="pt-BR" sz="3200" dirty="0"/>
          </a:p>
        </p:txBody>
      </p:sp>
      <p:sp>
        <p:nvSpPr>
          <p:cNvPr id="17" name="CaixaDeTexto 16">
            <a:extLst>
              <a:ext uri="{FF2B5EF4-FFF2-40B4-BE49-F238E27FC236}">
                <a16:creationId xmlns="" xmlns:a16="http://schemas.microsoft.com/office/drawing/2014/main" id="{CF7B51F6-14D4-4EF4-9263-9125CE95CADE}"/>
              </a:ext>
            </a:extLst>
          </p:cNvPr>
          <p:cNvSpPr txBox="1"/>
          <p:nvPr/>
        </p:nvSpPr>
        <p:spPr>
          <a:xfrm>
            <a:off x="1663148" y="1285461"/>
            <a:ext cx="8839200" cy="707886"/>
          </a:xfrm>
          <a:prstGeom prst="rect">
            <a:avLst/>
          </a:prstGeom>
          <a:noFill/>
        </p:spPr>
        <p:txBody>
          <a:bodyPr wrap="square" rtlCol="0">
            <a:spAutoFit/>
          </a:bodyPr>
          <a:lstStyle/>
          <a:p>
            <a:r>
              <a:rPr lang="pt-BR" sz="4000" dirty="0"/>
              <a:t>Cessão de Mão de Obra ou Empreitada?</a:t>
            </a:r>
          </a:p>
        </p:txBody>
      </p:sp>
      <p:sp>
        <p:nvSpPr>
          <p:cNvPr id="18" name="CaixaDeTexto 17">
            <a:extLst>
              <a:ext uri="{FF2B5EF4-FFF2-40B4-BE49-F238E27FC236}">
                <a16:creationId xmlns="" xmlns:a16="http://schemas.microsoft.com/office/drawing/2014/main" id="{C2D292D3-98D6-4358-BE84-415B0931A622}"/>
              </a:ext>
            </a:extLst>
          </p:cNvPr>
          <p:cNvSpPr txBox="1"/>
          <p:nvPr/>
        </p:nvSpPr>
        <p:spPr>
          <a:xfrm>
            <a:off x="4053619" y="2235913"/>
            <a:ext cx="4058258" cy="2246769"/>
          </a:xfrm>
          <a:prstGeom prst="rect">
            <a:avLst/>
          </a:prstGeom>
          <a:noFill/>
        </p:spPr>
        <p:txBody>
          <a:bodyPr wrap="square" rtlCol="0">
            <a:spAutoFit/>
          </a:bodyPr>
          <a:lstStyle/>
          <a:p>
            <a:pPr algn="just"/>
            <a:r>
              <a:rPr lang="pt-BR" sz="2800" dirty="0"/>
              <a:t>1 – Implantação</a:t>
            </a:r>
          </a:p>
          <a:p>
            <a:pPr algn="just"/>
            <a:endParaRPr lang="pt-BR" sz="2800" dirty="0"/>
          </a:p>
          <a:p>
            <a:pPr algn="just"/>
            <a:endParaRPr lang="pt-BR" sz="2800" dirty="0"/>
          </a:p>
          <a:p>
            <a:pPr algn="just"/>
            <a:endParaRPr lang="pt-BR" sz="2800" dirty="0"/>
          </a:p>
          <a:p>
            <a:pPr algn="just"/>
            <a:r>
              <a:rPr lang="pt-BR" sz="2800" dirty="0" smtClean="0"/>
              <a:t>2 </a:t>
            </a:r>
            <a:r>
              <a:rPr lang="pt-BR" sz="2800" dirty="0"/>
              <a:t>- Manutenção</a:t>
            </a:r>
          </a:p>
        </p:txBody>
      </p:sp>
      <p:sp>
        <p:nvSpPr>
          <p:cNvPr id="19" name="CaixaDeTexto 18">
            <a:extLst>
              <a:ext uri="{FF2B5EF4-FFF2-40B4-BE49-F238E27FC236}">
                <a16:creationId xmlns="" xmlns:a16="http://schemas.microsoft.com/office/drawing/2014/main" id="{FA61FACC-20B0-4C6C-86C5-E9A61909AD04}"/>
              </a:ext>
            </a:extLst>
          </p:cNvPr>
          <p:cNvSpPr txBox="1"/>
          <p:nvPr/>
        </p:nvSpPr>
        <p:spPr>
          <a:xfrm rot="20393687">
            <a:off x="5666015" y="2587810"/>
            <a:ext cx="2419060" cy="584775"/>
          </a:xfrm>
          <a:prstGeom prst="rect">
            <a:avLst/>
          </a:prstGeom>
          <a:solidFill>
            <a:srgbClr val="FFFF00"/>
          </a:solidFill>
          <a:ln>
            <a:solidFill>
              <a:srgbClr val="FF0000"/>
            </a:solidFill>
          </a:ln>
        </p:spPr>
        <p:txBody>
          <a:bodyPr wrap="none" rtlCol="0">
            <a:spAutoFit/>
          </a:bodyPr>
          <a:lstStyle/>
          <a:p>
            <a:r>
              <a:rPr lang="pt-BR" sz="3200" b="1" dirty="0">
                <a:solidFill>
                  <a:srgbClr val="FF0000"/>
                </a:solidFill>
              </a:rPr>
              <a:t>EMPREITADA</a:t>
            </a:r>
          </a:p>
        </p:txBody>
      </p:sp>
      <p:sp>
        <p:nvSpPr>
          <p:cNvPr id="26" name="CaixaDeTexto 25">
            <a:extLst>
              <a:ext uri="{FF2B5EF4-FFF2-40B4-BE49-F238E27FC236}">
                <a16:creationId xmlns="" xmlns:a16="http://schemas.microsoft.com/office/drawing/2014/main" id="{E641102F-AE64-42F3-B067-D2BC8DFFF7A5}"/>
              </a:ext>
            </a:extLst>
          </p:cNvPr>
          <p:cNvSpPr txBox="1"/>
          <p:nvPr/>
        </p:nvSpPr>
        <p:spPr>
          <a:xfrm rot="20393687">
            <a:off x="5657667" y="4236350"/>
            <a:ext cx="2608406" cy="584775"/>
          </a:xfrm>
          <a:prstGeom prst="rect">
            <a:avLst/>
          </a:prstGeom>
          <a:solidFill>
            <a:srgbClr val="FFFF00"/>
          </a:solidFill>
          <a:ln>
            <a:solidFill>
              <a:srgbClr val="FF0000"/>
            </a:solidFill>
          </a:ln>
        </p:spPr>
        <p:txBody>
          <a:bodyPr wrap="none" rtlCol="0">
            <a:spAutoFit/>
          </a:bodyPr>
          <a:lstStyle/>
          <a:p>
            <a:r>
              <a:rPr lang="pt-BR" sz="3200" b="1" dirty="0">
                <a:solidFill>
                  <a:srgbClr val="FF0000"/>
                </a:solidFill>
              </a:rPr>
              <a:t>Cessão de MO</a:t>
            </a:r>
          </a:p>
        </p:txBody>
      </p:sp>
      <p:pic>
        <p:nvPicPr>
          <p:cNvPr id="20" name="Imagem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1" name="Retângulo 20">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2" name="Retângulo 21">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3" name="Retângulo 22">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91115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Principais Legislações</a:t>
            </a:r>
            <a:endParaRPr lang="pt-BR" sz="3200" dirty="0"/>
          </a:p>
        </p:txBody>
      </p:sp>
      <p:pic>
        <p:nvPicPr>
          <p:cNvPr id="29" name="Imagem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0" name="Retângulo 29"/>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0" name="CaixaDeTexto 19">
            <a:extLst>
              <a:ext uri="{FF2B5EF4-FFF2-40B4-BE49-F238E27FC236}">
                <a16:creationId xmlns="" xmlns:a16="http://schemas.microsoft.com/office/drawing/2014/main" id="{CF7B51F6-14D4-4EF4-9263-9125CE95CADE}"/>
              </a:ext>
            </a:extLst>
          </p:cNvPr>
          <p:cNvSpPr txBox="1"/>
          <p:nvPr/>
        </p:nvSpPr>
        <p:spPr>
          <a:xfrm>
            <a:off x="3942522" y="1328481"/>
            <a:ext cx="3372678" cy="707886"/>
          </a:xfrm>
          <a:prstGeom prst="rect">
            <a:avLst/>
          </a:prstGeom>
          <a:noFill/>
        </p:spPr>
        <p:txBody>
          <a:bodyPr wrap="square" rtlCol="0">
            <a:spAutoFit/>
          </a:bodyPr>
          <a:lstStyle/>
          <a:p>
            <a:pPr algn="just"/>
            <a:r>
              <a:rPr lang="pt-BR" sz="4000" dirty="0"/>
              <a:t>Lei 8.212/1991</a:t>
            </a:r>
          </a:p>
        </p:txBody>
      </p:sp>
      <p:sp>
        <p:nvSpPr>
          <p:cNvPr id="21" name="CaixaDeTexto 20">
            <a:extLst>
              <a:ext uri="{FF2B5EF4-FFF2-40B4-BE49-F238E27FC236}">
                <a16:creationId xmlns="" xmlns:a16="http://schemas.microsoft.com/office/drawing/2014/main" id="{FB529CFA-067F-4BEA-814E-1F0D804619A5}"/>
              </a:ext>
            </a:extLst>
          </p:cNvPr>
          <p:cNvSpPr txBox="1"/>
          <p:nvPr/>
        </p:nvSpPr>
        <p:spPr>
          <a:xfrm>
            <a:off x="3849756" y="2614352"/>
            <a:ext cx="3823252" cy="707886"/>
          </a:xfrm>
          <a:prstGeom prst="rect">
            <a:avLst/>
          </a:prstGeom>
          <a:noFill/>
        </p:spPr>
        <p:txBody>
          <a:bodyPr wrap="square" rtlCol="0">
            <a:spAutoFit/>
          </a:bodyPr>
          <a:lstStyle/>
          <a:p>
            <a:r>
              <a:rPr lang="pt-BR" sz="4000" dirty="0"/>
              <a:t>Decreto 3.048/99</a:t>
            </a:r>
          </a:p>
        </p:txBody>
      </p:sp>
      <p:sp>
        <p:nvSpPr>
          <p:cNvPr id="22" name="CaixaDeTexto 21">
            <a:extLst>
              <a:ext uri="{FF2B5EF4-FFF2-40B4-BE49-F238E27FC236}">
                <a16:creationId xmlns="" xmlns:a16="http://schemas.microsoft.com/office/drawing/2014/main" id="{EDF64700-2780-4439-9FCF-C8123E5FCA8D}"/>
              </a:ext>
            </a:extLst>
          </p:cNvPr>
          <p:cNvSpPr txBox="1"/>
          <p:nvPr/>
        </p:nvSpPr>
        <p:spPr>
          <a:xfrm>
            <a:off x="2614802" y="4074368"/>
            <a:ext cx="6732207" cy="707886"/>
          </a:xfrm>
          <a:prstGeom prst="rect">
            <a:avLst/>
          </a:prstGeom>
          <a:noFill/>
        </p:spPr>
        <p:txBody>
          <a:bodyPr wrap="square" rtlCol="0">
            <a:spAutoFit/>
          </a:bodyPr>
          <a:lstStyle/>
          <a:p>
            <a:r>
              <a:rPr lang="pt-BR" sz="4000" dirty="0"/>
              <a:t>Instrução Normativa </a:t>
            </a:r>
            <a:r>
              <a:rPr lang="pt-BR" sz="4000" dirty="0" smtClean="0"/>
              <a:t>2110/22</a:t>
            </a:r>
            <a:endParaRPr lang="pt-BR" sz="4000" dirty="0"/>
          </a:p>
        </p:txBody>
      </p:sp>
    </p:spTree>
    <p:extLst>
      <p:ext uri="{BB962C8B-B14F-4D97-AF65-F5344CB8AC3E}">
        <p14:creationId xmlns:p14="http://schemas.microsoft.com/office/powerpoint/2010/main" val="32514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09905" y="2841923"/>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Quem deve Reter?</a:t>
            </a:r>
            <a:endParaRPr lang="pt-BR" sz="3200" dirty="0"/>
          </a:p>
        </p:txBody>
      </p:sp>
      <p:pic>
        <p:nvPicPr>
          <p:cNvPr id="19" name="Imagem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0" name="Retângulo 19">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2" name="Retângulo 21">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4" name="Retângulo 23">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1213010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Quem deve Reter?</a:t>
            </a:r>
            <a:endParaRPr lang="pt-BR" sz="3200" dirty="0"/>
          </a:p>
        </p:txBody>
      </p:sp>
      <p:sp>
        <p:nvSpPr>
          <p:cNvPr id="16" name="Retângulo 15"/>
          <p:cNvSpPr/>
          <p:nvPr/>
        </p:nvSpPr>
        <p:spPr>
          <a:xfrm>
            <a:off x="1265213" y="804166"/>
            <a:ext cx="10282646" cy="2862322"/>
          </a:xfrm>
          <a:prstGeom prst="rect">
            <a:avLst/>
          </a:prstGeom>
          <a:ln w="28575">
            <a:solidFill>
              <a:schemeClr val="tx1"/>
            </a:solidFill>
          </a:ln>
        </p:spPr>
        <p:txBody>
          <a:bodyPr wrap="square">
            <a:spAutoFit/>
          </a:bodyPr>
          <a:lstStyle/>
          <a:p>
            <a:pPr algn="ctr"/>
            <a:r>
              <a:rPr lang="pt-BR" sz="2000" b="1" dirty="0" smtClean="0">
                <a:solidFill>
                  <a:srgbClr val="000000"/>
                </a:solidFill>
                <a:latin typeface="Arial" panose="020B0604020202020204" pitchFamily="34" charset="0"/>
                <a:cs typeface="Arial" panose="020B0604020202020204" pitchFamily="34" charset="0"/>
              </a:rPr>
              <a:t>IN 2110/2022</a:t>
            </a:r>
          </a:p>
          <a:p>
            <a:pPr algn="just"/>
            <a:endParaRPr lang="pt-BR" sz="2000" b="1" dirty="0" smtClean="0">
              <a:solidFill>
                <a:srgbClr val="000000"/>
              </a:solidFill>
              <a:latin typeface="Arial" panose="020B0604020202020204" pitchFamily="34" charset="0"/>
              <a:cs typeface="Arial" panose="020B0604020202020204" pitchFamily="34" charset="0"/>
            </a:endParaRPr>
          </a:p>
          <a:p>
            <a:pPr algn="just"/>
            <a:r>
              <a:rPr lang="pt-BR" sz="2000" dirty="0" smtClean="0">
                <a:latin typeface="Arial" panose="020B0604020202020204" pitchFamily="34" charset="0"/>
                <a:cs typeface="Arial" panose="020B0604020202020204" pitchFamily="34" charset="0"/>
              </a:rPr>
              <a:t>Art. 110. A </a:t>
            </a:r>
            <a:r>
              <a:rPr lang="pt-BR" sz="2000" b="1" dirty="0">
                <a:solidFill>
                  <a:srgbClr val="FF0000"/>
                </a:solidFill>
                <a:latin typeface="Arial" panose="020B0604020202020204" pitchFamily="34" charset="0"/>
                <a:cs typeface="Arial" panose="020B0604020202020204" pitchFamily="34" charset="0"/>
              </a:rPr>
              <a:t>empresa contratante de serviços </a:t>
            </a:r>
            <a:r>
              <a:rPr lang="pt-BR" sz="2000" dirty="0">
                <a:latin typeface="Arial" panose="020B0604020202020204" pitchFamily="34" charset="0"/>
                <a:cs typeface="Arial" panose="020B0604020202020204" pitchFamily="34" charset="0"/>
              </a:rPr>
              <a:t>prestados mediante </a:t>
            </a:r>
            <a:r>
              <a:rPr lang="pt-BR" sz="2000" b="1" dirty="0">
                <a:latin typeface="Arial" panose="020B0604020202020204" pitchFamily="34" charset="0"/>
                <a:cs typeface="Arial" panose="020B0604020202020204" pitchFamily="34" charset="0"/>
              </a:rPr>
              <a:t>cessão de mão de obra ou empreitada</a:t>
            </a:r>
            <a:r>
              <a:rPr lang="pt-BR" sz="2000" dirty="0">
                <a:latin typeface="Arial" panose="020B0604020202020204" pitchFamily="34" charset="0"/>
                <a:cs typeface="Arial" panose="020B0604020202020204" pitchFamily="34" charset="0"/>
              </a:rPr>
              <a:t>, inclusive em regime de trabalho temporário, deverá </a:t>
            </a:r>
            <a:r>
              <a:rPr lang="pt-BR" sz="2000" b="1" dirty="0">
                <a:latin typeface="Arial" panose="020B0604020202020204" pitchFamily="34" charset="0"/>
                <a:cs typeface="Arial" panose="020B0604020202020204" pitchFamily="34" charset="0"/>
              </a:rPr>
              <a:t>reter 11%</a:t>
            </a:r>
            <a:r>
              <a:rPr lang="pt-BR" sz="2000" dirty="0">
                <a:latin typeface="Arial" panose="020B0604020202020204" pitchFamily="34" charset="0"/>
                <a:cs typeface="Arial" panose="020B0604020202020204" pitchFamily="34" charset="0"/>
              </a:rPr>
              <a:t> (onze por cento) </a:t>
            </a:r>
            <a:r>
              <a:rPr lang="pt-BR" sz="2000" b="1" dirty="0">
                <a:latin typeface="Arial" panose="020B0604020202020204" pitchFamily="34" charset="0"/>
                <a:cs typeface="Arial" panose="020B0604020202020204" pitchFamily="34" charset="0"/>
              </a:rPr>
              <a:t>do valor bruto </a:t>
            </a:r>
            <a:r>
              <a:rPr lang="pt-BR" sz="2000" dirty="0">
                <a:latin typeface="Arial" panose="020B0604020202020204" pitchFamily="34" charset="0"/>
                <a:cs typeface="Arial" panose="020B0604020202020204" pitchFamily="34" charset="0"/>
              </a:rPr>
              <a:t>da </a:t>
            </a:r>
            <a:r>
              <a:rPr lang="pt-BR" sz="2000" u="sng" dirty="0">
                <a:latin typeface="Arial" panose="020B0604020202020204" pitchFamily="34" charset="0"/>
                <a:cs typeface="Arial" panose="020B0604020202020204" pitchFamily="34" charset="0"/>
              </a:rPr>
              <a:t>nota fiscal ou fatura</a:t>
            </a:r>
            <a:r>
              <a:rPr lang="pt-BR" sz="2000" dirty="0">
                <a:latin typeface="Arial" panose="020B0604020202020204" pitchFamily="34" charset="0"/>
                <a:cs typeface="Arial" panose="020B0604020202020204" pitchFamily="34" charset="0"/>
              </a:rPr>
              <a:t> e recolher à Previdência Social a importância retida, em documento de arrecadação identificado com a denominação social e o CNPJ da empresa contratada, observado o disposto no art. 50 e no art. 131. (</a:t>
            </a:r>
            <a:r>
              <a:rPr lang="pt-BR" sz="2000" dirty="0">
                <a:latin typeface="Arial" panose="020B0604020202020204" pitchFamily="34" charset="0"/>
                <a:cs typeface="Arial" panose="020B0604020202020204" pitchFamily="34" charset="0"/>
                <a:hlinkClick r:id="rId3"/>
              </a:rPr>
              <a:t>Lei nº 8.212, de 1991</a:t>
            </a:r>
            <a:r>
              <a:rPr lang="pt-BR" sz="2000" dirty="0">
                <a:latin typeface="Arial" panose="020B0604020202020204" pitchFamily="34" charset="0"/>
                <a:cs typeface="Arial" panose="020B0604020202020204" pitchFamily="34" charset="0"/>
              </a:rPr>
              <a:t>, art. 31, caput; e </a:t>
            </a:r>
            <a:r>
              <a:rPr lang="pt-BR" sz="2000" dirty="0">
                <a:latin typeface="Arial" panose="020B0604020202020204" pitchFamily="34" charset="0"/>
                <a:cs typeface="Arial" panose="020B0604020202020204" pitchFamily="34" charset="0"/>
                <a:hlinkClick r:id="rId4"/>
              </a:rPr>
              <a:t>Regulamento da Previdência Social, de 1999</a:t>
            </a:r>
            <a:r>
              <a:rPr lang="pt-BR" sz="2000" dirty="0">
                <a:latin typeface="Arial" panose="020B0604020202020204" pitchFamily="34" charset="0"/>
                <a:cs typeface="Arial" panose="020B0604020202020204" pitchFamily="34" charset="0"/>
              </a:rPr>
              <a:t>, art. 219, caput)</a:t>
            </a:r>
          </a:p>
        </p:txBody>
      </p:sp>
      <p:sp>
        <p:nvSpPr>
          <p:cNvPr id="2" name="Retângulo 1"/>
          <p:cNvSpPr/>
          <p:nvPr/>
        </p:nvSpPr>
        <p:spPr>
          <a:xfrm>
            <a:off x="1265213" y="4276707"/>
            <a:ext cx="2666707" cy="11295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Serviços prestados em condições especiais</a:t>
            </a:r>
            <a:endParaRPr lang="pt-BR" sz="2400" b="1" dirty="0"/>
          </a:p>
        </p:txBody>
      </p:sp>
      <p:cxnSp>
        <p:nvCxnSpPr>
          <p:cNvPr id="4" name="Conector de seta reta 3"/>
          <p:cNvCxnSpPr>
            <a:endCxn id="6" idx="1"/>
          </p:cNvCxnSpPr>
          <p:nvPr/>
        </p:nvCxnSpPr>
        <p:spPr>
          <a:xfrm flipV="1">
            <a:off x="3958045" y="4133584"/>
            <a:ext cx="1711234" cy="5309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ector de seta reta 17"/>
          <p:cNvCxnSpPr/>
          <p:nvPr/>
        </p:nvCxnSpPr>
        <p:spPr>
          <a:xfrm>
            <a:off x="3931920" y="5052302"/>
            <a:ext cx="1737360" cy="258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CaixaDeTexto 5"/>
          <p:cNvSpPr txBox="1"/>
          <p:nvPr/>
        </p:nvSpPr>
        <p:spPr>
          <a:xfrm>
            <a:off x="5669279" y="3902751"/>
            <a:ext cx="3730958" cy="461665"/>
          </a:xfrm>
          <a:prstGeom prst="rect">
            <a:avLst/>
          </a:prstGeom>
          <a:solidFill>
            <a:schemeClr val="bg1">
              <a:lumMod val="85000"/>
            </a:schemeClr>
          </a:solidFill>
        </p:spPr>
        <p:txBody>
          <a:bodyPr wrap="none" rtlCol="0">
            <a:spAutoFit/>
          </a:bodyPr>
          <a:lstStyle/>
          <a:p>
            <a:r>
              <a:rPr lang="pt-BR" sz="2400" b="1" dirty="0" smtClean="0"/>
              <a:t>Documento fiscal específico</a:t>
            </a:r>
            <a:endParaRPr lang="pt-BR" sz="2400" b="1" dirty="0"/>
          </a:p>
        </p:txBody>
      </p:sp>
      <p:sp>
        <p:nvSpPr>
          <p:cNvPr id="21" name="CaixaDeTexto 20"/>
          <p:cNvSpPr txBox="1"/>
          <p:nvPr/>
        </p:nvSpPr>
        <p:spPr>
          <a:xfrm>
            <a:off x="7156292" y="4416621"/>
            <a:ext cx="514885" cy="461665"/>
          </a:xfrm>
          <a:prstGeom prst="rect">
            <a:avLst/>
          </a:prstGeom>
          <a:noFill/>
        </p:spPr>
        <p:txBody>
          <a:bodyPr wrap="none" rtlCol="0">
            <a:spAutoFit/>
          </a:bodyPr>
          <a:lstStyle/>
          <a:p>
            <a:r>
              <a:rPr lang="pt-BR" sz="2400" b="1" dirty="0" smtClean="0">
                <a:solidFill>
                  <a:srgbClr val="FF0000"/>
                </a:solidFill>
              </a:rPr>
              <a:t>ou</a:t>
            </a:r>
            <a:endParaRPr lang="pt-BR" sz="2400" b="1" dirty="0">
              <a:solidFill>
                <a:srgbClr val="FF0000"/>
              </a:solidFill>
            </a:endParaRPr>
          </a:p>
        </p:txBody>
      </p:sp>
      <p:sp>
        <p:nvSpPr>
          <p:cNvPr id="23" name="CaixaDeTexto 22"/>
          <p:cNvSpPr txBox="1"/>
          <p:nvPr/>
        </p:nvSpPr>
        <p:spPr>
          <a:xfrm>
            <a:off x="5714151" y="5002491"/>
            <a:ext cx="3632858" cy="830997"/>
          </a:xfrm>
          <a:prstGeom prst="rect">
            <a:avLst/>
          </a:prstGeom>
          <a:solidFill>
            <a:schemeClr val="bg1">
              <a:lumMod val="85000"/>
            </a:schemeClr>
          </a:solidFill>
        </p:spPr>
        <p:txBody>
          <a:bodyPr wrap="square" rtlCol="0">
            <a:spAutoFit/>
          </a:bodyPr>
          <a:lstStyle/>
          <a:p>
            <a:pPr algn="ctr"/>
            <a:r>
              <a:rPr lang="pt-BR" sz="2400" b="1" dirty="0" smtClean="0"/>
              <a:t>Segregação dos serviços no documento fiscal</a:t>
            </a:r>
            <a:endParaRPr lang="pt-BR" sz="2400" b="1" dirty="0"/>
          </a:p>
        </p:txBody>
      </p:sp>
      <p:pic>
        <p:nvPicPr>
          <p:cNvPr id="19" name="Imagem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0" name="Retângulo 19">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2" name="Retângulo 21">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4" name="Retângulo 23">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65314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21" grpId="0"/>
      <p:bldP spid="2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22794"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Doc. Fiscal e os serviços em condições especiais</a:t>
            </a:r>
            <a:endParaRPr lang="pt-BR" sz="3200" dirty="0"/>
          </a:p>
        </p:txBody>
      </p:sp>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2794" y="682018"/>
            <a:ext cx="9975011" cy="5506710"/>
          </a:xfrm>
          <a:prstGeom prst="rect">
            <a:avLst/>
          </a:prstGeom>
          <a:ln w="28575">
            <a:solidFill>
              <a:schemeClr val="tx1"/>
            </a:solidFill>
          </a:ln>
          <a:effectLst>
            <a:softEdge rad="12700"/>
          </a:effectLst>
        </p:spPr>
      </p:pic>
      <p:pic>
        <p:nvPicPr>
          <p:cNvPr id="13" name="Image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5" name="Retângulo 14">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6" name="Retângulo 15">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7" name="Retângulo 16">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4901692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Serviços sujeitos à retenção</a:t>
            </a:r>
            <a:endParaRPr lang="pt-BR" sz="3200" dirty="0"/>
          </a:p>
        </p:txBody>
      </p:sp>
      <p:pic>
        <p:nvPicPr>
          <p:cNvPr id="12" name="Imagem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4" name="Retângulo 1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5" name="Retângulo 14">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6" name="Retângulo 15">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8815959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Serviços sujeitos à retenção</a:t>
            </a:r>
            <a:endParaRPr lang="pt-BR" sz="3200" dirty="0"/>
          </a:p>
        </p:txBody>
      </p:sp>
      <p:sp>
        <p:nvSpPr>
          <p:cNvPr id="21" name="CaixaDeTexto 20">
            <a:extLst>
              <a:ext uri="{FF2B5EF4-FFF2-40B4-BE49-F238E27FC236}">
                <a16:creationId xmlns="" xmlns:a16="http://schemas.microsoft.com/office/drawing/2014/main" id="{9785D803-8E87-41ED-9CB1-69C674F6CC17}"/>
              </a:ext>
            </a:extLst>
          </p:cNvPr>
          <p:cNvSpPr txBox="1"/>
          <p:nvPr/>
        </p:nvSpPr>
        <p:spPr>
          <a:xfrm>
            <a:off x="122662" y="727189"/>
            <a:ext cx="11966713" cy="707886"/>
          </a:xfrm>
          <a:prstGeom prst="rect">
            <a:avLst/>
          </a:prstGeom>
          <a:solidFill>
            <a:schemeClr val="accent2">
              <a:lumMod val="60000"/>
              <a:lumOff val="40000"/>
            </a:schemeClr>
          </a:solidFill>
        </p:spPr>
        <p:txBody>
          <a:bodyPr wrap="square" rtlCol="0">
            <a:spAutoFit/>
          </a:bodyPr>
          <a:lstStyle/>
          <a:p>
            <a:pPr algn="ctr"/>
            <a:r>
              <a:rPr lang="pt-BR" sz="2400" dirty="0" smtClean="0"/>
              <a:t>Art.111 (IN 2110/22) nos </a:t>
            </a:r>
            <a:r>
              <a:rPr lang="pt-BR" sz="2400" dirty="0"/>
              <a:t>casos de </a:t>
            </a:r>
            <a:r>
              <a:rPr lang="pt-BR" sz="2400" b="1" dirty="0">
                <a:solidFill>
                  <a:srgbClr val="002060"/>
                </a:solidFill>
              </a:rPr>
              <a:t>cessão de mão de obra </a:t>
            </a:r>
            <a:r>
              <a:rPr lang="pt-BR" sz="4000" b="1" dirty="0" smtClean="0">
                <a:solidFill>
                  <a:srgbClr val="002060"/>
                </a:solidFill>
              </a:rPr>
              <a:t>OU</a:t>
            </a:r>
            <a:r>
              <a:rPr lang="pt-BR" sz="2400" b="1" dirty="0" smtClean="0">
                <a:solidFill>
                  <a:srgbClr val="002060"/>
                </a:solidFill>
              </a:rPr>
              <a:t> </a:t>
            </a:r>
            <a:r>
              <a:rPr lang="pt-BR" sz="2400" b="1" dirty="0">
                <a:solidFill>
                  <a:srgbClr val="002060"/>
                </a:solidFill>
              </a:rPr>
              <a:t>empreitada</a:t>
            </a:r>
          </a:p>
        </p:txBody>
      </p:sp>
      <p:sp>
        <p:nvSpPr>
          <p:cNvPr id="22" name="Seta: para Baixo 4">
            <a:extLst>
              <a:ext uri="{FF2B5EF4-FFF2-40B4-BE49-F238E27FC236}">
                <a16:creationId xmlns="" xmlns:a16="http://schemas.microsoft.com/office/drawing/2014/main" id="{43D0BD22-DCB3-486B-B934-19608CBF200F}"/>
              </a:ext>
            </a:extLst>
          </p:cNvPr>
          <p:cNvSpPr/>
          <p:nvPr/>
        </p:nvSpPr>
        <p:spPr>
          <a:xfrm>
            <a:off x="1024010" y="1409520"/>
            <a:ext cx="927652" cy="622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aixaDeTexto 22">
            <a:extLst>
              <a:ext uri="{FF2B5EF4-FFF2-40B4-BE49-F238E27FC236}">
                <a16:creationId xmlns="" xmlns:a16="http://schemas.microsoft.com/office/drawing/2014/main" id="{72B9AD8E-9672-48A3-9D4A-F1C498E79C3F}"/>
              </a:ext>
            </a:extLst>
          </p:cNvPr>
          <p:cNvSpPr txBox="1"/>
          <p:nvPr/>
        </p:nvSpPr>
        <p:spPr>
          <a:xfrm>
            <a:off x="301568" y="1925833"/>
            <a:ext cx="7017026" cy="4154984"/>
          </a:xfrm>
          <a:prstGeom prst="rect">
            <a:avLst/>
          </a:prstGeom>
          <a:noFill/>
        </p:spPr>
        <p:txBody>
          <a:bodyPr wrap="square" rtlCol="0">
            <a:spAutoFit/>
          </a:bodyPr>
          <a:lstStyle/>
          <a:p>
            <a:pPr marL="285750" indent="-285750">
              <a:buFont typeface="Wingdings" panose="05000000000000000000" pitchFamily="2" charset="2"/>
              <a:buChar char="ü"/>
            </a:pPr>
            <a:r>
              <a:rPr lang="pt-BR" sz="2400" dirty="0"/>
              <a:t> Limpeza, Conservação e Zeladoria</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Vigilância ou Segurança</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Construção Civil</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Natureza rural</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Digitação</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Preparação de dados para processamento</a:t>
            </a:r>
          </a:p>
        </p:txBody>
      </p:sp>
      <p:sp>
        <p:nvSpPr>
          <p:cNvPr id="24" name="Retângulo 23">
            <a:extLst>
              <a:ext uri="{FF2B5EF4-FFF2-40B4-BE49-F238E27FC236}">
                <a16:creationId xmlns="" xmlns:a16="http://schemas.microsoft.com/office/drawing/2014/main" id="{CC505DEC-CFD1-4EF3-90D3-B445D323DEFB}"/>
              </a:ext>
            </a:extLst>
          </p:cNvPr>
          <p:cNvSpPr/>
          <p:nvPr/>
        </p:nvSpPr>
        <p:spPr>
          <a:xfrm>
            <a:off x="6900062" y="1495117"/>
            <a:ext cx="2818037" cy="210080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u="sng" dirty="0">
                <a:solidFill>
                  <a:srgbClr val="FF0000"/>
                </a:solidFill>
              </a:rPr>
              <a:t>NÃO RETÉM</a:t>
            </a:r>
          </a:p>
          <a:p>
            <a:pPr algn="ctr"/>
            <a:endParaRPr lang="pt-BR" sz="2400" b="1" dirty="0">
              <a:solidFill>
                <a:srgbClr val="FF0000"/>
              </a:solidFill>
            </a:endParaRPr>
          </a:p>
          <a:p>
            <a:pPr algn="ctr"/>
            <a:r>
              <a:rPr lang="pt-BR" sz="2400" b="1" dirty="0">
                <a:solidFill>
                  <a:srgbClr val="FF0000"/>
                </a:solidFill>
              </a:rPr>
              <a:t>Vigilância por meio eletrônico</a:t>
            </a:r>
          </a:p>
        </p:txBody>
      </p:sp>
      <p:cxnSp>
        <p:nvCxnSpPr>
          <p:cNvPr id="25" name="Conector de Seta Reta 13">
            <a:extLst>
              <a:ext uri="{FF2B5EF4-FFF2-40B4-BE49-F238E27FC236}">
                <a16:creationId xmlns="" xmlns:a16="http://schemas.microsoft.com/office/drawing/2014/main" id="{E2C247D9-4B00-4397-A69F-61BD8D0BD447}"/>
              </a:ext>
            </a:extLst>
          </p:cNvPr>
          <p:cNvCxnSpPr/>
          <p:nvPr/>
        </p:nvCxnSpPr>
        <p:spPr>
          <a:xfrm flipV="1">
            <a:off x="3959167" y="2511259"/>
            <a:ext cx="2828352" cy="388542"/>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6" name="CaixaDeTexto 25">
            <a:extLst>
              <a:ext uri="{FF2B5EF4-FFF2-40B4-BE49-F238E27FC236}">
                <a16:creationId xmlns="" xmlns:a16="http://schemas.microsoft.com/office/drawing/2014/main" id="{C48EAFBA-52F0-40D6-AFEC-DC33C73592F5}"/>
              </a:ext>
            </a:extLst>
          </p:cNvPr>
          <p:cNvSpPr txBox="1"/>
          <p:nvPr/>
        </p:nvSpPr>
        <p:spPr>
          <a:xfrm>
            <a:off x="9830642" y="1516052"/>
            <a:ext cx="2201712" cy="1785104"/>
          </a:xfrm>
          <a:prstGeom prst="rect">
            <a:avLst/>
          </a:prstGeom>
          <a:noFill/>
          <a:ln w="28575">
            <a:solidFill>
              <a:schemeClr val="tx1"/>
            </a:solidFill>
          </a:ln>
        </p:spPr>
        <p:txBody>
          <a:bodyPr wrap="square" rtlCol="0">
            <a:spAutoFit/>
          </a:bodyPr>
          <a:lstStyle/>
          <a:p>
            <a:pPr algn="ctr"/>
            <a:r>
              <a:rPr lang="pt-BR" sz="2200" b="1" dirty="0"/>
              <a:t>6</a:t>
            </a:r>
            <a:r>
              <a:rPr lang="pt-BR" sz="2200" b="1" dirty="0" smtClean="0"/>
              <a:t> itens </a:t>
            </a:r>
          </a:p>
          <a:p>
            <a:pPr algn="just"/>
            <a:r>
              <a:rPr lang="pt-BR" sz="2200" b="1" dirty="0" smtClean="0"/>
              <a:t>(lista exaustiva de pormenorização exemplificativa)</a:t>
            </a:r>
            <a:endParaRPr lang="pt-BR" sz="2200" b="1" dirty="0"/>
          </a:p>
        </p:txBody>
      </p:sp>
      <p:sp>
        <p:nvSpPr>
          <p:cNvPr id="28" name="Retângulo 27">
            <a:extLst>
              <a:ext uri="{FF2B5EF4-FFF2-40B4-BE49-F238E27FC236}">
                <a16:creationId xmlns="" xmlns:a16="http://schemas.microsoft.com/office/drawing/2014/main" id="{CC505DEC-CFD1-4EF3-90D3-B445D323DEFB}"/>
              </a:ext>
            </a:extLst>
          </p:cNvPr>
          <p:cNvSpPr/>
          <p:nvPr/>
        </p:nvSpPr>
        <p:spPr>
          <a:xfrm>
            <a:off x="6900062" y="4223631"/>
            <a:ext cx="3392557" cy="1759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u="sng" dirty="0" smtClean="0">
                <a:solidFill>
                  <a:srgbClr val="FF0000"/>
                </a:solidFill>
              </a:rPr>
              <a:t>Órgãos Públicos</a:t>
            </a:r>
          </a:p>
          <a:p>
            <a:pPr algn="ctr"/>
            <a:endParaRPr lang="pt-BR" sz="2400" b="1" u="sng" dirty="0">
              <a:solidFill>
                <a:srgbClr val="FF0000"/>
              </a:solidFill>
            </a:endParaRPr>
          </a:p>
          <a:p>
            <a:pPr algn="ctr"/>
            <a:r>
              <a:rPr lang="pt-BR" sz="2400" b="1" u="sng" dirty="0" smtClean="0">
                <a:solidFill>
                  <a:srgbClr val="FF0000"/>
                </a:solidFill>
              </a:rPr>
              <a:t>MUITA </a:t>
            </a:r>
          </a:p>
          <a:p>
            <a:pPr algn="ctr"/>
            <a:r>
              <a:rPr lang="pt-BR" sz="2400" b="1" u="sng" dirty="0" smtClean="0">
                <a:solidFill>
                  <a:srgbClr val="FF0000"/>
                </a:solidFill>
              </a:rPr>
              <a:t>ATENÇÃO</a:t>
            </a:r>
            <a:endParaRPr lang="pt-BR" sz="2400" b="1" dirty="0">
              <a:solidFill>
                <a:srgbClr val="FF0000"/>
              </a:solidFill>
            </a:endParaRPr>
          </a:p>
        </p:txBody>
      </p:sp>
      <p:cxnSp>
        <p:nvCxnSpPr>
          <p:cNvPr id="31" name="Conector de Seta Reta 13">
            <a:extLst>
              <a:ext uri="{FF2B5EF4-FFF2-40B4-BE49-F238E27FC236}">
                <a16:creationId xmlns="" xmlns:a16="http://schemas.microsoft.com/office/drawing/2014/main" id="{E2C247D9-4B00-4397-A69F-61BD8D0BD447}"/>
              </a:ext>
            </a:extLst>
          </p:cNvPr>
          <p:cNvCxnSpPr/>
          <p:nvPr/>
        </p:nvCxnSpPr>
        <p:spPr>
          <a:xfrm>
            <a:off x="2816066" y="3679498"/>
            <a:ext cx="3971453" cy="103854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20" name="Imagem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7" name="Retângulo 26">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2" name="Retângulo 31">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3" name="Retângulo 32">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20150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ppt_x"/>
                                          </p:val>
                                        </p:tav>
                                        <p:tav tm="100000">
                                          <p:val>
                                            <p:strVal val="#ppt_x"/>
                                          </p:val>
                                        </p:tav>
                                      </p:tavLst>
                                    </p:anim>
                                    <p:anim calcmode="lin" valueType="num">
                                      <p:cBhvr additive="base">
                                        <p:cTn id="3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6" grpId="0" animBg="1"/>
      <p:bldP spid="2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499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Serviços sujeitos à retenção</a:t>
            </a:r>
            <a:endParaRPr lang="pt-BR" sz="3200" dirty="0"/>
          </a:p>
        </p:txBody>
      </p:sp>
      <p:sp>
        <p:nvSpPr>
          <p:cNvPr id="20" name="CaixaDeTexto 19">
            <a:extLst>
              <a:ext uri="{FF2B5EF4-FFF2-40B4-BE49-F238E27FC236}">
                <a16:creationId xmlns="" xmlns:a16="http://schemas.microsoft.com/office/drawing/2014/main" id="{9785D803-8E87-41ED-9CB1-69C674F6CC17}"/>
              </a:ext>
            </a:extLst>
          </p:cNvPr>
          <p:cNvSpPr txBox="1"/>
          <p:nvPr/>
        </p:nvSpPr>
        <p:spPr>
          <a:xfrm>
            <a:off x="122662" y="736392"/>
            <a:ext cx="11966713" cy="584775"/>
          </a:xfrm>
          <a:prstGeom prst="rect">
            <a:avLst/>
          </a:prstGeom>
          <a:solidFill>
            <a:schemeClr val="accent2">
              <a:lumMod val="60000"/>
              <a:lumOff val="40000"/>
            </a:schemeClr>
          </a:solidFill>
        </p:spPr>
        <p:txBody>
          <a:bodyPr wrap="square" rtlCol="0">
            <a:spAutoFit/>
          </a:bodyPr>
          <a:lstStyle/>
          <a:p>
            <a:pPr algn="ctr"/>
            <a:r>
              <a:rPr lang="pt-BR" sz="2400" dirty="0" smtClean="0"/>
              <a:t>Art. 112 (IN 2110/22)  </a:t>
            </a:r>
            <a:r>
              <a:rPr lang="pt-BR" sz="2400" b="1" dirty="0">
                <a:solidFill>
                  <a:srgbClr val="002060"/>
                </a:solidFill>
              </a:rPr>
              <a:t>apenas nos casos de </a:t>
            </a:r>
            <a:r>
              <a:rPr lang="pt-BR" sz="3200" b="1" dirty="0">
                <a:solidFill>
                  <a:srgbClr val="002060"/>
                </a:solidFill>
              </a:rPr>
              <a:t>cessão de mão de obra</a:t>
            </a:r>
          </a:p>
        </p:txBody>
      </p:sp>
      <p:sp>
        <p:nvSpPr>
          <p:cNvPr id="27" name="CaixaDeTexto 26">
            <a:extLst>
              <a:ext uri="{FF2B5EF4-FFF2-40B4-BE49-F238E27FC236}">
                <a16:creationId xmlns="" xmlns:a16="http://schemas.microsoft.com/office/drawing/2014/main" id="{72B9AD8E-9672-48A3-9D4A-F1C498E79C3F}"/>
              </a:ext>
            </a:extLst>
          </p:cNvPr>
          <p:cNvSpPr txBox="1"/>
          <p:nvPr/>
        </p:nvSpPr>
        <p:spPr>
          <a:xfrm>
            <a:off x="300560" y="1399727"/>
            <a:ext cx="8474766" cy="4893647"/>
          </a:xfrm>
          <a:prstGeom prst="rect">
            <a:avLst/>
          </a:prstGeom>
          <a:noFill/>
        </p:spPr>
        <p:txBody>
          <a:bodyPr wrap="square" rtlCol="0">
            <a:spAutoFit/>
          </a:bodyPr>
          <a:lstStyle/>
          <a:p>
            <a:pPr marL="285750" indent="-285750">
              <a:buFont typeface="Wingdings" panose="05000000000000000000" pitchFamily="2" charset="2"/>
              <a:buChar char="ü"/>
            </a:pPr>
            <a:r>
              <a:rPr lang="pt-BR" sz="2400" dirty="0"/>
              <a:t> Coleta ou Reciclagem de </a:t>
            </a:r>
            <a:r>
              <a:rPr lang="pt-BR" sz="2400" dirty="0" smtClean="0"/>
              <a:t>Lixo (exceto quando contêineres ou caçambas)</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smtClean="0"/>
              <a:t>Treinamento e ensino</a:t>
            </a:r>
            <a:endParaRPr lang="pt-BR" sz="2400" dirty="0"/>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smtClean="0"/>
              <a:t> </a:t>
            </a:r>
            <a:r>
              <a:rPr lang="pt-BR" sz="2400" dirty="0"/>
              <a:t>Manutenção de instalações, máquinas ou equipamentos</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Transporte de passageiros (concessão e </a:t>
            </a:r>
            <a:r>
              <a:rPr lang="pt-BR" sz="2400" dirty="0" err="1" smtClean="0"/>
              <a:t>subconcessão</a:t>
            </a:r>
            <a:r>
              <a:rPr lang="pt-BR" sz="2400" dirty="0" smtClean="0"/>
              <a:t>)</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smtClean="0"/>
              <a:t>Portaria e recepção</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Serviços prestados por empresas de </a:t>
            </a:r>
            <a:r>
              <a:rPr lang="pt-BR" sz="2400" dirty="0" smtClean="0"/>
              <a:t>saúde e direcionados a atendimento de pacientes</a:t>
            </a:r>
            <a:endParaRPr lang="pt-BR" sz="2400" dirty="0"/>
          </a:p>
        </p:txBody>
      </p:sp>
      <p:sp>
        <p:nvSpPr>
          <p:cNvPr id="32" name="CaixaDeTexto 31">
            <a:extLst>
              <a:ext uri="{FF2B5EF4-FFF2-40B4-BE49-F238E27FC236}">
                <a16:creationId xmlns="" xmlns:a16="http://schemas.microsoft.com/office/drawing/2014/main" id="{C48EAFBA-52F0-40D6-AFEC-DC33C73592F5}"/>
              </a:ext>
            </a:extLst>
          </p:cNvPr>
          <p:cNvSpPr txBox="1"/>
          <p:nvPr/>
        </p:nvSpPr>
        <p:spPr>
          <a:xfrm>
            <a:off x="8496288" y="4285707"/>
            <a:ext cx="3392557" cy="1785104"/>
          </a:xfrm>
          <a:prstGeom prst="rect">
            <a:avLst/>
          </a:prstGeom>
          <a:solidFill>
            <a:schemeClr val="bg1"/>
          </a:solidFill>
          <a:ln w="28575">
            <a:solidFill>
              <a:schemeClr val="tx1"/>
            </a:solidFill>
          </a:ln>
        </p:spPr>
        <p:txBody>
          <a:bodyPr wrap="square" rtlCol="0">
            <a:spAutoFit/>
          </a:bodyPr>
          <a:lstStyle/>
          <a:p>
            <a:pPr algn="just"/>
            <a:r>
              <a:rPr lang="pt-BR" sz="2200" b="1" dirty="0"/>
              <a:t>Esses são alguns, consulte todos no </a:t>
            </a:r>
            <a:r>
              <a:rPr lang="pt-BR" sz="2200" b="1" dirty="0" smtClean="0"/>
              <a:t>artigo – 24 itens (lista exaustiva de pormenorização exemplificativa)</a:t>
            </a:r>
            <a:endParaRPr lang="pt-BR" sz="2200" b="1" dirty="0"/>
          </a:p>
        </p:txBody>
      </p:sp>
      <p:sp>
        <p:nvSpPr>
          <p:cNvPr id="33" name="Retângulo 32">
            <a:extLst>
              <a:ext uri="{FF2B5EF4-FFF2-40B4-BE49-F238E27FC236}">
                <a16:creationId xmlns="" xmlns:a16="http://schemas.microsoft.com/office/drawing/2014/main" id="{FD6A1C2A-1306-4184-A4F8-B23D6C5E89BF}"/>
              </a:ext>
            </a:extLst>
          </p:cNvPr>
          <p:cNvSpPr/>
          <p:nvPr/>
        </p:nvSpPr>
        <p:spPr>
          <a:xfrm>
            <a:off x="8496288" y="1427271"/>
            <a:ext cx="3392557" cy="263210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u="sng" dirty="0">
                <a:solidFill>
                  <a:srgbClr val="FF0000"/>
                </a:solidFill>
              </a:rPr>
              <a:t>ATENÇÃO</a:t>
            </a:r>
          </a:p>
          <a:p>
            <a:pPr algn="ctr"/>
            <a:endParaRPr lang="pt-BR" sz="2400" b="1" dirty="0">
              <a:solidFill>
                <a:srgbClr val="FF0000"/>
              </a:solidFill>
            </a:endParaRPr>
          </a:p>
          <a:p>
            <a:pPr algn="ctr"/>
            <a:r>
              <a:rPr lang="pt-BR" sz="2400" b="1" dirty="0">
                <a:solidFill>
                  <a:srgbClr val="FF0000"/>
                </a:solidFill>
              </a:rPr>
              <a:t>Atividades relacionadas no art. </a:t>
            </a:r>
            <a:r>
              <a:rPr lang="pt-BR" sz="2400" b="1" dirty="0" smtClean="0">
                <a:solidFill>
                  <a:srgbClr val="FF0000"/>
                </a:solidFill>
              </a:rPr>
              <a:t>112, </a:t>
            </a:r>
            <a:r>
              <a:rPr lang="pt-BR" sz="2400" b="1" dirty="0">
                <a:solidFill>
                  <a:srgbClr val="FF0000"/>
                </a:solidFill>
              </a:rPr>
              <a:t>prestadas na modalidade de </a:t>
            </a:r>
            <a:r>
              <a:rPr lang="pt-BR" sz="2400" b="1" dirty="0" smtClean="0">
                <a:solidFill>
                  <a:srgbClr val="FF0000"/>
                </a:solidFill>
              </a:rPr>
              <a:t>empreitada</a:t>
            </a:r>
            <a:endParaRPr lang="pt-BR" sz="2400" b="1" dirty="0">
              <a:solidFill>
                <a:srgbClr val="FF0000"/>
              </a:solidFill>
            </a:endParaRPr>
          </a:p>
          <a:p>
            <a:pPr algn="ctr"/>
            <a:r>
              <a:rPr lang="pt-BR" sz="2400" b="1" dirty="0">
                <a:solidFill>
                  <a:srgbClr val="FF0000"/>
                </a:solidFill>
              </a:rPr>
              <a:t>NÃO RETÉM</a:t>
            </a:r>
          </a:p>
        </p:txBody>
      </p:sp>
      <p:pic>
        <p:nvPicPr>
          <p:cNvPr id="16" name="Imagem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7" name="Retângulo 16">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8" name="Retângulo 17">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9" name="Retângulo 18">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30945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96640"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Serviços sujeitos à retenção</a:t>
            </a:r>
            <a:endParaRPr lang="pt-BR" sz="3200" dirty="0"/>
          </a:p>
        </p:txBody>
      </p:sp>
      <p:sp>
        <p:nvSpPr>
          <p:cNvPr id="16" name="Retângulo 15"/>
          <p:cNvSpPr/>
          <p:nvPr/>
        </p:nvSpPr>
        <p:spPr>
          <a:xfrm>
            <a:off x="429472" y="748122"/>
            <a:ext cx="11118387" cy="5262979"/>
          </a:xfrm>
          <a:prstGeom prst="rect">
            <a:avLst/>
          </a:prstGeom>
          <a:solidFill>
            <a:schemeClr val="bg1"/>
          </a:solidFill>
          <a:ln w="28575">
            <a:solidFill>
              <a:schemeClr val="tx1"/>
            </a:solidFill>
          </a:ln>
        </p:spPr>
        <p:txBody>
          <a:bodyPr wrap="square">
            <a:spAutoFit/>
          </a:bodyPr>
          <a:lstStyle/>
          <a:p>
            <a:pPr algn="ctr"/>
            <a:r>
              <a:rPr lang="pt-BR" sz="2400" b="1" dirty="0" smtClean="0">
                <a:solidFill>
                  <a:srgbClr val="000000"/>
                </a:solidFill>
                <a:latin typeface="Arial" panose="020B0604020202020204" pitchFamily="34" charset="0"/>
                <a:cs typeface="Arial" panose="020B0604020202020204" pitchFamily="34" charset="0"/>
              </a:rPr>
              <a:t>Solução de Consulta 116/2017 – 17/02/2017</a:t>
            </a:r>
          </a:p>
          <a:p>
            <a:pPr algn="ctr"/>
            <a:endParaRPr lang="pt-BR" sz="2400" b="1" dirty="0">
              <a:solidFill>
                <a:srgbClr val="000000"/>
              </a:solidFill>
              <a:latin typeface="Arial" panose="020B0604020202020204" pitchFamily="34" charset="0"/>
              <a:cs typeface="Arial" panose="020B0604020202020204" pitchFamily="34" charset="0"/>
            </a:endParaRPr>
          </a:p>
          <a:p>
            <a:pPr algn="ctr"/>
            <a:r>
              <a:rPr lang="pt-BR" sz="2400" b="1" dirty="0" smtClean="0">
                <a:solidFill>
                  <a:srgbClr val="000000"/>
                </a:solidFill>
                <a:latin typeface="Arial" panose="020B0604020202020204" pitchFamily="34" charset="0"/>
                <a:cs typeface="Arial" panose="020B0604020202020204" pitchFamily="34" charset="0"/>
              </a:rPr>
              <a:t>Definição do termo “REMOÇÃO DE LIXO OU RESÍDUOS”</a:t>
            </a:r>
          </a:p>
          <a:p>
            <a:pPr algn="just"/>
            <a:endParaRPr lang="pt-BR" sz="2400" dirty="0" smtClean="0">
              <a:solidFill>
                <a:srgbClr val="000000"/>
              </a:solidFill>
              <a:latin typeface="Arial" panose="020B0604020202020204" pitchFamily="34" charset="0"/>
              <a:cs typeface="Arial" panose="020B0604020202020204" pitchFamily="34" charset="0"/>
            </a:endParaRPr>
          </a:p>
          <a:p>
            <a:pPr algn="just"/>
            <a:r>
              <a:rPr lang="pt-BR" sz="2400" b="1" dirty="0">
                <a:solidFill>
                  <a:srgbClr val="FF0000"/>
                </a:solidFill>
                <a:latin typeface="Arial" panose="020B0604020202020204" pitchFamily="34" charset="0"/>
                <a:cs typeface="Arial" panose="020B0604020202020204" pitchFamily="34" charset="0"/>
              </a:rPr>
              <a:t>REMOÇÃO DE LIXO OU RESÍDUOS</a:t>
            </a:r>
            <a:r>
              <a:rPr lang="pt-BR" sz="2400" dirty="0">
                <a:latin typeface="Arial" panose="020B0604020202020204" pitchFamily="34" charset="0"/>
                <a:cs typeface="Arial" panose="020B0604020202020204" pitchFamily="34" charset="0"/>
              </a:rPr>
              <a:t>. CESSÃO DE MÃO DE OBRA. RETENÇÃO PREVIDENCIÁRIA</a:t>
            </a:r>
            <a:r>
              <a:rPr lang="pt-BR" sz="2400" dirty="0" smtClean="0">
                <a:latin typeface="Arial" panose="020B0604020202020204" pitchFamily="34" charset="0"/>
                <a:cs typeface="Arial" panose="020B0604020202020204" pitchFamily="34" charset="0"/>
              </a:rPr>
              <a:t>.</a:t>
            </a:r>
          </a:p>
          <a:p>
            <a:pPr algn="just"/>
            <a:endParaRPr lang="pt-BR" sz="2400" dirty="0">
              <a:latin typeface="Arial" panose="020B0604020202020204" pitchFamily="34" charset="0"/>
              <a:cs typeface="Arial" panose="020B0604020202020204" pitchFamily="34" charset="0"/>
            </a:endParaRPr>
          </a:p>
          <a:p>
            <a:pPr algn="just"/>
            <a:r>
              <a:rPr lang="pt-BR" sz="2400" dirty="0" smtClean="0">
                <a:latin typeface="Arial" panose="020B0604020202020204" pitchFamily="34" charset="0"/>
                <a:cs typeface="Arial" panose="020B0604020202020204" pitchFamily="34" charset="0"/>
              </a:rPr>
              <a:t>3 - </a:t>
            </a:r>
            <a:r>
              <a:rPr lang="pt-BR" sz="2400" dirty="0">
                <a:solidFill>
                  <a:srgbClr val="7030A0"/>
                </a:solidFill>
                <a:latin typeface="Arial" panose="020B0604020202020204" pitchFamily="34" charset="0"/>
                <a:cs typeface="Arial" panose="020B0604020202020204" pitchFamily="34" charset="0"/>
              </a:rPr>
              <a:t>Os serviços de coleta ou reciclagem de lixo ou de resíduos</a:t>
            </a:r>
            <a:r>
              <a:rPr lang="pt-BR" sz="2400" dirty="0">
                <a:latin typeface="Arial" panose="020B0604020202020204" pitchFamily="34" charset="0"/>
                <a:cs typeface="Arial" panose="020B0604020202020204" pitchFamily="34" charset="0"/>
              </a:rPr>
              <a:t> </a:t>
            </a:r>
            <a:r>
              <a:rPr lang="pt-BR" sz="2400" b="1" dirty="0">
                <a:latin typeface="Arial" panose="020B0604020202020204" pitchFamily="34" charset="0"/>
                <a:cs typeface="Arial" panose="020B0604020202020204" pitchFamily="34" charset="0"/>
              </a:rPr>
              <a:t>não estão sujeitos à retenção previdenciária </a:t>
            </a:r>
            <a:r>
              <a:rPr lang="pt-BR" sz="2400" dirty="0">
                <a:latin typeface="Arial" panose="020B0604020202020204" pitchFamily="34" charset="0"/>
                <a:cs typeface="Arial" panose="020B0604020202020204" pitchFamily="34" charset="0"/>
              </a:rPr>
              <a:t>prevista no art. 31 da Lei nº 8.212, de 1991, </a:t>
            </a:r>
            <a:r>
              <a:rPr lang="pt-BR" sz="2400" b="1" dirty="0">
                <a:solidFill>
                  <a:srgbClr val="FF0000"/>
                </a:solidFill>
                <a:latin typeface="Arial" panose="020B0604020202020204" pitchFamily="34" charset="0"/>
                <a:cs typeface="Arial" panose="020B0604020202020204" pitchFamily="34" charset="0"/>
              </a:rPr>
              <a:t>se forem realizados com a utilização de contêineres, caçambas estacionárias ou em outros recipientes móveis e </a:t>
            </a:r>
            <a:r>
              <a:rPr lang="pt-BR" sz="2400" b="1" u="sng" dirty="0">
                <a:solidFill>
                  <a:srgbClr val="FF0000"/>
                </a:solidFill>
                <a:latin typeface="Arial" panose="020B0604020202020204" pitchFamily="34" charset="0"/>
                <a:cs typeface="Arial" panose="020B0604020202020204" pitchFamily="34" charset="0"/>
              </a:rPr>
              <a:t>com capacidade tal que impeça seu transporte em veículos de pequeno ou médio porte</a:t>
            </a:r>
            <a:r>
              <a:rPr lang="pt-BR" sz="2400" dirty="0">
                <a:latin typeface="Arial" panose="020B0604020202020204" pitchFamily="34" charset="0"/>
                <a:cs typeface="Arial" panose="020B0604020202020204" pitchFamily="34" charset="0"/>
              </a:rPr>
              <a:t>. Não sendo este o caso, a retenção será cabível se, e somente se, os serviços forem prestados mediante cessão de mão de obra.</a:t>
            </a:r>
          </a:p>
        </p:txBody>
      </p:sp>
      <mc:AlternateContent xmlns:mc="http://schemas.openxmlformats.org/markup-compatibility/2006" xmlns:p14="http://schemas.microsoft.com/office/powerpoint/2010/main">
        <mc:Choice Requires="p14">
          <p:contentPart p14:bwMode="auto" r:id="rId3">
            <p14:nvContentPartPr>
              <p14:cNvPr id="2" name="Tinta 1"/>
              <p14:cNvContentPartPr/>
              <p14:nvPr/>
            </p14:nvContentPartPr>
            <p14:xfrm>
              <a:off x="7920720" y="4464720"/>
              <a:ext cx="360" cy="360"/>
            </p14:xfrm>
          </p:contentPart>
        </mc:Choice>
        <mc:Fallback xmlns="">
          <p:pic>
            <p:nvPicPr>
              <p:cNvPr id="2" name="Tinta 1"/>
              <p:cNvPicPr/>
              <p:nvPr/>
            </p:nvPicPr>
            <p:blipFill>
              <a:blip r:embed="rId5"/>
              <a:stretch>
                <a:fillRect/>
              </a:stretch>
            </p:blipFill>
            <p:spPr>
              <a:xfrm>
                <a:off x="7904880" y="4401360"/>
                <a:ext cx="3204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Tinta 2"/>
              <p14:cNvContentPartPr/>
              <p14:nvPr/>
            </p14:nvContentPartPr>
            <p14:xfrm>
              <a:off x="7920720" y="4464720"/>
              <a:ext cx="360" cy="360"/>
            </p14:xfrm>
          </p:contentPart>
        </mc:Choice>
        <mc:Fallback xmlns="">
          <p:pic>
            <p:nvPicPr>
              <p:cNvPr id="3" name="Tinta 2"/>
              <p:cNvPicPr/>
              <p:nvPr/>
            </p:nvPicPr>
            <p:blipFill>
              <a:blip r:embed="rId5"/>
              <a:stretch>
                <a:fillRect/>
              </a:stretch>
            </p:blipFill>
            <p:spPr>
              <a:xfrm>
                <a:off x="7904880" y="4401360"/>
                <a:ext cx="3204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Tinta 9"/>
              <p14:cNvContentPartPr/>
              <p14:nvPr/>
            </p14:nvContentPartPr>
            <p14:xfrm>
              <a:off x="10125720" y="4632840"/>
              <a:ext cx="111960" cy="19440"/>
            </p14:xfrm>
          </p:contentPart>
        </mc:Choice>
        <mc:Fallback xmlns="">
          <p:pic>
            <p:nvPicPr>
              <p:cNvPr id="10" name="Tinta 9"/>
              <p:cNvPicPr/>
              <p:nvPr/>
            </p:nvPicPr>
            <p:blipFill>
              <a:blip r:embed="rId20"/>
              <a:stretch>
                <a:fillRect/>
              </a:stretch>
            </p:blipFill>
            <p:spPr>
              <a:xfrm>
                <a:off x="10121400" y="4584240"/>
                <a:ext cx="126360" cy="107280"/>
              </a:xfrm>
              <a:prstGeom prst="rect">
                <a:avLst/>
              </a:prstGeom>
            </p:spPr>
          </p:pic>
        </mc:Fallback>
      </mc:AlternateContent>
      <p:pic>
        <p:nvPicPr>
          <p:cNvPr id="28" name="Imagem 27"/>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1" name="Retângulo 30">
            <a:hlinkClick r:id="rId22"/>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2" name="Retângulo 31">
            <a:hlinkClick r:id="rId23"/>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3" name="Retângulo 32">
            <a:hlinkClick r:id="rId24"/>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61953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Casos não Sujeitos à Retenção</a:t>
            </a:r>
            <a:endParaRPr lang="pt-BR" sz="3200" dirty="0"/>
          </a:p>
        </p:txBody>
      </p:sp>
      <p:pic>
        <p:nvPicPr>
          <p:cNvPr id="12" name="Imagem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4" name="Retângulo 1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5" name="Retângulo 14">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6" name="Retângulo 15">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1746751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50466" y="123106"/>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Caso não sujeitos à Retenção – Art. 114 (IN 2110/22)</a:t>
            </a:r>
            <a:endParaRPr lang="pt-BR" sz="3200" dirty="0"/>
          </a:p>
        </p:txBody>
      </p:sp>
      <p:sp>
        <p:nvSpPr>
          <p:cNvPr id="16" name="CaixaDeTexto 15">
            <a:extLst>
              <a:ext uri="{FF2B5EF4-FFF2-40B4-BE49-F238E27FC236}">
                <a16:creationId xmlns:a16="http://schemas.microsoft.com/office/drawing/2014/main" xmlns="" id="{E9F2E2E6-741D-4149-961B-D6FED4914380}"/>
              </a:ext>
            </a:extLst>
          </p:cNvPr>
          <p:cNvSpPr txBox="1"/>
          <p:nvPr/>
        </p:nvSpPr>
        <p:spPr>
          <a:xfrm>
            <a:off x="3289831" y="863058"/>
            <a:ext cx="5320769" cy="461665"/>
          </a:xfrm>
          <a:prstGeom prst="rect">
            <a:avLst/>
          </a:prstGeom>
          <a:solidFill>
            <a:schemeClr val="accent2">
              <a:lumMod val="60000"/>
              <a:lumOff val="40000"/>
            </a:schemeClr>
          </a:solidFill>
        </p:spPr>
        <p:txBody>
          <a:bodyPr wrap="square" rtlCol="0">
            <a:spAutoFit/>
          </a:bodyPr>
          <a:lstStyle/>
          <a:p>
            <a:pPr algn="ctr"/>
            <a:r>
              <a:rPr lang="pt-BR" sz="2400" dirty="0" smtClean="0"/>
              <a:t>Serviços</a:t>
            </a:r>
            <a:endParaRPr lang="pt-BR" sz="2400" dirty="0"/>
          </a:p>
        </p:txBody>
      </p:sp>
      <p:grpSp>
        <p:nvGrpSpPr>
          <p:cNvPr id="19" name="Agrupar 7">
            <a:extLst>
              <a:ext uri="{FF2B5EF4-FFF2-40B4-BE49-F238E27FC236}">
                <a16:creationId xmlns:a16="http://schemas.microsoft.com/office/drawing/2014/main" xmlns="" id="{BC4E9661-3EC8-4AD6-9C5D-98B0B2C6504C}"/>
              </a:ext>
            </a:extLst>
          </p:cNvPr>
          <p:cNvGrpSpPr/>
          <p:nvPr/>
        </p:nvGrpSpPr>
        <p:grpSpPr>
          <a:xfrm>
            <a:off x="265017" y="1530286"/>
            <a:ext cx="11661919" cy="507224"/>
            <a:chOff x="159026" y="1557360"/>
            <a:chExt cx="11661919" cy="582948"/>
          </a:xfrm>
        </p:grpSpPr>
        <p:sp>
          <p:nvSpPr>
            <p:cNvPr id="20" name="Retângulo 19">
              <a:extLst>
                <a:ext uri="{FF2B5EF4-FFF2-40B4-BE49-F238E27FC236}">
                  <a16:creationId xmlns:a16="http://schemas.microsoft.com/office/drawing/2014/main" xmlns="" id="{6AA005D5-0F8F-4367-9632-5BE06E1ACE7F}"/>
                </a:ext>
              </a:extLst>
            </p:cNvPr>
            <p:cNvSpPr/>
            <p:nvPr/>
          </p:nvSpPr>
          <p:spPr>
            <a:xfrm>
              <a:off x="159026" y="1557360"/>
              <a:ext cx="11661919" cy="582948"/>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000"/>
            </a:p>
          </p:txBody>
        </p:sp>
        <p:sp>
          <p:nvSpPr>
            <p:cNvPr id="21" name="CaixaDeTexto 20">
              <a:extLst>
                <a:ext uri="{FF2B5EF4-FFF2-40B4-BE49-F238E27FC236}">
                  <a16:creationId xmlns:a16="http://schemas.microsoft.com/office/drawing/2014/main" xmlns="" id="{88CC5E7E-1FE0-461D-B774-B76085AE102B}"/>
                </a:ext>
              </a:extLst>
            </p:cNvPr>
            <p:cNvSpPr txBox="1"/>
            <p:nvPr/>
          </p:nvSpPr>
          <p:spPr>
            <a:xfrm>
              <a:off x="159026" y="1639391"/>
              <a:ext cx="11331748" cy="459843"/>
            </a:xfrm>
            <a:prstGeom prst="rect">
              <a:avLst/>
            </a:prstGeom>
            <a:noFill/>
          </p:spPr>
          <p:txBody>
            <a:bodyPr wrap="square" rtlCol="0">
              <a:spAutoFit/>
            </a:bodyPr>
            <a:lstStyle/>
            <a:p>
              <a:pPr algn="just"/>
              <a:r>
                <a:rPr lang="pt-BR" sz="2000" dirty="0" smtClean="0"/>
                <a:t>Prestados por trabalhadores avulsos por </a:t>
              </a:r>
              <a:r>
                <a:rPr lang="pt-BR" sz="2000" dirty="0"/>
                <a:t>intermédio do sindicato ou de OGMO</a:t>
              </a:r>
            </a:p>
          </p:txBody>
        </p:sp>
      </p:grpSp>
      <p:grpSp>
        <p:nvGrpSpPr>
          <p:cNvPr id="37" name="Agrupar 35">
            <a:extLst>
              <a:ext uri="{FF2B5EF4-FFF2-40B4-BE49-F238E27FC236}">
                <a16:creationId xmlns:a16="http://schemas.microsoft.com/office/drawing/2014/main" xmlns="" id="{206240DE-C2E8-4298-8D49-BBBEF7570763}"/>
              </a:ext>
            </a:extLst>
          </p:cNvPr>
          <p:cNvGrpSpPr/>
          <p:nvPr/>
        </p:nvGrpSpPr>
        <p:grpSpPr>
          <a:xfrm>
            <a:off x="271645" y="2420435"/>
            <a:ext cx="11661919" cy="461664"/>
            <a:chOff x="159026" y="1557359"/>
            <a:chExt cx="11661919" cy="955058"/>
          </a:xfrm>
        </p:grpSpPr>
        <p:sp>
          <p:nvSpPr>
            <p:cNvPr id="38" name="Retângulo 37">
              <a:extLst>
                <a:ext uri="{FF2B5EF4-FFF2-40B4-BE49-F238E27FC236}">
                  <a16:creationId xmlns:a16="http://schemas.microsoft.com/office/drawing/2014/main" xmlns="" id="{712DBAA2-A17D-4F4D-8EF9-F2E164D17468}"/>
                </a:ext>
              </a:extLst>
            </p:cNvPr>
            <p:cNvSpPr/>
            <p:nvPr/>
          </p:nvSpPr>
          <p:spPr>
            <a:xfrm>
              <a:off x="159026" y="1557359"/>
              <a:ext cx="11661919" cy="955058"/>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aixaDeTexto 38">
              <a:extLst>
                <a:ext uri="{FF2B5EF4-FFF2-40B4-BE49-F238E27FC236}">
                  <a16:creationId xmlns:a16="http://schemas.microsoft.com/office/drawing/2014/main" xmlns="" id="{4D5F44DE-38C1-4386-B51D-14023944969F}"/>
                </a:ext>
              </a:extLst>
            </p:cNvPr>
            <p:cNvSpPr txBox="1"/>
            <p:nvPr/>
          </p:nvSpPr>
          <p:spPr>
            <a:xfrm>
              <a:off x="159026" y="1639390"/>
              <a:ext cx="11533836" cy="827717"/>
            </a:xfrm>
            <a:prstGeom prst="rect">
              <a:avLst/>
            </a:prstGeom>
            <a:noFill/>
          </p:spPr>
          <p:txBody>
            <a:bodyPr wrap="square" rtlCol="0">
              <a:spAutoFit/>
            </a:bodyPr>
            <a:lstStyle/>
            <a:p>
              <a:pPr algn="just"/>
              <a:r>
                <a:rPr lang="pt-BR" sz="2000" dirty="0"/>
                <a:t>Entidade beneficente </a:t>
              </a:r>
              <a:r>
                <a:rPr lang="pt-BR" sz="2000" dirty="0" smtClean="0"/>
                <a:t>isenta de contribuições sociais</a:t>
              </a:r>
              <a:endParaRPr lang="pt-BR" sz="2000" dirty="0"/>
            </a:p>
          </p:txBody>
        </p:sp>
      </p:grpSp>
      <p:grpSp>
        <p:nvGrpSpPr>
          <p:cNvPr id="44" name="Agrupar 42">
            <a:extLst>
              <a:ext uri="{FF2B5EF4-FFF2-40B4-BE49-F238E27FC236}">
                <a16:creationId xmlns:a16="http://schemas.microsoft.com/office/drawing/2014/main" xmlns="" id="{41FE8698-6B63-4D58-A935-B8375DD01A34}"/>
              </a:ext>
            </a:extLst>
          </p:cNvPr>
          <p:cNvGrpSpPr/>
          <p:nvPr/>
        </p:nvGrpSpPr>
        <p:grpSpPr>
          <a:xfrm>
            <a:off x="264350" y="3234691"/>
            <a:ext cx="11661919" cy="461664"/>
            <a:chOff x="159026" y="1557359"/>
            <a:chExt cx="11661919" cy="955058"/>
          </a:xfrm>
        </p:grpSpPr>
        <p:sp>
          <p:nvSpPr>
            <p:cNvPr id="45" name="Retângulo 44">
              <a:extLst>
                <a:ext uri="{FF2B5EF4-FFF2-40B4-BE49-F238E27FC236}">
                  <a16:creationId xmlns:a16="http://schemas.microsoft.com/office/drawing/2014/main" xmlns="" id="{3D2F0864-EB3A-496A-8CD5-92B20C8912C1}"/>
                </a:ext>
              </a:extLst>
            </p:cNvPr>
            <p:cNvSpPr/>
            <p:nvPr/>
          </p:nvSpPr>
          <p:spPr>
            <a:xfrm>
              <a:off x="159026" y="1557359"/>
              <a:ext cx="11661919" cy="955058"/>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6" name="CaixaDeTexto 45">
              <a:extLst>
                <a:ext uri="{FF2B5EF4-FFF2-40B4-BE49-F238E27FC236}">
                  <a16:creationId xmlns:a16="http://schemas.microsoft.com/office/drawing/2014/main" xmlns="" id="{31E27649-F8C1-4AD8-87A2-27607F9CEAAA}"/>
                </a:ext>
              </a:extLst>
            </p:cNvPr>
            <p:cNvSpPr txBox="1"/>
            <p:nvPr/>
          </p:nvSpPr>
          <p:spPr>
            <a:xfrm>
              <a:off x="159026" y="1639390"/>
              <a:ext cx="11540461" cy="827717"/>
            </a:xfrm>
            <a:prstGeom prst="rect">
              <a:avLst/>
            </a:prstGeom>
            <a:noFill/>
          </p:spPr>
          <p:txBody>
            <a:bodyPr wrap="square" rtlCol="0">
              <a:spAutoFit/>
            </a:bodyPr>
            <a:lstStyle/>
            <a:p>
              <a:pPr algn="just"/>
              <a:r>
                <a:rPr lang="pt-BR" sz="2000" dirty="0"/>
                <a:t>Contribuinte </a:t>
              </a:r>
              <a:r>
                <a:rPr lang="pt-BR" sz="2000" dirty="0" smtClean="0"/>
                <a:t>individual, mesmo que equiparado </a:t>
              </a:r>
              <a:r>
                <a:rPr lang="pt-BR" sz="2000" dirty="0"/>
                <a:t>à empresa</a:t>
              </a:r>
            </a:p>
          </p:txBody>
        </p:sp>
      </p:grpSp>
      <p:grpSp>
        <p:nvGrpSpPr>
          <p:cNvPr id="51" name="Agrupar 51">
            <a:extLst>
              <a:ext uri="{FF2B5EF4-FFF2-40B4-BE49-F238E27FC236}">
                <a16:creationId xmlns:a16="http://schemas.microsoft.com/office/drawing/2014/main" xmlns="" id="{D53DB81B-F6ED-473A-9401-AB8C53CE27DE}"/>
              </a:ext>
            </a:extLst>
          </p:cNvPr>
          <p:cNvGrpSpPr/>
          <p:nvPr/>
        </p:nvGrpSpPr>
        <p:grpSpPr>
          <a:xfrm>
            <a:off x="264350" y="4128219"/>
            <a:ext cx="11661919" cy="461664"/>
            <a:chOff x="159026" y="1557359"/>
            <a:chExt cx="11661919" cy="955058"/>
          </a:xfrm>
          <a:solidFill>
            <a:schemeClr val="bg1"/>
          </a:solidFill>
        </p:grpSpPr>
        <p:sp>
          <p:nvSpPr>
            <p:cNvPr id="52" name="Retângulo 51">
              <a:extLst>
                <a:ext uri="{FF2B5EF4-FFF2-40B4-BE49-F238E27FC236}">
                  <a16:creationId xmlns:a16="http://schemas.microsoft.com/office/drawing/2014/main" xmlns="" id="{BDC85B9B-4446-4121-B6C3-095B968F5D09}"/>
                </a:ext>
              </a:extLst>
            </p:cNvPr>
            <p:cNvSpPr/>
            <p:nvPr/>
          </p:nvSpPr>
          <p:spPr>
            <a:xfrm>
              <a:off x="159026" y="1557359"/>
              <a:ext cx="11661919" cy="955058"/>
            </a:xfrm>
            <a:prstGeom prst="rect">
              <a:avLst/>
            </a:prstGeom>
            <a:grp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CaixaDeTexto 52">
              <a:extLst>
                <a:ext uri="{FF2B5EF4-FFF2-40B4-BE49-F238E27FC236}">
                  <a16:creationId xmlns:a16="http://schemas.microsoft.com/office/drawing/2014/main" xmlns="" id="{841111C4-E1F0-4C0F-B667-62E3F729F265}"/>
                </a:ext>
              </a:extLst>
            </p:cNvPr>
            <p:cNvSpPr txBox="1"/>
            <p:nvPr/>
          </p:nvSpPr>
          <p:spPr>
            <a:xfrm>
              <a:off x="219755" y="1612153"/>
              <a:ext cx="11540460" cy="827717"/>
            </a:xfrm>
            <a:prstGeom prst="rect">
              <a:avLst/>
            </a:prstGeom>
            <a:grpFill/>
          </p:spPr>
          <p:txBody>
            <a:bodyPr wrap="square" rtlCol="0">
              <a:spAutoFit/>
            </a:bodyPr>
            <a:lstStyle/>
            <a:p>
              <a:pPr algn="just"/>
              <a:r>
                <a:rPr lang="pt-BR" sz="2000" dirty="0" smtClean="0"/>
                <a:t>de </a:t>
              </a:r>
              <a:r>
                <a:rPr lang="pt-BR" sz="2000" dirty="0"/>
                <a:t>transporte de cargas</a:t>
              </a:r>
            </a:p>
          </p:txBody>
        </p:sp>
      </p:grpSp>
      <p:grpSp>
        <p:nvGrpSpPr>
          <p:cNvPr id="58" name="Agrupar 58">
            <a:extLst>
              <a:ext uri="{FF2B5EF4-FFF2-40B4-BE49-F238E27FC236}">
                <a16:creationId xmlns:a16="http://schemas.microsoft.com/office/drawing/2014/main" xmlns="" id="{0D4F7FE1-5192-4F05-8D11-2F56A386316B}"/>
              </a:ext>
            </a:extLst>
          </p:cNvPr>
          <p:cNvGrpSpPr/>
          <p:nvPr/>
        </p:nvGrpSpPr>
        <p:grpSpPr>
          <a:xfrm>
            <a:off x="271645" y="4923950"/>
            <a:ext cx="11661919" cy="461664"/>
            <a:chOff x="159026" y="1557359"/>
            <a:chExt cx="11661919" cy="955058"/>
          </a:xfrm>
          <a:solidFill>
            <a:schemeClr val="bg1"/>
          </a:solidFill>
        </p:grpSpPr>
        <p:sp>
          <p:nvSpPr>
            <p:cNvPr id="59" name="Retângulo 58">
              <a:extLst>
                <a:ext uri="{FF2B5EF4-FFF2-40B4-BE49-F238E27FC236}">
                  <a16:creationId xmlns:a16="http://schemas.microsoft.com/office/drawing/2014/main" xmlns="" id="{E7138803-A9A9-4570-800A-5648DED43ACE}"/>
                </a:ext>
              </a:extLst>
            </p:cNvPr>
            <p:cNvSpPr/>
            <p:nvPr/>
          </p:nvSpPr>
          <p:spPr>
            <a:xfrm>
              <a:off x="159026" y="1557359"/>
              <a:ext cx="11661919" cy="955058"/>
            </a:xfrm>
            <a:prstGeom prst="rect">
              <a:avLst/>
            </a:prstGeom>
            <a:grp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0" name="CaixaDeTexto 59">
              <a:extLst>
                <a:ext uri="{FF2B5EF4-FFF2-40B4-BE49-F238E27FC236}">
                  <a16:creationId xmlns:a16="http://schemas.microsoft.com/office/drawing/2014/main" xmlns="" id="{61AC841C-5BFB-4A0D-8C2F-452B4D2DBD85}"/>
                </a:ext>
              </a:extLst>
            </p:cNvPr>
            <p:cNvSpPr txBox="1"/>
            <p:nvPr/>
          </p:nvSpPr>
          <p:spPr>
            <a:xfrm>
              <a:off x="159026" y="1639390"/>
              <a:ext cx="11533832" cy="827717"/>
            </a:xfrm>
            <a:prstGeom prst="rect">
              <a:avLst/>
            </a:prstGeom>
            <a:grpFill/>
          </p:spPr>
          <p:txBody>
            <a:bodyPr wrap="square" rtlCol="0">
              <a:spAutoFit/>
            </a:bodyPr>
            <a:lstStyle/>
            <a:p>
              <a:pPr algn="just"/>
              <a:r>
                <a:rPr lang="pt-BR" sz="2000" dirty="0" smtClean="0"/>
                <a:t>Empreitada realizada </a:t>
              </a:r>
              <a:r>
                <a:rPr lang="pt-BR" sz="2000" dirty="0"/>
                <a:t>nas dependências da contratada</a:t>
              </a:r>
            </a:p>
          </p:txBody>
        </p:sp>
      </p:grpSp>
      <p:sp>
        <p:nvSpPr>
          <p:cNvPr id="79" name="Espaço Reservado para Número de Slide 2">
            <a:extLst>
              <a:ext uri="{FF2B5EF4-FFF2-40B4-BE49-F238E27FC236}">
                <a16:creationId xmlns:a16="http://schemas.microsoft.com/office/drawing/2014/main" xmlns="" id="{B20DCA04-AE3A-4815-B740-5E6A5058C338}"/>
              </a:ext>
            </a:extLst>
          </p:cNvPr>
          <p:cNvSpPr>
            <a:spLocks noGrp="1"/>
          </p:cNvSpPr>
          <p:nvPr>
            <p:ph type="sldNum" sz="quarter" idx="12"/>
          </p:nvPr>
        </p:nvSpPr>
        <p:spPr>
          <a:xfrm>
            <a:off x="8610600" y="6356350"/>
            <a:ext cx="2743200" cy="365125"/>
          </a:xfrm>
        </p:spPr>
        <p:txBody>
          <a:bodyPr/>
          <a:lstStyle/>
          <a:p>
            <a:fld id="{030D7102-2B3C-43EF-BAA3-D93F3CFD3896}" type="slidenum">
              <a:rPr lang="pt-BR" smtClean="0"/>
              <a:t>62</a:t>
            </a:fld>
            <a:endParaRPr lang="pt-BR"/>
          </a:p>
        </p:txBody>
      </p:sp>
      <p:pic>
        <p:nvPicPr>
          <p:cNvPr id="31" name="Imagem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2" name="Retângulo 31">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3" name="Retângulo 32">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4" name="Retângulo 33">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56290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ppt_x"/>
                                          </p:val>
                                        </p:tav>
                                        <p:tav tm="100000">
                                          <p:val>
                                            <p:strVal val="#ppt_x"/>
                                          </p:val>
                                        </p:tav>
                                      </p:tavLst>
                                    </p:anim>
                                    <p:anim calcmode="lin" valueType="num">
                                      <p:cBhvr additive="base">
                                        <p:cTn id="1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ppt_x"/>
                                          </p:val>
                                        </p:tav>
                                        <p:tav tm="100000">
                                          <p:val>
                                            <p:strVal val="#ppt_x"/>
                                          </p:val>
                                        </p:tav>
                                      </p:tavLst>
                                    </p:anim>
                                    <p:anim calcmode="lin" valueType="num">
                                      <p:cBhvr additive="base">
                                        <p:cTn id="2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fill="hold"/>
                                        <p:tgtEl>
                                          <p:spTgt spid="58"/>
                                        </p:tgtEl>
                                        <p:attrNameLst>
                                          <p:attrName>ppt_x</p:attrName>
                                        </p:attrNameLst>
                                      </p:cBhvr>
                                      <p:tavLst>
                                        <p:tav tm="0">
                                          <p:val>
                                            <p:strVal val="#ppt_x"/>
                                          </p:val>
                                        </p:tav>
                                        <p:tav tm="100000">
                                          <p:val>
                                            <p:strVal val="#ppt_x"/>
                                          </p:val>
                                        </p:tav>
                                      </p:tavLst>
                                    </p:anim>
                                    <p:anim calcmode="lin" valueType="num">
                                      <p:cBhvr additive="base">
                                        <p:cTn id="32"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Elipse 43">
            <a:extLst>
              <a:ext uri="{FF2B5EF4-FFF2-40B4-BE49-F238E27FC236}">
                <a16:creationId xmlns="" xmlns:a16="http://schemas.microsoft.com/office/drawing/2014/main" id="{6CC5E45E-289D-4F5A-A65E-3674A3359D20}"/>
              </a:ext>
            </a:extLst>
          </p:cNvPr>
          <p:cNvSpPr/>
          <p:nvPr/>
        </p:nvSpPr>
        <p:spPr>
          <a:xfrm>
            <a:off x="9185684" y="3520106"/>
            <a:ext cx="2486777" cy="59371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4071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Caso não sujeitos à Retenção – Art. 114 (IN 2110/22)</a:t>
            </a:r>
            <a:endParaRPr lang="pt-BR" sz="3200" dirty="0"/>
          </a:p>
        </p:txBody>
      </p:sp>
      <p:sp>
        <p:nvSpPr>
          <p:cNvPr id="15" name="Elipse 14">
            <a:extLst>
              <a:ext uri="{FF2B5EF4-FFF2-40B4-BE49-F238E27FC236}">
                <a16:creationId xmlns="" xmlns:a16="http://schemas.microsoft.com/office/drawing/2014/main" id="{6CC5E45E-289D-4F5A-A65E-3674A3359D20}"/>
              </a:ext>
            </a:extLst>
          </p:cNvPr>
          <p:cNvSpPr/>
          <p:nvPr/>
        </p:nvSpPr>
        <p:spPr>
          <a:xfrm>
            <a:off x="9298595" y="5014768"/>
            <a:ext cx="2486777" cy="59371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aixaDeTexto 15">
            <a:extLst>
              <a:ext uri="{FF2B5EF4-FFF2-40B4-BE49-F238E27FC236}">
                <a16:creationId xmlns="" xmlns:a16="http://schemas.microsoft.com/office/drawing/2014/main" id="{E9F2E2E6-741D-4149-961B-D6FED4914380}"/>
              </a:ext>
            </a:extLst>
          </p:cNvPr>
          <p:cNvSpPr txBox="1"/>
          <p:nvPr/>
        </p:nvSpPr>
        <p:spPr>
          <a:xfrm>
            <a:off x="215445" y="922922"/>
            <a:ext cx="5320769" cy="461665"/>
          </a:xfrm>
          <a:prstGeom prst="rect">
            <a:avLst/>
          </a:prstGeom>
          <a:solidFill>
            <a:schemeClr val="accent2">
              <a:lumMod val="60000"/>
              <a:lumOff val="40000"/>
            </a:schemeClr>
          </a:solidFill>
        </p:spPr>
        <p:txBody>
          <a:bodyPr wrap="square" rtlCol="0">
            <a:spAutoFit/>
          </a:bodyPr>
          <a:lstStyle/>
          <a:p>
            <a:pPr algn="ctr"/>
            <a:r>
              <a:rPr lang="pt-BR" sz="2400" dirty="0" smtClean="0"/>
              <a:t>SERVIÇO</a:t>
            </a:r>
            <a:endParaRPr lang="pt-BR" sz="2400" dirty="0"/>
          </a:p>
        </p:txBody>
      </p:sp>
      <p:sp>
        <p:nvSpPr>
          <p:cNvPr id="17" name="CaixaDeTexto 16">
            <a:extLst>
              <a:ext uri="{FF2B5EF4-FFF2-40B4-BE49-F238E27FC236}">
                <a16:creationId xmlns="" xmlns:a16="http://schemas.microsoft.com/office/drawing/2014/main" id="{C83DEA64-658B-491D-8CC5-5FC000BA4D5E}"/>
              </a:ext>
            </a:extLst>
          </p:cNvPr>
          <p:cNvSpPr txBox="1"/>
          <p:nvPr/>
        </p:nvSpPr>
        <p:spPr>
          <a:xfrm>
            <a:off x="5841009" y="931951"/>
            <a:ext cx="3412420" cy="461665"/>
          </a:xfrm>
          <a:prstGeom prst="rect">
            <a:avLst/>
          </a:prstGeom>
          <a:solidFill>
            <a:schemeClr val="accent2">
              <a:lumMod val="60000"/>
              <a:lumOff val="40000"/>
            </a:schemeClr>
          </a:solidFill>
        </p:spPr>
        <p:txBody>
          <a:bodyPr wrap="square" rtlCol="0">
            <a:spAutoFit/>
          </a:bodyPr>
          <a:lstStyle/>
          <a:p>
            <a:pPr algn="ctr"/>
            <a:r>
              <a:rPr lang="pt-BR" sz="2400" dirty="0" smtClean="0"/>
              <a:t>TOMADOR</a:t>
            </a:r>
            <a:endParaRPr lang="pt-BR" sz="2400" dirty="0"/>
          </a:p>
        </p:txBody>
      </p:sp>
      <p:sp>
        <p:nvSpPr>
          <p:cNvPr id="18" name="CaixaDeTexto 17">
            <a:extLst>
              <a:ext uri="{FF2B5EF4-FFF2-40B4-BE49-F238E27FC236}">
                <a16:creationId xmlns="" xmlns:a16="http://schemas.microsoft.com/office/drawing/2014/main" id="{52731441-9108-4B18-AB2A-63EB52B41FC5}"/>
              </a:ext>
            </a:extLst>
          </p:cNvPr>
          <p:cNvSpPr txBox="1"/>
          <p:nvPr/>
        </p:nvSpPr>
        <p:spPr>
          <a:xfrm>
            <a:off x="9584732" y="935063"/>
            <a:ext cx="2292632" cy="461665"/>
          </a:xfrm>
          <a:prstGeom prst="rect">
            <a:avLst/>
          </a:prstGeom>
          <a:solidFill>
            <a:schemeClr val="accent2">
              <a:lumMod val="60000"/>
              <a:lumOff val="40000"/>
            </a:schemeClr>
          </a:solidFill>
        </p:spPr>
        <p:txBody>
          <a:bodyPr wrap="square" rtlCol="0">
            <a:spAutoFit/>
          </a:bodyPr>
          <a:lstStyle/>
          <a:p>
            <a:pPr algn="ctr"/>
            <a:r>
              <a:rPr lang="pt-BR" sz="2400" dirty="0"/>
              <a:t>HÁ RETENÇÃO?</a:t>
            </a:r>
          </a:p>
        </p:txBody>
      </p:sp>
      <p:grpSp>
        <p:nvGrpSpPr>
          <p:cNvPr id="19" name="Agrupar 65">
            <a:extLst>
              <a:ext uri="{FF2B5EF4-FFF2-40B4-BE49-F238E27FC236}">
                <a16:creationId xmlns="" xmlns:a16="http://schemas.microsoft.com/office/drawing/2014/main" id="{0E2F3274-15F3-4F91-AB01-49F6B4F33EA2}"/>
              </a:ext>
            </a:extLst>
          </p:cNvPr>
          <p:cNvGrpSpPr/>
          <p:nvPr/>
        </p:nvGrpSpPr>
        <p:grpSpPr>
          <a:xfrm>
            <a:off x="215445" y="1886122"/>
            <a:ext cx="11661919" cy="1381983"/>
            <a:chOff x="159026" y="1557357"/>
            <a:chExt cx="11661919" cy="1785156"/>
          </a:xfrm>
        </p:grpSpPr>
        <p:sp>
          <p:nvSpPr>
            <p:cNvPr id="20" name="Retângulo 19">
              <a:extLst>
                <a:ext uri="{FF2B5EF4-FFF2-40B4-BE49-F238E27FC236}">
                  <a16:creationId xmlns="" xmlns:a16="http://schemas.microsoft.com/office/drawing/2014/main" id="{3FEB7E1C-C498-4ACD-936F-D14AB4939554}"/>
                </a:ext>
              </a:extLst>
            </p:cNvPr>
            <p:cNvSpPr/>
            <p:nvPr/>
          </p:nvSpPr>
          <p:spPr>
            <a:xfrm>
              <a:off x="159026" y="1557357"/>
              <a:ext cx="11661919" cy="1594474"/>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aixaDeTexto 20">
              <a:extLst>
                <a:ext uri="{FF2B5EF4-FFF2-40B4-BE49-F238E27FC236}">
                  <a16:creationId xmlns="" xmlns:a16="http://schemas.microsoft.com/office/drawing/2014/main" id="{0E02C55D-D8EB-40B2-BC7C-4E9EF0DD8294}"/>
                </a:ext>
              </a:extLst>
            </p:cNvPr>
            <p:cNvSpPr txBox="1"/>
            <p:nvPr/>
          </p:nvSpPr>
          <p:spPr>
            <a:xfrm>
              <a:off x="159026" y="1886124"/>
              <a:ext cx="5320769" cy="914401"/>
            </a:xfrm>
            <a:prstGeom prst="rect">
              <a:avLst/>
            </a:prstGeom>
            <a:noFill/>
          </p:spPr>
          <p:txBody>
            <a:bodyPr wrap="square" rtlCol="0">
              <a:spAutoFit/>
            </a:bodyPr>
            <a:lstStyle/>
            <a:p>
              <a:pPr algn="just"/>
              <a:r>
                <a:rPr lang="pt-BR" sz="2000" dirty="0"/>
                <a:t>Construção Civil </a:t>
              </a:r>
              <a:r>
                <a:rPr lang="pt-BR" sz="2000" b="1" dirty="0"/>
                <a:t>(</a:t>
              </a:r>
              <a:r>
                <a:rPr lang="pt-BR" sz="2000" b="1" dirty="0" smtClean="0"/>
                <a:t>OBRA – Empreitada total)</a:t>
              </a:r>
              <a:r>
                <a:rPr lang="pt-BR" sz="2000" dirty="0" smtClean="0"/>
                <a:t>. </a:t>
              </a:r>
            </a:p>
            <a:p>
              <a:pPr algn="just"/>
              <a:r>
                <a:rPr lang="pt-BR" sz="2000" b="1" dirty="0" smtClean="0">
                  <a:solidFill>
                    <a:srgbClr val="7030A0"/>
                  </a:solidFill>
                </a:rPr>
                <a:t>PS</a:t>
              </a:r>
              <a:r>
                <a:rPr lang="pt-BR" sz="2000" b="1" dirty="0">
                  <a:solidFill>
                    <a:srgbClr val="7030A0"/>
                  </a:solidFill>
                </a:rPr>
                <a:t>. </a:t>
              </a:r>
              <a:r>
                <a:rPr lang="pt-BR" sz="2000" b="1" dirty="0">
                  <a:solidFill>
                    <a:srgbClr val="7030A0"/>
                  </a:solidFill>
                  <a:hlinkClick r:id="rId3" action="ppaction://hlinkfile"/>
                </a:rPr>
                <a:t>Anexo </a:t>
              </a:r>
              <a:r>
                <a:rPr lang="pt-BR" sz="2000" b="1" dirty="0" smtClean="0">
                  <a:solidFill>
                    <a:srgbClr val="7030A0"/>
                  </a:solidFill>
                  <a:hlinkClick r:id="rId3" action="ppaction://hlinkfile"/>
                </a:rPr>
                <a:t>VI </a:t>
              </a:r>
              <a:r>
                <a:rPr lang="pt-BR" sz="2000" b="1" dirty="0">
                  <a:solidFill>
                    <a:srgbClr val="7030A0"/>
                  </a:solidFill>
                </a:rPr>
                <a:t>da IN</a:t>
              </a:r>
            </a:p>
          </p:txBody>
        </p:sp>
        <p:cxnSp>
          <p:nvCxnSpPr>
            <p:cNvPr id="22" name="Conector de Seta Reta 68">
              <a:extLst>
                <a:ext uri="{FF2B5EF4-FFF2-40B4-BE49-F238E27FC236}">
                  <a16:creationId xmlns="" xmlns:a16="http://schemas.microsoft.com/office/drawing/2014/main" id="{C014689A-2C07-428C-98CE-5617CE2730E0}"/>
                </a:ext>
              </a:extLst>
            </p:cNvPr>
            <p:cNvCxnSpPr>
              <a:cxnSpLocks/>
            </p:cNvCxnSpPr>
            <p:nvPr/>
          </p:nvCxnSpPr>
          <p:spPr>
            <a:xfrm>
              <a:off x="5453291" y="2273888"/>
              <a:ext cx="33130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23" name="CaixaDeTexto 22">
              <a:extLst>
                <a:ext uri="{FF2B5EF4-FFF2-40B4-BE49-F238E27FC236}">
                  <a16:creationId xmlns="" xmlns:a16="http://schemas.microsoft.com/office/drawing/2014/main" id="{52334C82-3D42-464B-AAF3-727F39C33B0E}"/>
                </a:ext>
              </a:extLst>
            </p:cNvPr>
            <p:cNvSpPr txBox="1"/>
            <p:nvPr/>
          </p:nvSpPr>
          <p:spPr>
            <a:xfrm>
              <a:off x="5860346" y="1878089"/>
              <a:ext cx="3260907" cy="1464424"/>
            </a:xfrm>
            <a:prstGeom prst="rect">
              <a:avLst/>
            </a:prstGeom>
            <a:noFill/>
          </p:spPr>
          <p:txBody>
            <a:bodyPr wrap="square" rtlCol="0">
              <a:spAutoFit/>
            </a:bodyPr>
            <a:lstStyle/>
            <a:p>
              <a:pPr algn="just"/>
              <a:r>
                <a:rPr lang="pt-BR" sz="2000" b="1" dirty="0">
                  <a:solidFill>
                    <a:srgbClr val="FF0000"/>
                  </a:solidFill>
                </a:rPr>
                <a:t>Órgãos Públicos, Autarquias e Fundações Públicas</a:t>
              </a:r>
            </a:p>
          </p:txBody>
        </p:sp>
        <p:sp>
          <p:nvSpPr>
            <p:cNvPr id="24" name="CaixaDeTexto 23">
              <a:extLst>
                <a:ext uri="{FF2B5EF4-FFF2-40B4-BE49-F238E27FC236}">
                  <a16:creationId xmlns="" xmlns:a16="http://schemas.microsoft.com/office/drawing/2014/main" id="{EC130FBB-F239-445E-B66D-6710ACA6489E}"/>
                </a:ext>
              </a:extLst>
            </p:cNvPr>
            <p:cNvSpPr txBox="1"/>
            <p:nvPr/>
          </p:nvSpPr>
          <p:spPr>
            <a:xfrm>
              <a:off x="10349103" y="1892929"/>
              <a:ext cx="849913" cy="461665"/>
            </a:xfrm>
            <a:prstGeom prst="rect">
              <a:avLst/>
            </a:prstGeom>
            <a:noFill/>
          </p:spPr>
          <p:txBody>
            <a:bodyPr wrap="square" rtlCol="0">
              <a:spAutoFit/>
            </a:bodyPr>
            <a:lstStyle/>
            <a:p>
              <a:pPr algn="just"/>
              <a:r>
                <a:rPr lang="pt-BR" sz="2400" b="1" dirty="0"/>
                <a:t>NÃO</a:t>
              </a:r>
            </a:p>
          </p:txBody>
        </p:sp>
        <p:cxnSp>
          <p:nvCxnSpPr>
            <p:cNvPr id="25" name="Conector de Seta Reta 71">
              <a:extLst>
                <a:ext uri="{FF2B5EF4-FFF2-40B4-BE49-F238E27FC236}">
                  <a16:creationId xmlns="" xmlns:a16="http://schemas.microsoft.com/office/drawing/2014/main" id="{72FD76B6-49C6-4B3F-810A-48430D722704}"/>
                </a:ext>
              </a:extLst>
            </p:cNvPr>
            <p:cNvCxnSpPr>
              <a:cxnSpLocks/>
            </p:cNvCxnSpPr>
            <p:nvPr/>
          </p:nvCxnSpPr>
          <p:spPr>
            <a:xfrm>
              <a:off x="9263270" y="2200847"/>
              <a:ext cx="82163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grpSp>
      <p:grpSp>
        <p:nvGrpSpPr>
          <p:cNvPr id="26" name="Agrupar 4">
            <a:extLst>
              <a:ext uri="{FF2B5EF4-FFF2-40B4-BE49-F238E27FC236}">
                <a16:creationId xmlns="" xmlns:a16="http://schemas.microsoft.com/office/drawing/2014/main" id="{5155532B-DB50-4974-A161-0C3CDDACA0DD}"/>
              </a:ext>
            </a:extLst>
          </p:cNvPr>
          <p:cNvGrpSpPr/>
          <p:nvPr/>
        </p:nvGrpSpPr>
        <p:grpSpPr>
          <a:xfrm>
            <a:off x="215444" y="4914205"/>
            <a:ext cx="11692684" cy="791672"/>
            <a:chOff x="121638" y="5958187"/>
            <a:chExt cx="11692684" cy="791672"/>
          </a:xfrm>
        </p:grpSpPr>
        <p:sp>
          <p:nvSpPr>
            <p:cNvPr id="27" name="Retângulo 26">
              <a:extLst>
                <a:ext uri="{FF2B5EF4-FFF2-40B4-BE49-F238E27FC236}">
                  <a16:creationId xmlns="" xmlns:a16="http://schemas.microsoft.com/office/drawing/2014/main" id="{BBBD3AE9-EE99-4229-8677-3BAB87009215}"/>
                </a:ext>
              </a:extLst>
            </p:cNvPr>
            <p:cNvSpPr/>
            <p:nvPr/>
          </p:nvSpPr>
          <p:spPr>
            <a:xfrm>
              <a:off x="152403" y="5958187"/>
              <a:ext cx="11661919" cy="770751"/>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aixaDeTexto 27">
              <a:extLst>
                <a:ext uri="{FF2B5EF4-FFF2-40B4-BE49-F238E27FC236}">
                  <a16:creationId xmlns="" xmlns:a16="http://schemas.microsoft.com/office/drawing/2014/main" id="{53778A7F-BC22-48B5-95FC-D5C29B397892}"/>
                </a:ext>
              </a:extLst>
            </p:cNvPr>
            <p:cNvSpPr txBox="1"/>
            <p:nvPr/>
          </p:nvSpPr>
          <p:spPr>
            <a:xfrm>
              <a:off x="121638" y="6022078"/>
              <a:ext cx="5320769" cy="707886"/>
            </a:xfrm>
            <a:prstGeom prst="rect">
              <a:avLst/>
            </a:prstGeom>
            <a:noFill/>
          </p:spPr>
          <p:txBody>
            <a:bodyPr wrap="square" rtlCol="0">
              <a:spAutoFit/>
            </a:bodyPr>
            <a:lstStyle/>
            <a:p>
              <a:pPr algn="just"/>
              <a:r>
                <a:rPr lang="pt-BR" sz="2000" dirty="0"/>
                <a:t>Construção Civil </a:t>
              </a:r>
              <a:r>
                <a:rPr lang="pt-BR" sz="2000" b="1" dirty="0"/>
                <a:t>(</a:t>
              </a:r>
              <a:r>
                <a:rPr lang="pt-BR" sz="2000" b="1" dirty="0" smtClean="0"/>
                <a:t>SERVIÇO – cessão de mão de obra) </a:t>
              </a:r>
              <a:r>
                <a:rPr lang="pt-BR" sz="2000" b="1" dirty="0">
                  <a:solidFill>
                    <a:srgbClr val="7030A0"/>
                  </a:solidFill>
                </a:rPr>
                <a:t>PS. </a:t>
              </a:r>
              <a:r>
                <a:rPr lang="pt-BR" sz="2000" b="1" dirty="0">
                  <a:solidFill>
                    <a:srgbClr val="7030A0"/>
                  </a:solidFill>
                  <a:hlinkClick r:id="rId3" action="ppaction://hlinkfile"/>
                </a:rPr>
                <a:t>Anexo </a:t>
              </a:r>
              <a:r>
                <a:rPr lang="pt-BR" sz="2000" b="1" dirty="0" smtClean="0">
                  <a:solidFill>
                    <a:srgbClr val="7030A0"/>
                  </a:solidFill>
                  <a:hlinkClick r:id="rId3" action="ppaction://hlinkfile"/>
                </a:rPr>
                <a:t>VI </a:t>
              </a:r>
              <a:r>
                <a:rPr lang="pt-BR" sz="2000" b="1" dirty="0">
                  <a:solidFill>
                    <a:srgbClr val="7030A0"/>
                  </a:solidFill>
                </a:rPr>
                <a:t>da IN</a:t>
              </a:r>
              <a:endParaRPr lang="pt-BR" sz="2000" b="1" dirty="0"/>
            </a:p>
          </p:txBody>
        </p:sp>
        <p:cxnSp>
          <p:nvCxnSpPr>
            <p:cNvPr id="31" name="Conector de Seta Reta 76">
              <a:extLst>
                <a:ext uri="{FF2B5EF4-FFF2-40B4-BE49-F238E27FC236}">
                  <a16:creationId xmlns="" xmlns:a16="http://schemas.microsoft.com/office/drawing/2014/main" id="{468069A6-FADD-4733-96B4-A01B55457E17}"/>
                </a:ext>
              </a:extLst>
            </p:cNvPr>
            <p:cNvCxnSpPr>
              <a:cxnSpLocks/>
            </p:cNvCxnSpPr>
            <p:nvPr/>
          </p:nvCxnSpPr>
          <p:spPr>
            <a:xfrm>
              <a:off x="5446668" y="6304550"/>
              <a:ext cx="33130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32" name="CaixaDeTexto 31">
              <a:extLst>
                <a:ext uri="{FF2B5EF4-FFF2-40B4-BE49-F238E27FC236}">
                  <a16:creationId xmlns="" xmlns:a16="http://schemas.microsoft.com/office/drawing/2014/main" id="{CDA52B30-08A5-4CCD-9D9A-B1D9A6D9CCC4}"/>
                </a:ext>
              </a:extLst>
            </p:cNvPr>
            <p:cNvSpPr txBox="1"/>
            <p:nvPr/>
          </p:nvSpPr>
          <p:spPr>
            <a:xfrm>
              <a:off x="5830971" y="6041973"/>
              <a:ext cx="3260907" cy="707886"/>
            </a:xfrm>
            <a:prstGeom prst="rect">
              <a:avLst/>
            </a:prstGeom>
            <a:noFill/>
          </p:spPr>
          <p:txBody>
            <a:bodyPr wrap="square" rtlCol="0">
              <a:spAutoFit/>
            </a:bodyPr>
            <a:lstStyle/>
            <a:p>
              <a:pPr algn="just"/>
              <a:r>
                <a:rPr lang="pt-BR" sz="2000" b="1" dirty="0">
                  <a:solidFill>
                    <a:srgbClr val="FF0000"/>
                  </a:solidFill>
                </a:rPr>
                <a:t>Órgãos Públicos, Autarquias e Fundações Públicas</a:t>
              </a:r>
            </a:p>
          </p:txBody>
        </p:sp>
        <p:sp>
          <p:nvSpPr>
            <p:cNvPr id="33" name="CaixaDeTexto 32">
              <a:extLst>
                <a:ext uri="{FF2B5EF4-FFF2-40B4-BE49-F238E27FC236}">
                  <a16:creationId xmlns="" xmlns:a16="http://schemas.microsoft.com/office/drawing/2014/main" id="{C850DF05-59FA-4D7C-BEEF-AE6751BFB021}"/>
                </a:ext>
              </a:extLst>
            </p:cNvPr>
            <p:cNvSpPr txBox="1"/>
            <p:nvPr/>
          </p:nvSpPr>
          <p:spPr>
            <a:xfrm>
              <a:off x="10156054" y="6018990"/>
              <a:ext cx="1002316" cy="646331"/>
            </a:xfrm>
            <a:prstGeom prst="rect">
              <a:avLst/>
            </a:prstGeom>
            <a:noFill/>
          </p:spPr>
          <p:txBody>
            <a:bodyPr wrap="square" rtlCol="0">
              <a:spAutoFit/>
            </a:bodyPr>
            <a:lstStyle/>
            <a:p>
              <a:pPr algn="just"/>
              <a:r>
                <a:rPr lang="pt-BR" sz="3600" b="1" dirty="0">
                  <a:solidFill>
                    <a:srgbClr val="FF0000"/>
                  </a:solidFill>
                </a:rPr>
                <a:t>SIM</a:t>
              </a:r>
            </a:p>
          </p:txBody>
        </p:sp>
        <p:cxnSp>
          <p:nvCxnSpPr>
            <p:cNvPr id="34" name="Conector de Seta Reta 79">
              <a:extLst>
                <a:ext uri="{FF2B5EF4-FFF2-40B4-BE49-F238E27FC236}">
                  <a16:creationId xmlns="" xmlns:a16="http://schemas.microsoft.com/office/drawing/2014/main" id="{2AE309C8-FEB7-4C42-94CF-B4725A67A1DA}"/>
                </a:ext>
              </a:extLst>
            </p:cNvPr>
            <p:cNvCxnSpPr>
              <a:cxnSpLocks/>
            </p:cNvCxnSpPr>
            <p:nvPr/>
          </p:nvCxnSpPr>
          <p:spPr>
            <a:xfrm>
              <a:off x="9256647" y="6362007"/>
              <a:ext cx="82163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grpSp>
      <p:grpSp>
        <p:nvGrpSpPr>
          <p:cNvPr id="37" name="Agrupar 65">
            <a:extLst>
              <a:ext uri="{FF2B5EF4-FFF2-40B4-BE49-F238E27FC236}">
                <a16:creationId xmlns="" xmlns:a16="http://schemas.microsoft.com/office/drawing/2014/main" id="{0E2F3274-15F3-4F91-AB01-49F6B4F33EA2}"/>
              </a:ext>
            </a:extLst>
          </p:cNvPr>
          <p:cNvGrpSpPr/>
          <p:nvPr/>
        </p:nvGrpSpPr>
        <p:grpSpPr>
          <a:xfrm>
            <a:off x="215444" y="3292681"/>
            <a:ext cx="11661919" cy="1381983"/>
            <a:chOff x="159026" y="1557357"/>
            <a:chExt cx="11661919" cy="1785156"/>
          </a:xfrm>
        </p:grpSpPr>
        <p:sp>
          <p:nvSpPr>
            <p:cNvPr id="38" name="Retângulo 37">
              <a:extLst>
                <a:ext uri="{FF2B5EF4-FFF2-40B4-BE49-F238E27FC236}">
                  <a16:creationId xmlns="" xmlns:a16="http://schemas.microsoft.com/office/drawing/2014/main" id="{3FEB7E1C-C498-4ACD-936F-D14AB4939554}"/>
                </a:ext>
              </a:extLst>
            </p:cNvPr>
            <p:cNvSpPr/>
            <p:nvPr/>
          </p:nvSpPr>
          <p:spPr>
            <a:xfrm>
              <a:off x="159026" y="1557357"/>
              <a:ext cx="11661919" cy="1594474"/>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aixaDeTexto 38">
              <a:extLst>
                <a:ext uri="{FF2B5EF4-FFF2-40B4-BE49-F238E27FC236}">
                  <a16:creationId xmlns="" xmlns:a16="http://schemas.microsoft.com/office/drawing/2014/main" id="{0E02C55D-D8EB-40B2-BC7C-4E9EF0DD8294}"/>
                </a:ext>
              </a:extLst>
            </p:cNvPr>
            <p:cNvSpPr txBox="1"/>
            <p:nvPr/>
          </p:nvSpPr>
          <p:spPr>
            <a:xfrm>
              <a:off x="159026" y="1886124"/>
              <a:ext cx="5320769" cy="914401"/>
            </a:xfrm>
            <a:prstGeom prst="rect">
              <a:avLst/>
            </a:prstGeom>
            <a:noFill/>
          </p:spPr>
          <p:txBody>
            <a:bodyPr wrap="square" rtlCol="0">
              <a:spAutoFit/>
            </a:bodyPr>
            <a:lstStyle/>
            <a:p>
              <a:pPr algn="just"/>
              <a:r>
                <a:rPr lang="pt-BR" sz="2000" dirty="0"/>
                <a:t>Construção Civil </a:t>
              </a:r>
              <a:r>
                <a:rPr lang="pt-BR" sz="2000" b="1" dirty="0"/>
                <a:t>(</a:t>
              </a:r>
              <a:r>
                <a:rPr lang="pt-BR" sz="2000" b="1" dirty="0" smtClean="0"/>
                <a:t>OBRA – Empreitada parcial)</a:t>
              </a:r>
              <a:r>
                <a:rPr lang="pt-BR" sz="2000" dirty="0" smtClean="0"/>
                <a:t>. </a:t>
              </a:r>
            </a:p>
            <a:p>
              <a:pPr algn="just"/>
              <a:r>
                <a:rPr lang="pt-BR" sz="2000" b="1" dirty="0" smtClean="0">
                  <a:solidFill>
                    <a:srgbClr val="7030A0"/>
                  </a:solidFill>
                </a:rPr>
                <a:t>PS</a:t>
              </a:r>
              <a:r>
                <a:rPr lang="pt-BR" sz="2000" b="1" dirty="0">
                  <a:solidFill>
                    <a:srgbClr val="7030A0"/>
                  </a:solidFill>
                </a:rPr>
                <a:t>. </a:t>
              </a:r>
              <a:r>
                <a:rPr lang="pt-BR" sz="2000" b="1" dirty="0">
                  <a:solidFill>
                    <a:srgbClr val="7030A0"/>
                  </a:solidFill>
                  <a:hlinkClick r:id="rId3" action="ppaction://hlinkfile"/>
                </a:rPr>
                <a:t>Anexo </a:t>
              </a:r>
              <a:r>
                <a:rPr lang="pt-BR" sz="2000" b="1" dirty="0" smtClean="0">
                  <a:solidFill>
                    <a:srgbClr val="7030A0"/>
                  </a:solidFill>
                  <a:hlinkClick r:id="rId3" action="ppaction://hlinkfile"/>
                </a:rPr>
                <a:t>VI </a:t>
              </a:r>
              <a:r>
                <a:rPr lang="pt-BR" sz="2000" b="1" dirty="0">
                  <a:solidFill>
                    <a:srgbClr val="7030A0"/>
                  </a:solidFill>
                </a:rPr>
                <a:t>da IN</a:t>
              </a:r>
            </a:p>
          </p:txBody>
        </p:sp>
        <p:cxnSp>
          <p:nvCxnSpPr>
            <p:cNvPr id="40" name="Conector de Seta Reta 68">
              <a:extLst>
                <a:ext uri="{FF2B5EF4-FFF2-40B4-BE49-F238E27FC236}">
                  <a16:creationId xmlns="" xmlns:a16="http://schemas.microsoft.com/office/drawing/2014/main" id="{C014689A-2C07-428C-98CE-5617CE2730E0}"/>
                </a:ext>
              </a:extLst>
            </p:cNvPr>
            <p:cNvCxnSpPr>
              <a:cxnSpLocks/>
            </p:cNvCxnSpPr>
            <p:nvPr/>
          </p:nvCxnSpPr>
          <p:spPr>
            <a:xfrm>
              <a:off x="5453291" y="2273888"/>
              <a:ext cx="33130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41" name="CaixaDeTexto 40">
              <a:extLst>
                <a:ext uri="{FF2B5EF4-FFF2-40B4-BE49-F238E27FC236}">
                  <a16:creationId xmlns="" xmlns:a16="http://schemas.microsoft.com/office/drawing/2014/main" id="{52334C82-3D42-464B-AAF3-727F39C33B0E}"/>
                </a:ext>
              </a:extLst>
            </p:cNvPr>
            <p:cNvSpPr txBox="1"/>
            <p:nvPr/>
          </p:nvSpPr>
          <p:spPr>
            <a:xfrm>
              <a:off x="5860346" y="1878089"/>
              <a:ext cx="3260907" cy="1464424"/>
            </a:xfrm>
            <a:prstGeom prst="rect">
              <a:avLst/>
            </a:prstGeom>
            <a:noFill/>
          </p:spPr>
          <p:txBody>
            <a:bodyPr wrap="square" rtlCol="0">
              <a:spAutoFit/>
            </a:bodyPr>
            <a:lstStyle/>
            <a:p>
              <a:pPr algn="just"/>
              <a:r>
                <a:rPr lang="pt-BR" sz="2000" b="1" dirty="0">
                  <a:solidFill>
                    <a:srgbClr val="FF0000"/>
                  </a:solidFill>
                </a:rPr>
                <a:t>Órgãos Públicos, Autarquias e Fundações Públicas</a:t>
              </a:r>
            </a:p>
          </p:txBody>
        </p:sp>
        <p:cxnSp>
          <p:nvCxnSpPr>
            <p:cNvPr id="43" name="Conector de Seta Reta 71">
              <a:extLst>
                <a:ext uri="{FF2B5EF4-FFF2-40B4-BE49-F238E27FC236}">
                  <a16:creationId xmlns="" xmlns:a16="http://schemas.microsoft.com/office/drawing/2014/main" id="{72FD76B6-49C6-4B3F-810A-48430D722704}"/>
                </a:ext>
              </a:extLst>
            </p:cNvPr>
            <p:cNvCxnSpPr>
              <a:cxnSpLocks/>
            </p:cNvCxnSpPr>
            <p:nvPr/>
          </p:nvCxnSpPr>
          <p:spPr>
            <a:xfrm>
              <a:off x="9263270" y="2200847"/>
              <a:ext cx="82163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grpSp>
      <p:sp>
        <p:nvSpPr>
          <p:cNvPr id="45" name="CaixaDeTexto 44">
            <a:extLst>
              <a:ext uri="{FF2B5EF4-FFF2-40B4-BE49-F238E27FC236}">
                <a16:creationId xmlns="" xmlns:a16="http://schemas.microsoft.com/office/drawing/2014/main" id="{C850DF05-59FA-4D7C-BEEF-AE6751BFB021}"/>
              </a:ext>
            </a:extLst>
          </p:cNvPr>
          <p:cNvSpPr txBox="1"/>
          <p:nvPr/>
        </p:nvSpPr>
        <p:spPr>
          <a:xfrm>
            <a:off x="10229890" y="3533896"/>
            <a:ext cx="1002316" cy="646331"/>
          </a:xfrm>
          <a:prstGeom prst="rect">
            <a:avLst/>
          </a:prstGeom>
          <a:noFill/>
        </p:spPr>
        <p:txBody>
          <a:bodyPr wrap="square" rtlCol="0">
            <a:spAutoFit/>
          </a:bodyPr>
          <a:lstStyle/>
          <a:p>
            <a:pPr algn="just"/>
            <a:r>
              <a:rPr lang="pt-BR" sz="3600" b="1" dirty="0">
                <a:solidFill>
                  <a:srgbClr val="FF0000"/>
                </a:solidFill>
              </a:rPr>
              <a:t>SIM</a:t>
            </a:r>
          </a:p>
        </p:txBody>
      </p:sp>
      <p:pic>
        <p:nvPicPr>
          <p:cNvPr id="86" name="Imagem 8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87" name="Retângulo 86">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88" name="Retângulo 87">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89" name="Retângulo 88">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078300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fill="hold"/>
                                        <p:tgtEl>
                                          <p:spTgt spid="45"/>
                                        </p:tgtEl>
                                        <p:attrNameLst>
                                          <p:attrName>ppt_x</p:attrName>
                                        </p:attrNameLst>
                                      </p:cBhvr>
                                      <p:tavLst>
                                        <p:tav tm="0">
                                          <p:val>
                                            <p:strVal val="#ppt_x"/>
                                          </p:val>
                                        </p:tav>
                                        <p:tav tm="100000">
                                          <p:val>
                                            <p:strVal val="#ppt_x"/>
                                          </p:val>
                                        </p:tav>
                                      </p:tavLst>
                                    </p:anim>
                                    <p:anim calcmode="lin" valueType="num">
                                      <p:cBhvr additive="base">
                                        <p:cTn id="28" dur="500" fill="hold"/>
                                        <p:tgtEl>
                                          <p:spTgt spid="4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animBg="1"/>
      <p:bldP spid="4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79277" y="162867"/>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000" dirty="0" smtClean="0"/>
              <a:t>INSS – Casos não sujeitos à Retenção – Art. 114 (IN 2110/22)</a:t>
            </a:r>
            <a:endParaRPr lang="pt-BR" sz="3000" dirty="0"/>
          </a:p>
        </p:txBody>
      </p:sp>
      <p:sp>
        <p:nvSpPr>
          <p:cNvPr id="79" name="Espaço Reservado para Número de Slide 2">
            <a:extLst>
              <a:ext uri="{FF2B5EF4-FFF2-40B4-BE49-F238E27FC236}">
                <a16:creationId xmlns:a16="http://schemas.microsoft.com/office/drawing/2014/main" xmlns="" id="{B20DCA04-AE3A-4815-B740-5E6A5058C338}"/>
              </a:ext>
            </a:extLst>
          </p:cNvPr>
          <p:cNvSpPr>
            <a:spLocks noGrp="1"/>
          </p:cNvSpPr>
          <p:nvPr>
            <p:ph type="sldNum" sz="quarter" idx="12"/>
          </p:nvPr>
        </p:nvSpPr>
        <p:spPr>
          <a:xfrm>
            <a:off x="8610600" y="6356350"/>
            <a:ext cx="2743200" cy="365125"/>
          </a:xfrm>
        </p:spPr>
        <p:txBody>
          <a:bodyPr/>
          <a:lstStyle/>
          <a:p>
            <a:fld id="{030D7102-2B3C-43EF-BAA3-D93F3CFD3896}" type="slidenum">
              <a:rPr lang="pt-BR" smtClean="0"/>
              <a:t>64</a:t>
            </a:fld>
            <a:endParaRPr lang="pt-BR"/>
          </a:p>
        </p:txBody>
      </p:sp>
      <p:sp>
        <p:nvSpPr>
          <p:cNvPr id="65" name="Retângulo 64"/>
          <p:cNvSpPr/>
          <p:nvPr/>
        </p:nvSpPr>
        <p:spPr>
          <a:xfrm>
            <a:off x="497821" y="914434"/>
            <a:ext cx="11118387" cy="1815882"/>
          </a:xfrm>
          <a:prstGeom prst="rect">
            <a:avLst/>
          </a:prstGeom>
          <a:solidFill>
            <a:schemeClr val="bg1"/>
          </a:solidFill>
          <a:ln w="28575">
            <a:solidFill>
              <a:schemeClr val="tx1"/>
            </a:solidFill>
          </a:ln>
        </p:spPr>
        <p:txBody>
          <a:bodyPr wrap="square">
            <a:spAutoFit/>
          </a:bodyPr>
          <a:lstStyle/>
          <a:p>
            <a:pPr algn="just"/>
            <a:r>
              <a:rPr lang="pt-BR" sz="2800" dirty="0"/>
              <a:t>VII - </a:t>
            </a:r>
            <a:r>
              <a:rPr lang="pt-BR" sz="2800" b="1" dirty="0"/>
              <a:t>por órgãos públicos </a:t>
            </a:r>
            <a:r>
              <a:rPr lang="pt-BR" sz="2800" dirty="0"/>
              <a:t>da administração direta, autarquias e fundações de direito público, </a:t>
            </a:r>
            <a:r>
              <a:rPr lang="pt-BR" sz="2800" b="1" dirty="0">
                <a:solidFill>
                  <a:srgbClr val="FF0000"/>
                </a:solidFill>
              </a:rPr>
              <a:t>quando contratantes de obra de construção civil</a:t>
            </a:r>
            <a:r>
              <a:rPr lang="pt-BR" sz="2800" dirty="0"/>
              <a:t>, reforma ou acréscimo, por meio de </a:t>
            </a:r>
            <a:r>
              <a:rPr lang="pt-BR" sz="2800" b="1" dirty="0">
                <a:solidFill>
                  <a:srgbClr val="FF0000"/>
                </a:solidFill>
              </a:rPr>
              <a:t>empreitada tot</a:t>
            </a:r>
            <a:r>
              <a:rPr lang="pt-BR" sz="2800" dirty="0">
                <a:solidFill>
                  <a:srgbClr val="FF0000"/>
                </a:solidFill>
              </a:rPr>
              <a:t>al</a:t>
            </a:r>
            <a:r>
              <a:rPr lang="pt-BR" sz="2800" dirty="0"/>
              <a:t>, observado o disposto no inciso II do § 2º do art. 135.</a:t>
            </a:r>
            <a:endParaRPr lang="pt-BR" sz="2800" dirty="0">
              <a:latin typeface="Arial" panose="020B0604020202020204" pitchFamily="34" charset="0"/>
              <a:cs typeface="Arial" panose="020B0604020202020204" pitchFamily="34" charset="0"/>
            </a:endParaRPr>
          </a:p>
        </p:txBody>
      </p:sp>
      <p:sp>
        <p:nvSpPr>
          <p:cNvPr id="66" name="Retângulo 65"/>
          <p:cNvSpPr/>
          <p:nvPr/>
        </p:nvSpPr>
        <p:spPr>
          <a:xfrm>
            <a:off x="497819" y="5676739"/>
            <a:ext cx="11118387" cy="430887"/>
          </a:xfrm>
          <a:prstGeom prst="rect">
            <a:avLst/>
          </a:prstGeom>
          <a:solidFill>
            <a:schemeClr val="bg1"/>
          </a:solidFill>
          <a:ln w="28575">
            <a:solidFill>
              <a:schemeClr val="tx1"/>
            </a:solidFill>
          </a:ln>
        </p:spPr>
        <p:txBody>
          <a:bodyPr wrap="square">
            <a:spAutoFit/>
          </a:bodyPr>
          <a:lstStyle/>
          <a:p>
            <a:pPr algn="ctr"/>
            <a:r>
              <a:rPr lang="pt-BR" sz="2200" b="1" dirty="0" smtClean="0"/>
              <a:t>VER ANEXO VI DA IN</a:t>
            </a:r>
            <a:endParaRPr lang="pt-BR" sz="2200" b="1" dirty="0">
              <a:latin typeface="Arial" panose="020B0604020202020204" pitchFamily="34" charset="0"/>
              <a:cs typeface="Arial" panose="020B0604020202020204" pitchFamily="34" charset="0"/>
            </a:endParaRPr>
          </a:p>
        </p:txBody>
      </p:sp>
      <p:sp>
        <p:nvSpPr>
          <p:cNvPr id="15" name="Retângulo 14"/>
          <p:cNvSpPr/>
          <p:nvPr/>
        </p:nvSpPr>
        <p:spPr>
          <a:xfrm>
            <a:off x="497820" y="2870000"/>
            <a:ext cx="11118387" cy="2677656"/>
          </a:xfrm>
          <a:prstGeom prst="rect">
            <a:avLst/>
          </a:prstGeom>
          <a:solidFill>
            <a:schemeClr val="bg1"/>
          </a:solidFill>
          <a:ln w="28575">
            <a:solidFill>
              <a:schemeClr val="tx1"/>
            </a:solidFill>
          </a:ln>
        </p:spPr>
        <p:txBody>
          <a:bodyPr wrap="square">
            <a:spAutoFit/>
          </a:bodyPr>
          <a:lstStyle/>
          <a:p>
            <a:pPr algn="just"/>
            <a:r>
              <a:rPr lang="pt-BR" sz="2800" dirty="0"/>
              <a:t>§ 2º </a:t>
            </a:r>
            <a:r>
              <a:rPr lang="pt-BR" sz="2800" b="1" dirty="0"/>
              <a:t>Não se aplica </a:t>
            </a:r>
            <a:r>
              <a:rPr lang="pt-BR" sz="2800" dirty="0"/>
              <a:t>o disposto no inciso </a:t>
            </a:r>
            <a:r>
              <a:rPr lang="pt-BR" sz="2800" b="1" dirty="0"/>
              <a:t>VII</a:t>
            </a:r>
            <a:r>
              <a:rPr lang="pt-BR" sz="2800" dirty="0"/>
              <a:t> do caput aos serviços de construção civil contratados mediante </a:t>
            </a:r>
            <a:r>
              <a:rPr lang="pt-BR" sz="2800" b="1" dirty="0">
                <a:solidFill>
                  <a:srgbClr val="FF0000"/>
                </a:solidFill>
              </a:rPr>
              <a:t>cessão de mão de obra ou empreitada </a:t>
            </a:r>
            <a:r>
              <a:rPr lang="pt-BR" sz="2800" b="1" u="sng" dirty="0">
                <a:solidFill>
                  <a:srgbClr val="FF0000"/>
                </a:solidFill>
              </a:rPr>
              <a:t>parcial</a:t>
            </a:r>
            <a:r>
              <a:rPr lang="pt-BR" sz="2800" dirty="0"/>
              <a:t> por órgãos públicos da administração direta, autarquias e fundações de direito público, hipótese em que se obrigam a efetuar a retenção prevista no art. 110. (</a:t>
            </a:r>
            <a:r>
              <a:rPr lang="pt-BR" sz="2800" dirty="0">
                <a:hlinkClick r:id="rId3"/>
              </a:rPr>
              <a:t>Regulamento da Previdência Social, de 1999</a:t>
            </a:r>
            <a:r>
              <a:rPr lang="pt-BR" sz="2800" dirty="0"/>
              <a:t>, art. 221-A, parágrafo único)</a:t>
            </a:r>
            <a:endParaRPr lang="pt-BR" sz="2800" dirty="0">
              <a:latin typeface="Arial" panose="020B0604020202020204" pitchFamily="34" charset="0"/>
              <a:cs typeface="Arial" panose="020B0604020202020204" pitchFamily="34" charset="0"/>
            </a:endParaRPr>
          </a:p>
        </p:txBody>
      </p:sp>
      <p:pic>
        <p:nvPicPr>
          <p:cNvPr id="25" name="Imagem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6" name="Retângulo 25">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7" name="Retângulo 26">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8" name="Retângulo 27">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01585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ppt_x"/>
                                          </p:val>
                                        </p:tav>
                                        <p:tav tm="100000">
                                          <p:val>
                                            <p:strVal val="#ppt_x"/>
                                          </p:val>
                                        </p:tav>
                                      </p:tavLst>
                                    </p:anim>
                                    <p:anim calcmode="lin" valueType="num">
                                      <p:cBhvr additive="base">
                                        <p:cTn id="14"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1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pic>
        <p:nvPicPr>
          <p:cNvPr id="21" name="Imagem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4" name="Retângulo 23"/>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Dispensa de Retenção</a:t>
            </a:r>
            <a:endParaRPr lang="pt-BR" sz="3200" dirty="0"/>
          </a:p>
        </p:txBody>
      </p:sp>
    </p:spTree>
    <p:extLst>
      <p:ext uri="{BB962C8B-B14F-4D97-AF65-F5344CB8AC3E}">
        <p14:creationId xmlns:p14="http://schemas.microsoft.com/office/powerpoint/2010/main" val="45703769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1116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Dispensa de Retenção</a:t>
            </a:r>
            <a:endParaRPr lang="pt-BR" sz="3200" dirty="0"/>
          </a:p>
        </p:txBody>
      </p:sp>
      <p:sp>
        <p:nvSpPr>
          <p:cNvPr id="13" name="Retângulo 12">
            <a:extLst>
              <a:ext uri="{FF2B5EF4-FFF2-40B4-BE49-F238E27FC236}">
                <a16:creationId xmlns="" xmlns:a16="http://schemas.microsoft.com/office/drawing/2014/main" id="{3787461B-258B-48FB-A10C-5F85CB367325}"/>
              </a:ext>
            </a:extLst>
          </p:cNvPr>
          <p:cNvSpPr/>
          <p:nvPr/>
        </p:nvSpPr>
        <p:spPr>
          <a:xfrm>
            <a:off x="447781" y="1046928"/>
            <a:ext cx="2464905" cy="46138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dirty="0"/>
              <a:t>Ficam dispensados da </a:t>
            </a:r>
            <a:r>
              <a:rPr lang="pt-BR" sz="2800" dirty="0" smtClean="0"/>
              <a:t>retenção</a:t>
            </a:r>
          </a:p>
          <a:p>
            <a:pPr algn="ctr"/>
            <a:r>
              <a:rPr lang="pt-BR" sz="2800" dirty="0" smtClean="0"/>
              <a:t>Art. 115</a:t>
            </a:r>
          </a:p>
          <a:p>
            <a:pPr algn="ctr"/>
            <a:r>
              <a:rPr lang="pt-BR" sz="2800" dirty="0" smtClean="0"/>
              <a:t>IN 2110/22</a:t>
            </a:r>
            <a:endParaRPr lang="pt-BR" sz="2800" dirty="0"/>
          </a:p>
        </p:txBody>
      </p:sp>
      <p:sp>
        <p:nvSpPr>
          <p:cNvPr id="15" name="CaixaDeTexto 14">
            <a:extLst>
              <a:ext uri="{FF2B5EF4-FFF2-40B4-BE49-F238E27FC236}">
                <a16:creationId xmlns="" xmlns:a16="http://schemas.microsoft.com/office/drawing/2014/main" id="{194B2184-0C28-43D2-BA5B-90A027A827FD}"/>
              </a:ext>
            </a:extLst>
          </p:cNvPr>
          <p:cNvSpPr txBox="1"/>
          <p:nvPr/>
        </p:nvSpPr>
        <p:spPr>
          <a:xfrm>
            <a:off x="3780701" y="706273"/>
            <a:ext cx="3803374" cy="830997"/>
          </a:xfrm>
          <a:prstGeom prst="rect">
            <a:avLst/>
          </a:prstGeom>
          <a:solidFill>
            <a:schemeClr val="accent2">
              <a:lumMod val="60000"/>
              <a:lumOff val="40000"/>
            </a:schemeClr>
          </a:solidFill>
        </p:spPr>
        <p:txBody>
          <a:bodyPr wrap="square" rtlCol="0">
            <a:spAutoFit/>
          </a:bodyPr>
          <a:lstStyle/>
          <a:p>
            <a:pPr algn="just"/>
            <a:r>
              <a:rPr lang="pt-BR" sz="2400" dirty="0" smtClean="0"/>
              <a:t>I - Valores </a:t>
            </a:r>
            <a:r>
              <a:rPr lang="pt-BR" sz="2400" dirty="0"/>
              <a:t>inferiores a R$ 10,00</a:t>
            </a:r>
          </a:p>
        </p:txBody>
      </p:sp>
      <p:sp>
        <p:nvSpPr>
          <p:cNvPr id="17" name="CaixaDeTexto 16">
            <a:extLst>
              <a:ext uri="{FF2B5EF4-FFF2-40B4-BE49-F238E27FC236}">
                <a16:creationId xmlns="" xmlns:a16="http://schemas.microsoft.com/office/drawing/2014/main" id="{CE5D6DF0-5C16-4C94-B729-0A7AD1716A61}"/>
              </a:ext>
            </a:extLst>
          </p:cNvPr>
          <p:cNvSpPr txBox="1"/>
          <p:nvPr/>
        </p:nvSpPr>
        <p:spPr>
          <a:xfrm>
            <a:off x="3780700" y="2218749"/>
            <a:ext cx="3975653" cy="461665"/>
          </a:xfrm>
          <a:prstGeom prst="rect">
            <a:avLst/>
          </a:prstGeom>
          <a:solidFill>
            <a:schemeClr val="accent2">
              <a:lumMod val="60000"/>
              <a:lumOff val="40000"/>
            </a:schemeClr>
          </a:solidFill>
        </p:spPr>
        <p:txBody>
          <a:bodyPr wrap="square" rtlCol="0">
            <a:spAutoFit/>
          </a:bodyPr>
          <a:lstStyle/>
          <a:p>
            <a:pPr algn="just"/>
            <a:r>
              <a:rPr lang="pt-BR" sz="2400" dirty="0" smtClean="0"/>
              <a:t>II - Quando </a:t>
            </a:r>
            <a:r>
              <a:rPr lang="pt-BR" sz="2400" dirty="0"/>
              <a:t>a </a:t>
            </a:r>
            <a:r>
              <a:rPr lang="pt-BR" sz="2400" dirty="0" smtClean="0"/>
              <a:t>contratada</a:t>
            </a:r>
            <a:endParaRPr lang="pt-BR" sz="2400" dirty="0"/>
          </a:p>
        </p:txBody>
      </p:sp>
      <p:sp>
        <p:nvSpPr>
          <p:cNvPr id="18" name="Chave Esquerda 8">
            <a:extLst>
              <a:ext uri="{FF2B5EF4-FFF2-40B4-BE49-F238E27FC236}">
                <a16:creationId xmlns="" xmlns:a16="http://schemas.microsoft.com/office/drawing/2014/main" id="{F4C0E0DE-AEBE-4F8E-893F-924FE002F14D}"/>
              </a:ext>
            </a:extLst>
          </p:cNvPr>
          <p:cNvSpPr/>
          <p:nvPr/>
        </p:nvSpPr>
        <p:spPr>
          <a:xfrm>
            <a:off x="7796108" y="918943"/>
            <a:ext cx="523460" cy="336108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cxnSp>
        <p:nvCxnSpPr>
          <p:cNvPr id="19" name="Conector: Angulado 2">
            <a:extLst>
              <a:ext uri="{FF2B5EF4-FFF2-40B4-BE49-F238E27FC236}">
                <a16:creationId xmlns="" xmlns:a16="http://schemas.microsoft.com/office/drawing/2014/main" id="{87952448-865D-4A94-A18D-8B788669271E}"/>
              </a:ext>
            </a:extLst>
          </p:cNvPr>
          <p:cNvCxnSpPr>
            <a:cxnSpLocks/>
          </p:cNvCxnSpPr>
          <p:nvPr/>
        </p:nvCxnSpPr>
        <p:spPr>
          <a:xfrm flipV="1">
            <a:off x="2621138" y="2465107"/>
            <a:ext cx="1027043" cy="4616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Angulado 18">
            <a:extLst>
              <a:ext uri="{FF2B5EF4-FFF2-40B4-BE49-F238E27FC236}">
                <a16:creationId xmlns="" xmlns:a16="http://schemas.microsoft.com/office/drawing/2014/main" id="{54880DFE-EE08-4D22-8A27-1FFA397FACFE}"/>
              </a:ext>
            </a:extLst>
          </p:cNvPr>
          <p:cNvCxnSpPr>
            <a:cxnSpLocks/>
          </p:cNvCxnSpPr>
          <p:nvPr/>
        </p:nvCxnSpPr>
        <p:spPr>
          <a:xfrm flipV="1">
            <a:off x="2660895" y="937105"/>
            <a:ext cx="1027043" cy="4616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CaixaDeTexto 20">
            <a:extLst>
              <a:ext uri="{FF2B5EF4-FFF2-40B4-BE49-F238E27FC236}">
                <a16:creationId xmlns="" xmlns:a16="http://schemas.microsoft.com/office/drawing/2014/main" id="{8158E7F3-6BF1-43EC-B264-AF4A09B6952E}"/>
              </a:ext>
            </a:extLst>
          </p:cNvPr>
          <p:cNvSpPr txBox="1"/>
          <p:nvPr/>
        </p:nvSpPr>
        <p:spPr>
          <a:xfrm>
            <a:off x="3767455" y="4464236"/>
            <a:ext cx="3975645" cy="1200329"/>
          </a:xfrm>
          <a:prstGeom prst="rect">
            <a:avLst/>
          </a:prstGeom>
          <a:solidFill>
            <a:schemeClr val="accent2">
              <a:lumMod val="60000"/>
              <a:lumOff val="40000"/>
            </a:schemeClr>
          </a:solidFill>
        </p:spPr>
        <p:txBody>
          <a:bodyPr wrap="square" rtlCol="0">
            <a:spAutoFit/>
          </a:bodyPr>
          <a:lstStyle/>
          <a:p>
            <a:pPr algn="just"/>
            <a:r>
              <a:rPr lang="pt-BR" sz="2400" dirty="0"/>
              <a:t>Serviços com profissões regulamentadas ou serviços de treinamento e ensino</a:t>
            </a:r>
          </a:p>
        </p:txBody>
      </p:sp>
      <p:cxnSp>
        <p:nvCxnSpPr>
          <p:cNvPr id="22" name="Conector: Angulado 21">
            <a:extLst>
              <a:ext uri="{FF2B5EF4-FFF2-40B4-BE49-F238E27FC236}">
                <a16:creationId xmlns="" xmlns:a16="http://schemas.microsoft.com/office/drawing/2014/main" id="{B0CDDDF1-3501-4ED1-A184-B51E41CA837F}"/>
              </a:ext>
            </a:extLst>
          </p:cNvPr>
          <p:cNvCxnSpPr>
            <a:cxnSpLocks/>
          </p:cNvCxnSpPr>
          <p:nvPr/>
        </p:nvCxnSpPr>
        <p:spPr>
          <a:xfrm flipV="1">
            <a:off x="2684086" y="5040054"/>
            <a:ext cx="1027043" cy="46166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CaixaDeTexto 22">
            <a:extLst>
              <a:ext uri="{FF2B5EF4-FFF2-40B4-BE49-F238E27FC236}">
                <a16:creationId xmlns="" xmlns:a16="http://schemas.microsoft.com/office/drawing/2014/main" id="{DEB875B6-F8DD-42B6-A959-22311145D3EE}"/>
              </a:ext>
            </a:extLst>
          </p:cNvPr>
          <p:cNvSpPr txBox="1"/>
          <p:nvPr/>
        </p:nvSpPr>
        <p:spPr>
          <a:xfrm>
            <a:off x="8180425" y="1086089"/>
            <a:ext cx="3458817" cy="461665"/>
          </a:xfrm>
          <a:prstGeom prst="rect">
            <a:avLst/>
          </a:prstGeom>
          <a:solidFill>
            <a:schemeClr val="bg1">
              <a:lumMod val="75000"/>
            </a:schemeClr>
          </a:solidFill>
        </p:spPr>
        <p:txBody>
          <a:bodyPr wrap="square" rtlCol="0">
            <a:spAutoFit/>
          </a:bodyPr>
          <a:lstStyle/>
          <a:p>
            <a:pPr algn="just"/>
            <a:r>
              <a:rPr lang="pt-BR" sz="2400" dirty="0"/>
              <a:t>Não possua empregados</a:t>
            </a:r>
          </a:p>
        </p:txBody>
      </p:sp>
      <p:sp>
        <p:nvSpPr>
          <p:cNvPr id="24" name="CaixaDeTexto 23">
            <a:extLst>
              <a:ext uri="{FF2B5EF4-FFF2-40B4-BE49-F238E27FC236}">
                <a16:creationId xmlns="" xmlns:a16="http://schemas.microsoft.com/office/drawing/2014/main" id="{8ED4B1F0-5B0F-413A-9CA6-40E57D2C526B}"/>
              </a:ext>
            </a:extLst>
          </p:cNvPr>
          <p:cNvSpPr txBox="1"/>
          <p:nvPr/>
        </p:nvSpPr>
        <p:spPr>
          <a:xfrm>
            <a:off x="8160545" y="1818136"/>
            <a:ext cx="3478697" cy="461665"/>
          </a:xfrm>
          <a:prstGeom prst="rect">
            <a:avLst/>
          </a:prstGeom>
          <a:solidFill>
            <a:schemeClr val="bg1">
              <a:lumMod val="75000"/>
            </a:schemeClr>
          </a:solidFill>
        </p:spPr>
        <p:txBody>
          <a:bodyPr wrap="square" rtlCol="0">
            <a:spAutoFit/>
          </a:bodyPr>
          <a:lstStyle/>
          <a:p>
            <a:pPr algn="just"/>
            <a:r>
              <a:rPr lang="pt-BR" sz="2400" dirty="0"/>
              <a:t>Prestado pelo titular/sócio</a:t>
            </a:r>
          </a:p>
        </p:txBody>
      </p:sp>
      <p:sp>
        <p:nvSpPr>
          <p:cNvPr id="25" name="CaixaDeTexto 24">
            <a:extLst>
              <a:ext uri="{FF2B5EF4-FFF2-40B4-BE49-F238E27FC236}">
                <a16:creationId xmlns="" xmlns:a16="http://schemas.microsoft.com/office/drawing/2014/main" id="{077E4DBF-00EC-4AB4-8CDB-C0D0379E4776}"/>
              </a:ext>
            </a:extLst>
          </p:cNvPr>
          <p:cNvSpPr txBox="1"/>
          <p:nvPr/>
        </p:nvSpPr>
        <p:spPr>
          <a:xfrm>
            <a:off x="8147293" y="2592857"/>
            <a:ext cx="3478697" cy="1569660"/>
          </a:xfrm>
          <a:prstGeom prst="rect">
            <a:avLst/>
          </a:prstGeom>
          <a:solidFill>
            <a:schemeClr val="bg1">
              <a:lumMod val="75000"/>
            </a:schemeClr>
          </a:solidFill>
        </p:spPr>
        <p:txBody>
          <a:bodyPr wrap="square" rtlCol="0">
            <a:spAutoFit/>
          </a:bodyPr>
          <a:lstStyle/>
          <a:p>
            <a:pPr algn="just"/>
            <a:r>
              <a:rPr lang="pt-BR" sz="2400" dirty="0"/>
              <a:t>Faturamento do mês anterior inferior a 2 vezes o limite do salário contribuição</a:t>
            </a:r>
          </a:p>
        </p:txBody>
      </p:sp>
      <p:sp>
        <p:nvSpPr>
          <p:cNvPr id="26" name="CaixaDeTexto 25">
            <a:extLst>
              <a:ext uri="{FF2B5EF4-FFF2-40B4-BE49-F238E27FC236}">
                <a16:creationId xmlns="" xmlns:a16="http://schemas.microsoft.com/office/drawing/2014/main" id="{87FDB64B-AF03-44E2-8DF3-2C581891535E}"/>
              </a:ext>
            </a:extLst>
          </p:cNvPr>
          <p:cNvSpPr txBox="1"/>
          <p:nvPr/>
        </p:nvSpPr>
        <p:spPr>
          <a:xfrm>
            <a:off x="8147293" y="4754787"/>
            <a:ext cx="3478697" cy="461665"/>
          </a:xfrm>
          <a:prstGeom prst="rect">
            <a:avLst/>
          </a:prstGeom>
          <a:solidFill>
            <a:schemeClr val="bg1">
              <a:lumMod val="75000"/>
            </a:schemeClr>
          </a:solidFill>
        </p:spPr>
        <p:txBody>
          <a:bodyPr wrap="square" rtlCol="0">
            <a:spAutoFit/>
          </a:bodyPr>
          <a:lstStyle/>
          <a:p>
            <a:pPr algn="just"/>
            <a:r>
              <a:rPr lang="pt-BR" sz="2400" dirty="0"/>
              <a:t>Prestado pelo titular/sócio</a:t>
            </a:r>
          </a:p>
        </p:txBody>
      </p:sp>
      <p:cxnSp>
        <p:nvCxnSpPr>
          <p:cNvPr id="27" name="Conector de Seta Reta 27">
            <a:extLst>
              <a:ext uri="{FF2B5EF4-FFF2-40B4-BE49-F238E27FC236}">
                <a16:creationId xmlns="" xmlns:a16="http://schemas.microsoft.com/office/drawing/2014/main" id="{79673178-485C-46A7-8EFE-4D3305773801}"/>
              </a:ext>
            </a:extLst>
          </p:cNvPr>
          <p:cNvCxnSpPr>
            <a:cxnSpLocks/>
          </p:cNvCxnSpPr>
          <p:nvPr/>
        </p:nvCxnSpPr>
        <p:spPr>
          <a:xfrm>
            <a:off x="7769604" y="4985620"/>
            <a:ext cx="35118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11" name="Tinta 10"/>
              <p14:cNvContentPartPr/>
              <p14:nvPr/>
            </p14:nvContentPartPr>
            <p14:xfrm>
              <a:off x="11386227" y="2101652"/>
              <a:ext cx="360" cy="360"/>
            </p14:xfrm>
          </p:contentPart>
        </mc:Choice>
        <mc:Fallback xmlns="">
          <p:pic>
            <p:nvPicPr>
              <p:cNvPr id="11" name="Tinta 10"/>
              <p:cNvPicPr/>
              <p:nvPr/>
            </p:nvPicPr>
            <p:blipFill>
              <a:blip r:embed="rId6"/>
              <a:stretch>
                <a:fillRect/>
              </a:stretch>
            </p:blipFill>
            <p:spPr>
              <a:xfrm>
                <a:off x="11380467" y="2078612"/>
                <a:ext cx="11880" cy="46440"/>
              </a:xfrm>
              <a:prstGeom prst="rect">
                <a:avLst/>
              </a:prstGeom>
            </p:spPr>
          </p:pic>
        </mc:Fallback>
      </mc:AlternateContent>
      <p:pic>
        <p:nvPicPr>
          <p:cNvPr id="57" name="Imagem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58" name="Retângulo 57">
            <a:hlinkClick r:id="rId8"/>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59" name="Retângulo 58">
            <a:hlinkClick r:id="rId9"/>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60" name="Retângulo 59">
            <a:hlinkClick r:id="rId10"/>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55763445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41395"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Dispensa de Retenção – Art. 115 (IN 2110/22)</a:t>
            </a:r>
            <a:endParaRPr lang="pt-BR" sz="3200" dirty="0"/>
          </a:p>
        </p:txBody>
      </p:sp>
      <p:sp>
        <p:nvSpPr>
          <p:cNvPr id="28" name="CaixaDeTexto 27">
            <a:extLst>
              <a:ext uri="{FF2B5EF4-FFF2-40B4-BE49-F238E27FC236}">
                <a16:creationId xmlns="" xmlns:a16="http://schemas.microsoft.com/office/drawing/2014/main" id="{CE5D6DF0-5C16-4C94-B729-0A7AD1716A61}"/>
              </a:ext>
            </a:extLst>
          </p:cNvPr>
          <p:cNvSpPr txBox="1"/>
          <p:nvPr/>
        </p:nvSpPr>
        <p:spPr>
          <a:xfrm>
            <a:off x="1147596" y="1030317"/>
            <a:ext cx="10071652" cy="830997"/>
          </a:xfrm>
          <a:prstGeom prst="rect">
            <a:avLst/>
          </a:prstGeom>
          <a:solidFill>
            <a:schemeClr val="accent2">
              <a:lumMod val="60000"/>
              <a:lumOff val="40000"/>
            </a:schemeClr>
          </a:solidFill>
        </p:spPr>
        <p:txBody>
          <a:bodyPr wrap="square" rtlCol="0">
            <a:spAutoFit/>
          </a:bodyPr>
          <a:lstStyle/>
          <a:p>
            <a:pPr algn="just"/>
            <a:r>
              <a:rPr lang="pt-BR" sz="2400" dirty="0" smtClean="0"/>
              <a:t>II - Quando </a:t>
            </a:r>
            <a:r>
              <a:rPr lang="pt-BR" sz="2400" dirty="0"/>
              <a:t>a empresa contratada não possuir empregados, o serviços for prestado pelo titular/ sócio e ...</a:t>
            </a:r>
          </a:p>
        </p:txBody>
      </p:sp>
      <p:sp>
        <p:nvSpPr>
          <p:cNvPr id="31" name="CaixaDeTexto 30">
            <a:extLst>
              <a:ext uri="{FF2B5EF4-FFF2-40B4-BE49-F238E27FC236}">
                <a16:creationId xmlns="" xmlns:a16="http://schemas.microsoft.com/office/drawing/2014/main" id="{077E4DBF-00EC-4AB4-8CDB-C0D0379E4776}"/>
              </a:ext>
            </a:extLst>
          </p:cNvPr>
          <p:cNvSpPr txBox="1"/>
          <p:nvPr/>
        </p:nvSpPr>
        <p:spPr>
          <a:xfrm>
            <a:off x="1604796" y="2978157"/>
            <a:ext cx="3478697" cy="1569660"/>
          </a:xfrm>
          <a:prstGeom prst="rect">
            <a:avLst/>
          </a:prstGeom>
          <a:solidFill>
            <a:schemeClr val="bg1">
              <a:lumMod val="75000"/>
            </a:schemeClr>
          </a:solidFill>
        </p:spPr>
        <p:txBody>
          <a:bodyPr wrap="square" rtlCol="0">
            <a:spAutoFit/>
          </a:bodyPr>
          <a:lstStyle/>
          <a:p>
            <a:pPr algn="just"/>
            <a:r>
              <a:rPr lang="pt-BR" sz="2400" dirty="0"/>
              <a:t>Faturamento do mês anterior </a:t>
            </a:r>
            <a:r>
              <a:rPr lang="pt-BR" sz="2400" dirty="0" smtClean="0"/>
              <a:t>igual ou inferior </a:t>
            </a:r>
            <a:r>
              <a:rPr lang="pt-BR" sz="2400" dirty="0"/>
              <a:t>a 2 vezes o limite do salário contribuição</a:t>
            </a:r>
          </a:p>
        </p:txBody>
      </p:sp>
      <p:cxnSp>
        <p:nvCxnSpPr>
          <p:cNvPr id="32" name="Conector de Seta Reta 12">
            <a:extLst>
              <a:ext uri="{FF2B5EF4-FFF2-40B4-BE49-F238E27FC236}">
                <a16:creationId xmlns="" xmlns:a16="http://schemas.microsoft.com/office/drawing/2014/main" id="{B2369226-6DCB-40A9-8817-5358B7894B66}"/>
              </a:ext>
            </a:extLst>
          </p:cNvPr>
          <p:cNvCxnSpPr/>
          <p:nvPr/>
        </p:nvCxnSpPr>
        <p:spPr>
          <a:xfrm>
            <a:off x="3108918" y="1861314"/>
            <a:ext cx="0" cy="9323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3" name="Conector de Seta Reta 26">
            <a:extLst>
              <a:ext uri="{FF2B5EF4-FFF2-40B4-BE49-F238E27FC236}">
                <a16:creationId xmlns="" xmlns:a16="http://schemas.microsoft.com/office/drawing/2014/main" id="{72FCF27F-6300-4105-BA16-07953CB0AD14}"/>
              </a:ext>
            </a:extLst>
          </p:cNvPr>
          <p:cNvCxnSpPr>
            <a:cxnSpLocks/>
          </p:cNvCxnSpPr>
          <p:nvPr/>
        </p:nvCxnSpPr>
        <p:spPr>
          <a:xfrm flipV="1">
            <a:off x="5083493" y="3071935"/>
            <a:ext cx="1537251" cy="69105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4" name="CaixaDeTexto 33">
            <a:extLst>
              <a:ext uri="{FF2B5EF4-FFF2-40B4-BE49-F238E27FC236}">
                <a16:creationId xmlns="" xmlns:a16="http://schemas.microsoft.com/office/drawing/2014/main" id="{906BC820-CC1D-441C-84EE-4A811329A563}"/>
              </a:ext>
            </a:extLst>
          </p:cNvPr>
          <p:cNvSpPr txBox="1"/>
          <p:nvPr/>
        </p:nvSpPr>
        <p:spPr>
          <a:xfrm>
            <a:off x="6323854" y="2562658"/>
            <a:ext cx="5868146" cy="830997"/>
          </a:xfrm>
          <a:prstGeom prst="rect">
            <a:avLst/>
          </a:prstGeom>
          <a:noFill/>
        </p:spPr>
        <p:txBody>
          <a:bodyPr wrap="none" rtlCol="0">
            <a:spAutoFit/>
          </a:bodyPr>
          <a:lstStyle/>
          <a:p>
            <a:pPr algn="ctr"/>
            <a:r>
              <a:rPr lang="pt-BR" sz="2400" dirty="0"/>
              <a:t>Limite do Salário de Contribuição </a:t>
            </a:r>
            <a:r>
              <a:rPr lang="pt-BR" sz="2400" dirty="0" smtClean="0"/>
              <a:t>(Jan/2023*)</a:t>
            </a:r>
            <a:endParaRPr lang="pt-BR" sz="2400" dirty="0"/>
          </a:p>
          <a:p>
            <a:pPr algn="ctr"/>
            <a:r>
              <a:rPr lang="pt-BR" sz="2400" b="1" dirty="0"/>
              <a:t>R$ </a:t>
            </a:r>
            <a:r>
              <a:rPr lang="pt-BR" sz="2400" b="1" dirty="0" smtClean="0"/>
              <a:t>7.507,49</a:t>
            </a:r>
            <a:endParaRPr lang="pt-BR" sz="2400" b="1" dirty="0"/>
          </a:p>
        </p:txBody>
      </p:sp>
      <p:sp>
        <p:nvSpPr>
          <p:cNvPr id="35" name="CaixaDeTexto 34">
            <a:extLst>
              <a:ext uri="{FF2B5EF4-FFF2-40B4-BE49-F238E27FC236}">
                <a16:creationId xmlns="" xmlns:a16="http://schemas.microsoft.com/office/drawing/2014/main" id="{7A908C09-4DAE-4B26-9ED9-6175ED354F7A}"/>
              </a:ext>
            </a:extLst>
          </p:cNvPr>
          <p:cNvSpPr txBox="1"/>
          <p:nvPr/>
        </p:nvSpPr>
        <p:spPr>
          <a:xfrm>
            <a:off x="7137256" y="4367591"/>
            <a:ext cx="4241354" cy="830997"/>
          </a:xfrm>
          <a:prstGeom prst="rect">
            <a:avLst/>
          </a:prstGeom>
          <a:noFill/>
        </p:spPr>
        <p:txBody>
          <a:bodyPr wrap="none" rtlCol="0">
            <a:spAutoFit/>
          </a:bodyPr>
          <a:lstStyle/>
          <a:p>
            <a:pPr algn="ctr"/>
            <a:r>
              <a:rPr lang="pt-BR" sz="2400" dirty="0"/>
              <a:t>Limite p/ a dispensa da retenção</a:t>
            </a:r>
          </a:p>
          <a:p>
            <a:pPr algn="ctr"/>
            <a:r>
              <a:rPr lang="pt-BR" sz="2400" b="1" dirty="0"/>
              <a:t>R$ </a:t>
            </a:r>
            <a:r>
              <a:rPr lang="pt-BR" sz="2400" b="1" dirty="0" smtClean="0"/>
              <a:t>15.014,98</a:t>
            </a:r>
            <a:endParaRPr lang="pt-BR" sz="2400" b="1" dirty="0"/>
          </a:p>
        </p:txBody>
      </p:sp>
      <p:cxnSp>
        <p:nvCxnSpPr>
          <p:cNvPr id="36" name="Conector de Seta Reta 29">
            <a:extLst>
              <a:ext uri="{FF2B5EF4-FFF2-40B4-BE49-F238E27FC236}">
                <a16:creationId xmlns="" xmlns:a16="http://schemas.microsoft.com/office/drawing/2014/main" id="{24DEF3CE-17B8-4664-886C-2E86028801E4}"/>
              </a:ext>
            </a:extLst>
          </p:cNvPr>
          <p:cNvCxnSpPr>
            <a:cxnSpLocks/>
          </p:cNvCxnSpPr>
          <p:nvPr/>
        </p:nvCxnSpPr>
        <p:spPr>
          <a:xfrm>
            <a:off x="5083492" y="3794172"/>
            <a:ext cx="1657847" cy="75364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7" name="CaixaDeTexto 36">
            <a:hlinkClick r:id="rId3"/>
            <a:extLst>
              <a:ext uri="{FF2B5EF4-FFF2-40B4-BE49-F238E27FC236}">
                <a16:creationId xmlns="" xmlns:a16="http://schemas.microsoft.com/office/drawing/2014/main" id="{906BC820-CC1D-441C-84EE-4A811329A563}"/>
              </a:ext>
            </a:extLst>
          </p:cNvPr>
          <p:cNvSpPr txBox="1"/>
          <p:nvPr/>
        </p:nvSpPr>
        <p:spPr>
          <a:xfrm>
            <a:off x="2255677" y="5398793"/>
            <a:ext cx="7448450" cy="461665"/>
          </a:xfrm>
          <a:prstGeom prst="rect">
            <a:avLst/>
          </a:prstGeom>
          <a:noFill/>
        </p:spPr>
        <p:txBody>
          <a:bodyPr wrap="none" rtlCol="0">
            <a:spAutoFit/>
          </a:bodyPr>
          <a:lstStyle/>
          <a:p>
            <a:pPr algn="ctr"/>
            <a:r>
              <a:rPr lang="pt-BR" sz="2400" b="1" dirty="0" smtClean="0"/>
              <a:t>* Portaria Interministerial MPS/MF nº 26 de 10/01/2023 </a:t>
            </a:r>
            <a:endParaRPr lang="pt-BR" sz="2400" b="1" dirty="0"/>
          </a:p>
        </p:txBody>
      </p:sp>
      <p:pic>
        <p:nvPicPr>
          <p:cNvPr id="21" name="Imagem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2" name="Retângulo 21">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3" name="Retângulo 22">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4" name="Retângulo 23">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5606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0972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Dispensa de Retenção – Art. 115 (IN 2110)</a:t>
            </a:r>
            <a:endParaRPr lang="pt-BR" sz="3200" dirty="0"/>
          </a:p>
        </p:txBody>
      </p:sp>
      <p:sp>
        <p:nvSpPr>
          <p:cNvPr id="44" name="CaixaDeTexto 43">
            <a:extLst>
              <a:ext uri="{FF2B5EF4-FFF2-40B4-BE49-F238E27FC236}">
                <a16:creationId xmlns="" xmlns:a16="http://schemas.microsoft.com/office/drawing/2014/main" id="{CE5D6DF0-5C16-4C94-B729-0A7AD1716A61}"/>
              </a:ext>
            </a:extLst>
          </p:cNvPr>
          <p:cNvSpPr txBox="1"/>
          <p:nvPr/>
        </p:nvSpPr>
        <p:spPr>
          <a:xfrm>
            <a:off x="1265213" y="760031"/>
            <a:ext cx="10282646" cy="461665"/>
          </a:xfrm>
          <a:prstGeom prst="rect">
            <a:avLst/>
          </a:prstGeom>
          <a:solidFill>
            <a:schemeClr val="accent2">
              <a:lumMod val="60000"/>
              <a:lumOff val="40000"/>
            </a:schemeClr>
          </a:solidFill>
        </p:spPr>
        <p:txBody>
          <a:bodyPr wrap="square" rtlCol="0">
            <a:spAutoFit/>
          </a:bodyPr>
          <a:lstStyle/>
          <a:p>
            <a:pPr algn="ctr"/>
            <a:r>
              <a:rPr lang="pt-BR" sz="2400" dirty="0" smtClean="0"/>
              <a:t>§§ 1º e 2º - Das </a:t>
            </a:r>
            <a:r>
              <a:rPr lang="pt-BR" sz="2400" dirty="0"/>
              <a:t>comprovações para dispensa da retenção</a:t>
            </a:r>
          </a:p>
        </p:txBody>
      </p:sp>
      <p:sp>
        <p:nvSpPr>
          <p:cNvPr id="45" name="CaixaDeTexto 44">
            <a:extLst>
              <a:ext uri="{FF2B5EF4-FFF2-40B4-BE49-F238E27FC236}">
                <a16:creationId xmlns="" xmlns:a16="http://schemas.microsoft.com/office/drawing/2014/main" id="{077E4DBF-00EC-4AB4-8CDB-C0D0379E4776}"/>
              </a:ext>
            </a:extLst>
          </p:cNvPr>
          <p:cNvSpPr txBox="1"/>
          <p:nvPr/>
        </p:nvSpPr>
        <p:spPr>
          <a:xfrm>
            <a:off x="1299586" y="1312312"/>
            <a:ext cx="3478697" cy="2308324"/>
          </a:xfrm>
          <a:prstGeom prst="rect">
            <a:avLst/>
          </a:prstGeom>
          <a:solidFill>
            <a:schemeClr val="bg1">
              <a:lumMod val="75000"/>
            </a:schemeClr>
          </a:solidFill>
        </p:spPr>
        <p:txBody>
          <a:bodyPr wrap="square" rtlCol="0">
            <a:spAutoFit/>
          </a:bodyPr>
          <a:lstStyle/>
          <a:p>
            <a:pPr algn="just"/>
            <a:r>
              <a:rPr lang="pt-BR" sz="2400" dirty="0"/>
              <a:t>Serviços prestados por sócio, de empresa sem empregados com limite de faturamento de até 2 x o teto do salário contribuição</a:t>
            </a:r>
          </a:p>
        </p:txBody>
      </p:sp>
      <p:cxnSp>
        <p:nvCxnSpPr>
          <p:cNvPr id="46" name="Conector de Seta Reta 26">
            <a:extLst>
              <a:ext uri="{FF2B5EF4-FFF2-40B4-BE49-F238E27FC236}">
                <a16:creationId xmlns="" xmlns:a16="http://schemas.microsoft.com/office/drawing/2014/main" id="{72FCF27F-6300-4105-BA16-07953CB0AD14}"/>
              </a:ext>
            </a:extLst>
          </p:cNvPr>
          <p:cNvCxnSpPr>
            <a:cxnSpLocks/>
          </p:cNvCxnSpPr>
          <p:nvPr/>
        </p:nvCxnSpPr>
        <p:spPr>
          <a:xfrm>
            <a:off x="4798161" y="2339462"/>
            <a:ext cx="126624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7" name="CaixaDeTexto 46">
            <a:extLst>
              <a:ext uri="{FF2B5EF4-FFF2-40B4-BE49-F238E27FC236}">
                <a16:creationId xmlns="" xmlns:a16="http://schemas.microsoft.com/office/drawing/2014/main" id="{906BC820-CC1D-441C-84EE-4A811329A563}"/>
              </a:ext>
            </a:extLst>
          </p:cNvPr>
          <p:cNvSpPr txBox="1"/>
          <p:nvPr/>
        </p:nvSpPr>
        <p:spPr>
          <a:xfrm>
            <a:off x="6084283" y="1849128"/>
            <a:ext cx="2794628" cy="1200329"/>
          </a:xfrm>
          <a:prstGeom prst="rect">
            <a:avLst/>
          </a:prstGeom>
          <a:noFill/>
        </p:spPr>
        <p:txBody>
          <a:bodyPr wrap="square" rtlCol="0">
            <a:spAutoFit/>
          </a:bodyPr>
          <a:lstStyle/>
          <a:p>
            <a:pPr algn="ctr"/>
            <a:r>
              <a:rPr lang="pt-BR" sz="2400" dirty="0"/>
              <a:t>Declaração assinada por seu representante legal</a:t>
            </a:r>
            <a:endParaRPr lang="pt-BR" sz="2400" b="1" dirty="0"/>
          </a:p>
        </p:txBody>
      </p:sp>
      <p:sp>
        <p:nvSpPr>
          <p:cNvPr id="48" name="Chave Esquerda 10">
            <a:extLst>
              <a:ext uri="{FF2B5EF4-FFF2-40B4-BE49-F238E27FC236}">
                <a16:creationId xmlns="" xmlns:a16="http://schemas.microsoft.com/office/drawing/2014/main" id="{086EDCFF-B63C-4D7B-802D-8FA6BA83C1EC}"/>
              </a:ext>
            </a:extLst>
          </p:cNvPr>
          <p:cNvSpPr/>
          <p:nvPr/>
        </p:nvSpPr>
        <p:spPr>
          <a:xfrm>
            <a:off x="8689828" y="1279441"/>
            <a:ext cx="523460" cy="228441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49" name="CaixaDeTexto 48">
            <a:extLst>
              <a:ext uri="{FF2B5EF4-FFF2-40B4-BE49-F238E27FC236}">
                <a16:creationId xmlns="" xmlns:a16="http://schemas.microsoft.com/office/drawing/2014/main" id="{A8F21105-C7C7-4F79-8048-A4DCAAFC54FF}"/>
              </a:ext>
            </a:extLst>
          </p:cNvPr>
          <p:cNvSpPr txBox="1"/>
          <p:nvPr/>
        </p:nvSpPr>
        <p:spPr>
          <a:xfrm>
            <a:off x="8951558" y="1312312"/>
            <a:ext cx="2729948" cy="2308324"/>
          </a:xfrm>
          <a:prstGeom prst="rect">
            <a:avLst/>
          </a:prstGeom>
          <a:noFill/>
        </p:spPr>
        <p:txBody>
          <a:bodyPr wrap="square" rtlCol="0">
            <a:spAutoFit/>
          </a:bodyPr>
          <a:lstStyle/>
          <a:p>
            <a:pPr marL="285750" indent="-285750">
              <a:buFont typeface="Wingdings" panose="05000000000000000000" pitchFamily="2" charset="2"/>
              <a:buChar char="q"/>
            </a:pPr>
            <a:r>
              <a:rPr lang="pt-BR" sz="2200" dirty="0"/>
              <a:t> Não possui empregados</a:t>
            </a:r>
          </a:p>
          <a:p>
            <a:pPr marL="285750" indent="-285750">
              <a:buFont typeface="Wingdings" panose="05000000000000000000" pitchFamily="2" charset="2"/>
              <a:buChar char="q"/>
            </a:pPr>
            <a:endParaRPr lang="pt-BR" sz="1200" dirty="0"/>
          </a:p>
          <a:p>
            <a:pPr marL="285750" indent="-285750">
              <a:buFont typeface="Wingdings" panose="05000000000000000000" pitchFamily="2" charset="2"/>
              <a:buChar char="q"/>
            </a:pPr>
            <a:r>
              <a:rPr lang="pt-BR" sz="2200" dirty="0"/>
              <a:t>Faturamento do mês </a:t>
            </a:r>
            <a:r>
              <a:rPr lang="pt-BR" sz="2200" dirty="0" smtClean="0"/>
              <a:t>anterior igual ou  </a:t>
            </a:r>
            <a:r>
              <a:rPr lang="pt-BR" sz="2200" dirty="0"/>
              <a:t>inferior a 2x o limite</a:t>
            </a:r>
          </a:p>
        </p:txBody>
      </p:sp>
      <p:sp>
        <p:nvSpPr>
          <p:cNvPr id="50" name="CaixaDeTexto 49">
            <a:extLst>
              <a:ext uri="{FF2B5EF4-FFF2-40B4-BE49-F238E27FC236}">
                <a16:creationId xmlns="" xmlns:a16="http://schemas.microsoft.com/office/drawing/2014/main" id="{3C17B430-54E8-4793-AC02-BCD421C6335D}"/>
              </a:ext>
            </a:extLst>
          </p:cNvPr>
          <p:cNvSpPr txBox="1"/>
          <p:nvPr/>
        </p:nvSpPr>
        <p:spPr>
          <a:xfrm>
            <a:off x="1299586" y="3859889"/>
            <a:ext cx="3478697" cy="2308324"/>
          </a:xfrm>
          <a:prstGeom prst="rect">
            <a:avLst/>
          </a:prstGeom>
          <a:solidFill>
            <a:schemeClr val="bg1">
              <a:lumMod val="75000"/>
            </a:schemeClr>
          </a:solidFill>
        </p:spPr>
        <p:txBody>
          <a:bodyPr wrap="square" rtlCol="0">
            <a:spAutoFit/>
          </a:bodyPr>
          <a:lstStyle/>
          <a:p>
            <a:pPr algn="just"/>
            <a:r>
              <a:rPr lang="pt-BR" sz="2400" dirty="0"/>
              <a:t>Serviços prestados por sócio de empresa no exercício de profissão regulamentada ou profissional da área de treinamento ou ensino</a:t>
            </a:r>
          </a:p>
        </p:txBody>
      </p:sp>
      <p:cxnSp>
        <p:nvCxnSpPr>
          <p:cNvPr id="51" name="Conector de Seta Reta 14">
            <a:extLst>
              <a:ext uri="{FF2B5EF4-FFF2-40B4-BE49-F238E27FC236}">
                <a16:creationId xmlns="" xmlns:a16="http://schemas.microsoft.com/office/drawing/2014/main" id="{89B22842-C6B5-4BD6-840A-A96D8B316A69}"/>
              </a:ext>
            </a:extLst>
          </p:cNvPr>
          <p:cNvCxnSpPr>
            <a:cxnSpLocks/>
          </p:cNvCxnSpPr>
          <p:nvPr/>
        </p:nvCxnSpPr>
        <p:spPr>
          <a:xfrm>
            <a:off x="4798161" y="4323244"/>
            <a:ext cx="126624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2" name="CaixaDeTexto 51">
            <a:extLst>
              <a:ext uri="{FF2B5EF4-FFF2-40B4-BE49-F238E27FC236}">
                <a16:creationId xmlns="" xmlns:a16="http://schemas.microsoft.com/office/drawing/2014/main" id="{60C629DC-83AE-4017-9421-AE2DB5195F7B}"/>
              </a:ext>
            </a:extLst>
          </p:cNvPr>
          <p:cNvSpPr txBox="1"/>
          <p:nvPr/>
        </p:nvSpPr>
        <p:spPr>
          <a:xfrm>
            <a:off x="5999875" y="3723080"/>
            <a:ext cx="2794628" cy="1200329"/>
          </a:xfrm>
          <a:prstGeom prst="rect">
            <a:avLst/>
          </a:prstGeom>
          <a:noFill/>
        </p:spPr>
        <p:txBody>
          <a:bodyPr wrap="square" rtlCol="0">
            <a:spAutoFit/>
          </a:bodyPr>
          <a:lstStyle/>
          <a:p>
            <a:pPr algn="ctr"/>
            <a:r>
              <a:rPr lang="pt-BR" sz="2400" dirty="0"/>
              <a:t>Declaração assinada por seu representante legal</a:t>
            </a:r>
            <a:endParaRPr lang="pt-BR" sz="2400" b="1" dirty="0"/>
          </a:p>
        </p:txBody>
      </p:sp>
      <p:sp>
        <p:nvSpPr>
          <p:cNvPr id="53" name="Chave Esquerda 18">
            <a:extLst>
              <a:ext uri="{FF2B5EF4-FFF2-40B4-BE49-F238E27FC236}">
                <a16:creationId xmlns="" xmlns:a16="http://schemas.microsoft.com/office/drawing/2014/main" id="{1804FB59-157C-4DE1-A97F-932BC215D1CE}"/>
              </a:ext>
            </a:extLst>
          </p:cNvPr>
          <p:cNvSpPr/>
          <p:nvPr/>
        </p:nvSpPr>
        <p:spPr>
          <a:xfrm>
            <a:off x="8637059" y="3707426"/>
            <a:ext cx="523460" cy="2308324"/>
          </a:xfrm>
          <a:prstGeom prst="leftBrace">
            <a:avLst>
              <a:gd name="adj1" fmla="val 8333"/>
              <a:gd name="adj2" fmla="val 2396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54" name="CaixaDeTexto 53">
            <a:extLst>
              <a:ext uri="{FF2B5EF4-FFF2-40B4-BE49-F238E27FC236}">
                <a16:creationId xmlns="" xmlns:a16="http://schemas.microsoft.com/office/drawing/2014/main" id="{247E88AE-00FF-49E3-BC2A-D6FEA154E523}"/>
              </a:ext>
            </a:extLst>
          </p:cNvPr>
          <p:cNvSpPr txBox="1"/>
          <p:nvPr/>
        </p:nvSpPr>
        <p:spPr>
          <a:xfrm>
            <a:off x="9003225" y="3750489"/>
            <a:ext cx="2729948" cy="2308324"/>
          </a:xfrm>
          <a:prstGeom prst="rect">
            <a:avLst/>
          </a:prstGeom>
          <a:noFill/>
        </p:spPr>
        <p:txBody>
          <a:bodyPr wrap="square" rtlCol="0">
            <a:spAutoFit/>
          </a:bodyPr>
          <a:lstStyle/>
          <a:p>
            <a:pPr marL="285750" indent="-285750">
              <a:buFont typeface="Wingdings" panose="05000000000000000000" pitchFamily="2" charset="2"/>
              <a:buChar char="q"/>
            </a:pPr>
            <a:r>
              <a:rPr lang="pt-BR" sz="2200" dirty="0"/>
              <a:t> Serviço foi prestado pelo sócio</a:t>
            </a:r>
          </a:p>
          <a:p>
            <a:pPr marL="285750" indent="-285750">
              <a:buFont typeface="Wingdings" panose="05000000000000000000" pitchFamily="2" charset="2"/>
              <a:buChar char="q"/>
            </a:pPr>
            <a:endParaRPr lang="pt-BR" sz="1200" dirty="0"/>
          </a:p>
          <a:p>
            <a:pPr marL="285750" indent="-285750">
              <a:buFont typeface="Wingdings" panose="05000000000000000000" pitchFamily="2" charset="2"/>
              <a:buChar char="q"/>
            </a:pPr>
            <a:r>
              <a:rPr lang="pt-BR" sz="2200" dirty="0"/>
              <a:t>Sem o concurso de empregado ou contribuintes individuais</a:t>
            </a:r>
          </a:p>
        </p:txBody>
      </p:sp>
      <p:sp>
        <p:nvSpPr>
          <p:cNvPr id="55" name="CaixaDeTexto 54">
            <a:extLst>
              <a:ext uri="{FF2B5EF4-FFF2-40B4-BE49-F238E27FC236}">
                <a16:creationId xmlns="" xmlns:a16="http://schemas.microsoft.com/office/drawing/2014/main" id="{60C629DC-83AE-4017-9421-AE2DB5195F7B}"/>
              </a:ext>
            </a:extLst>
          </p:cNvPr>
          <p:cNvSpPr txBox="1"/>
          <p:nvPr/>
        </p:nvSpPr>
        <p:spPr>
          <a:xfrm>
            <a:off x="6057779" y="4857524"/>
            <a:ext cx="2794628" cy="461665"/>
          </a:xfrm>
          <a:prstGeom prst="rect">
            <a:avLst/>
          </a:prstGeom>
          <a:noFill/>
        </p:spPr>
        <p:txBody>
          <a:bodyPr wrap="square" rtlCol="0">
            <a:spAutoFit/>
          </a:bodyPr>
          <a:lstStyle/>
          <a:p>
            <a:pPr algn="ctr"/>
            <a:r>
              <a:rPr lang="pt-BR" sz="2400" b="1" dirty="0" smtClean="0">
                <a:solidFill>
                  <a:srgbClr val="FF0000"/>
                </a:solidFill>
              </a:rPr>
              <a:t>OU</a:t>
            </a:r>
            <a:endParaRPr lang="pt-BR" sz="2400" b="1" dirty="0">
              <a:solidFill>
                <a:srgbClr val="FF0000"/>
              </a:solidFill>
            </a:endParaRPr>
          </a:p>
        </p:txBody>
      </p:sp>
      <p:cxnSp>
        <p:nvCxnSpPr>
          <p:cNvPr id="56" name="Conector de Seta Reta 14">
            <a:extLst>
              <a:ext uri="{FF2B5EF4-FFF2-40B4-BE49-F238E27FC236}">
                <a16:creationId xmlns="" xmlns:a16="http://schemas.microsoft.com/office/drawing/2014/main" id="{89B22842-C6B5-4BD6-840A-A96D8B316A69}"/>
              </a:ext>
            </a:extLst>
          </p:cNvPr>
          <p:cNvCxnSpPr>
            <a:cxnSpLocks/>
          </p:cNvCxnSpPr>
          <p:nvPr/>
        </p:nvCxnSpPr>
        <p:spPr>
          <a:xfrm>
            <a:off x="4776363" y="5826489"/>
            <a:ext cx="126624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7" name="CaixaDeTexto 56">
            <a:extLst>
              <a:ext uri="{FF2B5EF4-FFF2-40B4-BE49-F238E27FC236}">
                <a16:creationId xmlns="" xmlns:a16="http://schemas.microsoft.com/office/drawing/2014/main" id="{60C629DC-83AE-4017-9421-AE2DB5195F7B}"/>
              </a:ext>
            </a:extLst>
          </p:cNvPr>
          <p:cNvSpPr txBox="1"/>
          <p:nvPr/>
        </p:nvSpPr>
        <p:spPr>
          <a:xfrm>
            <a:off x="5978077" y="5226325"/>
            <a:ext cx="2794628" cy="1200329"/>
          </a:xfrm>
          <a:prstGeom prst="rect">
            <a:avLst/>
          </a:prstGeom>
          <a:noFill/>
        </p:spPr>
        <p:txBody>
          <a:bodyPr wrap="square" rtlCol="0">
            <a:spAutoFit/>
          </a:bodyPr>
          <a:lstStyle/>
          <a:p>
            <a:pPr algn="ctr"/>
            <a:r>
              <a:rPr lang="pt-BR" sz="2400" dirty="0" smtClean="0"/>
              <a:t>Destacar o fato na nota, fatura ou recibo de serviços</a:t>
            </a:r>
            <a:endParaRPr lang="pt-BR" sz="2400" b="1" dirty="0"/>
          </a:p>
        </p:txBody>
      </p:sp>
      <p:pic>
        <p:nvPicPr>
          <p:cNvPr id="63" name="Imagem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64" name="Retângulo 6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65" name="Retângulo 64">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66" name="Retângulo 65">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78750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ppt_x"/>
                                          </p:val>
                                        </p:tav>
                                        <p:tav tm="100000">
                                          <p:val>
                                            <p:strVal val="#ppt_x"/>
                                          </p:val>
                                        </p:tav>
                                      </p:tavLst>
                                    </p:anim>
                                    <p:anim calcmode="lin" valueType="num">
                                      <p:cBhvr additive="base">
                                        <p:cTn id="14" dur="500" fill="hold"/>
                                        <p:tgtEl>
                                          <p:spTgt spid="4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ppt_x"/>
                                          </p:val>
                                        </p:tav>
                                        <p:tav tm="100000">
                                          <p:val>
                                            <p:strVal val="#ppt_x"/>
                                          </p:val>
                                        </p:tav>
                                      </p:tavLst>
                                    </p:anim>
                                    <p:anim calcmode="lin" valueType="num">
                                      <p:cBhvr additive="base">
                                        <p:cTn id="1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ppt_x"/>
                                          </p:val>
                                        </p:tav>
                                        <p:tav tm="100000">
                                          <p:val>
                                            <p:strVal val="#ppt_x"/>
                                          </p:val>
                                        </p:tav>
                                      </p:tavLst>
                                    </p:anim>
                                    <p:anim calcmode="lin" valueType="num">
                                      <p:cBhvr additive="base">
                                        <p:cTn id="3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ppt_x"/>
                                          </p:val>
                                        </p:tav>
                                        <p:tav tm="100000">
                                          <p:val>
                                            <p:strVal val="#ppt_x"/>
                                          </p:val>
                                        </p:tav>
                                      </p:tavLst>
                                    </p:anim>
                                    <p:anim calcmode="lin" valueType="num">
                                      <p:cBhvr additive="base">
                                        <p:cTn id="50" dur="500" fill="hold"/>
                                        <p:tgtEl>
                                          <p:spTgt spid="5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additive="base">
                                        <p:cTn id="53" dur="500" fill="hold"/>
                                        <p:tgtEl>
                                          <p:spTgt spid="54"/>
                                        </p:tgtEl>
                                        <p:attrNameLst>
                                          <p:attrName>ppt_x</p:attrName>
                                        </p:attrNameLst>
                                      </p:cBhvr>
                                      <p:tavLst>
                                        <p:tav tm="0">
                                          <p:val>
                                            <p:strVal val="#ppt_x"/>
                                          </p:val>
                                        </p:tav>
                                        <p:tav tm="100000">
                                          <p:val>
                                            <p:strVal val="#ppt_x"/>
                                          </p:val>
                                        </p:tav>
                                      </p:tavLst>
                                    </p:anim>
                                    <p:anim calcmode="lin" valueType="num">
                                      <p:cBhvr additive="base">
                                        <p:cTn id="54" dur="500" fill="hold"/>
                                        <p:tgtEl>
                                          <p:spTgt spid="5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500" fill="hold"/>
                                        <p:tgtEl>
                                          <p:spTgt spid="55"/>
                                        </p:tgtEl>
                                        <p:attrNameLst>
                                          <p:attrName>ppt_x</p:attrName>
                                        </p:attrNameLst>
                                      </p:cBhvr>
                                      <p:tavLst>
                                        <p:tav tm="0">
                                          <p:val>
                                            <p:strVal val="#ppt_x"/>
                                          </p:val>
                                        </p:tav>
                                        <p:tav tm="100000">
                                          <p:val>
                                            <p:strVal val="#ppt_x"/>
                                          </p:val>
                                        </p:tav>
                                      </p:tavLst>
                                    </p:anim>
                                    <p:anim calcmode="lin" valueType="num">
                                      <p:cBhvr additive="base">
                                        <p:cTn id="58"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additive="base">
                                        <p:cTn id="63" dur="500" fill="hold"/>
                                        <p:tgtEl>
                                          <p:spTgt spid="56"/>
                                        </p:tgtEl>
                                        <p:attrNameLst>
                                          <p:attrName>ppt_x</p:attrName>
                                        </p:attrNameLst>
                                      </p:cBhvr>
                                      <p:tavLst>
                                        <p:tav tm="0">
                                          <p:val>
                                            <p:strVal val="#ppt_x"/>
                                          </p:val>
                                        </p:tav>
                                        <p:tav tm="100000">
                                          <p:val>
                                            <p:strVal val="#ppt_x"/>
                                          </p:val>
                                        </p:tav>
                                      </p:tavLst>
                                    </p:anim>
                                    <p:anim calcmode="lin" valueType="num">
                                      <p:cBhvr additive="base">
                                        <p:cTn id="64" dur="500" fill="hold"/>
                                        <p:tgtEl>
                                          <p:spTgt spid="5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ppt_x"/>
                                          </p:val>
                                        </p:tav>
                                        <p:tav tm="100000">
                                          <p:val>
                                            <p:strVal val="#ppt_x"/>
                                          </p:val>
                                        </p:tav>
                                      </p:tavLst>
                                    </p:anim>
                                    <p:anim calcmode="lin" valueType="num">
                                      <p:cBhvr additive="base">
                                        <p:cTn id="6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p:bldP spid="48" grpId="0" animBg="1"/>
      <p:bldP spid="49" grpId="0"/>
      <p:bldP spid="50" grpId="0" animBg="1"/>
      <p:bldP spid="52" grpId="0"/>
      <p:bldP spid="53" grpId="0" animBg="1"/>
      <p:bldP spid="54" grpId="0"/>
      <p:bldP spid="55" grpId="0"/>
      <p:bldP spid="5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Dispensa de Retenção – Art. 115 (IN 2110/22)</a:t>
            </a:r>
            <a:endParaRPr lang="pt-BR" sz="3200" dirty="0"/>
          </a:p>
        </p:txBody>
      </p:sp>
      <p:sp>
        <p:nvSpPr>
          <p:cNvPr id="26" name="CaixaDeTexto 25">
            <a:extLst>
              <a:ext uri="{FF2B5EF4-FFF2-40B4-BE49-F238E27FC236}">
                <a16:creationId xmlns="" xmlns:a16="http://schemas.microsoft.com/office/drawing/2014/main" id="{CE5D6DF0-5C16-4C94-B729-0A7AD1716A61}"/>
              </a:ext>
            </a:extLst>
          </p:cNvPr>
          <p:cNvSpPr txBox="1"/>
          <p:nvPr/>
        </p:nvSpPr>
        <p:spPr>
          <a:xfrm>
            <a:off x="393343" y="913446"/>
            <a:ext cx="11635408" cy="584775"/>
          </a:xfrm>
          <a:prstGeom prst="rect">
            <a:avLst/>
          </a:prstGeom>
          <a:solidFill>
            <a:schemeClr val="accent2">
              <a:lumMod val="60000"/>
              <a:lumOff val="40000"/>
            </a:schemeClr>
          </a:solidFill>
        </p:spPr>
        <p:txBody>
          <a:bodyPr wrap="square" rtlCol="0">
            <a:spAutoFit/>
          </a:bodyPr>
          <a:lstStyle/>
          <a:p>
            <a:pPr algn="ctr"/>
            <a:r>
              <a:rPr lang="pt-BR" sz="3200" dirty="0"/>
              <a:t>Profissão Regulamentada – Alguns exemplos – Art. </a:t>
            </a:r>
            <a:r>
              <a:rPr lang="pt-BR" sz="3200" dirty="0" smtClean="0"/>
              <a:t>115, </a:t>
            </a:r>
            <a:r>
              <a:rPr lang="pt-BR" sz="3200" dirty="0"/>
              <a:t>§ 3º da IN</a:t>
            </a:r>
          </a:p>
        </p:txBody>
      </p:sp>
      <p:sp>
        <p:nvSpPr>
          <p:cNvPr id="27" name="CaixaDeTexto 26">
            <a:extLst>
              <a:ext uri="{FF2B5EF4-FFF2-40B4-BE49-F238E27FC236}">
                <a16:creationId xmlns="" xmlns:a16="http://schemas.microsoft.com/office/drawing/2014/main" id="{A8F21105-C7C7-4F79-8048-A4DCAAFC54FF}"/>
              </a:ext>
            </a:extLst>
          </p:cNvPr>
          <p:cNvSpPr txBox="1"/>
          <p:nvPr/>
        </p:nvSpPr>
        <p:spPr>
          <a:xfrm>
            <a:off x="3114557" y="1575063"/>
            <a:ext cx="6994754" cy="4524315"/>
          </a:xfrm>
          <a:prstGeom prst="rect">
            <a:avLst/>
          </a:prstGeom>
          <a:noFill/>
        </p:spPr>
        <p:txBody>
          <a:bodyPr wrap="square" rtlCol="0">
            <a:spAutoFit/>
          </a:bodyPr>
          <a:lstStyle/>
          <a:p>
            <a:pPr marL="285750" indent="-285750">
              <a:buFont typeface="Wingdings" panose="05000000000000000000" pitchFamily="2" charset="2"/>
              <a:buChar char="q"/>
            </a:pPr>
            <a:r>
              <a:rPr lang="pt-BR" sz="3200" dirty="0"/>
              <a:t> </a:t>
            </a:r>
            <a:r>
              <a:rPr lang="pt-BR" sz="3200" dirty="0" smtClean="0"/>
              <a:t>Administradores e Advogados</a:t>
            </a:r>
            <a:endParaRPr lang="pt-BR" sz="3200" dirty="0"/>
          </a:p>
          <a:p>
            <a:pPr marL="285750" indent="-285750">
              <a:buFont typeface="Wingdings" panose="05000000000000000000" pitchFamily="2" charset="2"/>
              <a:buChar char="q"/>
            </a:pPr>
            <a:endParaRPr lang="pt-BR" sz="3200" dirty="0"/>
          </a:p>
          <a:p>
            <a:pPr marL="285750" indent="-285750">
              <a:buFont typeface="Wingdings" panose="05000000000000000000" pitchFamily="2" charset="2"/>
              <a:buChar char="q"/>
            </a:pPr>
            <a:r>
              <a:rPr lang="pt-BR" sz="3200" dirty="0"/>
              <a:t>Arquitetos / Engenheiros</a:t>
            </a:r>
          </a:p>
          <a:p>
            <a:pPr marL="285750" indent="-285750">
              <a:buFont typeface="Wingdings" panose="05000000000000000000" pitchFamily="2" charset="2"/>
              <a:buChar char="q"/>
            </a:pPr>
            <a:endParaRPr lang="pt-BR" sz="3200" dirty="0"/>
          </a:p>
          <a:p>
            <a:pPr marL="285750" indent="-285750">
              <a:buFont typeface="Wingdings" panose="05000000000000000000" pitchFamily="2" charset="2"/>
              <a:buChar char="q"/>
            </a:pPr>
            <a:r>
              <a:rPr lang="pt-BR" sz="3200" dirty="0"/>
              <a:t>Médicos, Dentistas e Enfermeiros</a:t>
            </a:r>
          </a:p>
          <a:p>
            <a:pPr marL="285750" indent="-285750">
              <a:buFont typeface="Wingdings" panose="05000000000000000000" pitchFamily="2" charset="2"/>
              <a:buChar char="q"/>
            </a:pPr>
            <a:endParaRPr lang="pt-BR" sz="3200" dirty="0"/>
          </a:p>
          <a:p>
            <a:pPr marL="285750" indent="-285750">
              <a:buFont typeface="Wingdings" panose="05000000000000000000" pitchFamily="2" charset="2"/>
              <a:buChar char="q"/>
            </a:pPr>
            <a:r>
              <a:rPr lang="pt-BR" sz="3200" dirty="0"/>
              <a:t>Contadores</a:t>
            </a:r>
          </a:p>
          <a:p>
            <a:pPr marL="285750" indent="-285750">
              <a:buFont typeface="Wingdings" panose="05000000000000000000" pitchFamily="2" charset="2"/>
              <a:buChar char="q"/>
            </a:pPr>
            <a:endParaRPr lang="pt-BR" sz="3200" dirty="0"/>
          </a:p>
          <a:p>
            <a:pPr marL="285750" indent="-285750">
              <a:buFont typeface="Wingdings" panose="05000000000000000000" pitchFamily="2" charset="2"/>
              <a:buChar char="q"/>
            </a:pPr>
            <a:r>
              <a:rPr lang="pt-BR" sz="3200" dirty="0"/>
              <a:t>Psicólogos</a:t>
            </a:r>
          </a:p>
        </p:txBody>
      </p:sp>
      <p:sp>
        <p:nvSpPr>
          <p:cNvPr id="2" name="CaixaDeTexto 1"/>
          <p:cNvSpPr txBox="1"/>
          <p:nvPr/>
        </p:nvSpPr>
        <p:spPr>
          <a:xfrm rot="18451968">
            <a:off x="8870769" y="3142581"/>
            <a:ext cx="2961901" cy="1354217"/>
          </a:xfrm>
          <a:prstGeom prst="rect">
            <a:avLst/>
          </a:prstGeom>
          <a:solidFill>
            <a:srgbClr val="C00000"/>
          </a:solidFill>
        </p:spPr>
        <p:txBody>
          <a:bodyPr wrap="none" rtlCol="0">
            <a:spAutoFit/>
          </a:bodyPr>
          <a:lstStyle/>
          <a:p>
            <a:pPr algn="ctr"/>
            <a:r>
              <a:rPr lang="pt-BR" sz="5400" b="1" dirty="0" smtClean="0">
                <a:solidFill>
                  <a:schemeClr val="bg1"/>
                </a:solidFill>
              </a:rPr>
              <a:t>ATENÇÃO</a:t>
            </a:r>
          </a:p>
          <a:p>
            <a:pPr algn="ctr"/>
            <a:r>
              <a:rPr lang="pt-BR" sz="2800" b="1" dirty="0" smtClean="0">
                <a:solidFill>
                  <a:schemeClr val="bg1"/>
                </a:solidFill>
              </a:rPr>
              <a:t>Ver </a:t>
            </a:r>
            <a:r>
              <a:rPr lang="pt-BR" sz="2800" b="1" dirty="0" err="1" smtClean="0">
                <a:solidFill>
                  <a:schemeClr val="bg1"/>
                </a:solidFill>
              </a:rPr>
              <a:t>arts</a:t>
            </a:r>
            <a:r>
              <a:rPr lang="pt-BR" sz="2800" b="1" dirty="0" smtClean="0">
                <a:solidFill>
                  <a:schemeClr val="bg1"/>
                </a:solidFill>
              </a:rPr>
              <a:t>. 111 e 112</a:t>
            </a:r>
            <a:endParaRPr lang="pt-BR" sz="2800" b="1" dirty="0">
              <a:solidFill>
                <a:schemeClr val="bg1"/>
              </a:solidFill>
            </a:endParaRPr>
          </a:p>
        </p:txBody>
      </p:sp>
      <p:pic>
        <p:nvPicPr>
          <p:cNvPr id="15" name="Imagem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93300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00797" y="14111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Dispensa de Retenção – Art. 115 (IN 2110/22)</a:t>
            </a:r>
            <a:endParaRPr lang="pt-BR" sz="3200" dirty="0"/>
          </a:p>
        </p:txBody>
      </p:sp>
      <p:sp>
        <p:nvSpPr>
          <p:cNvPr id="26" name="CaixaDeTexto 25">
            <a:extLst>
              <a:ext uri="{FF2B5EF4-FFF2-40B4-BE49-F238E27FC236}">
                <a16:creationId xmlns="" xmlns:a16="http://schemas.microsoft.com/office/drawing/2014/main" id="{CE5D6DF0-5C16-4C94-B729-0A7AD1716A61}"/>
              </a:ext>
            </a:extLst>
          </p:cNvPr>
          <p:cNvSpPr txBox="1"/>
          <p:nvPr/>
        </p:nvSpPr>
        <p:spPr>
          <a:xfrm>
            <a:off x="324597" y="706273"/>
            <a:ext cx="11635408" cy="584775"/>
          </a:xfrm>
          <a:prstGeom prst="rect">
            <a:avLst/>
          </a:prstGeom>
          <a:solidFill>
            <a:schemeClr val="accent2">
              <a:lumMod val="60000"/>
              <a:lumOff val="40000"/>
            </a:schemeClr>
          </a:solidFill>
        </p:spPr>
        <p:txBody>
          <a:bodyPr wrap="square" rtlCol="0">
            <a:spAutoFit/>
          </a:bodyPr>
          <a:lstStyle/>
          <a:p>
            <a:pPr algn="ctr"/>
            <a:r>
              <a:rPr lang="pt-BR" sz="3200" dirty="0"/>
              <a:t>Profissão Regulamentada – Alguns exemplos – Art. </a:t>
            </a:r>
            <a:r>
              <a:rPr lang="pt-BR" sz="3200" dirty="0" smtClean="0"/>
              <a:t>115, </a:t>
            </a:r>
            <a:r>
              <a:rPr lang="pt-BR" sz="3200" dirty="0"/>
              <a:t>§ 3º da IN</a:t>
            </a:r>
          </a:p>
        </p:txBody>
      </p:sp>
      <p:sp>
        <p:nvSpPr>
          <p:cNvPr id="2" name="CaixaDeTexto 1"/>
          <p:cNvSpPr txBox="1"/>
          <p:nvPr/>
        </p:nvSpPr>
        <p:spPr>
          <a:xfrm rot="18451968">
            <a:off x="9590869" y="2153128"/>
            <a:ext cx="2961901" cy="1354217"/>
          </a:xfrm>
          <a:prstGeom prst="rect">
            <a:avLst/>
          </a:prstGeom>
          <a:solidFill>
            <a:srgbClr val="C00000"/>
          </a:solidFill>
        </p:spPr>
        <p:txBody>
          <a:bodyPr wrap="none" rtlCol="0">
            <a:spAutoFit/>
          </a:bodyPr>
          <a:lstStyle/>
          <a:p>
            <a:pPr algn="ctr"/>
            <a:r>
              <a:rPr lang="pt-BR" sz="5400" b="1" dirty="0" smtClean="0">
                <a:solidFill>
                  <a:schemeClr val="bg1"/>
                </a:solidFill>
              </a:rPr>
              <a:t>ATENÇÃO</a:t>
            </a:r>
          </a:p>
          <a:p>
            <a:pPr algn="ctr"/>
            <a:r>
              <a:rPr lang="pt-BR" sz="2800" b="1" dirty="0" smtClean="0">
                <a:solidFill>
                  <a:schemeClr val="bg1"/>
                </a:solidFill>
              </a:rPr>
              <a:t>Ver </a:t>
            </a:r>
            <a:r>
              <a:rPr lang="pt-BR" sz="2800" b="1" dirty="0" err="1" smtClean="0">
                <a:solidFill>
                  <a:schemeClr val="bg1"/>
                </a:solidFill>
              </a:rPr>
              <a:t>arts</a:t>
            </a:r>
            <a:r>
              <a:rPr lang="pt-BR" sz="2800" b="1" dirty="0" smtClean="0">
                <a:solidFill>
                  <a:schemeClr val="bg1"/>
                </a:solidFill>
              </a:rPr>
              <a:t>. 111 e 112</a:t>
            </a:r>
            <a:endParaRPr lang="pt-BR" sz="2800" b="1" dirty="0">
              <a:solidFill>
                <a:schemeClr val="bg1"/>
              </a:solidFill>
            </a:endParaRPr>
          </a:p>
        </p:txBody>
      </p:sp>
      <p:sp>
        <p:nvSpPr>
          <p:cNvPr id="3" name="Retângulo 2"/>
          <p:cNvSpPr/>
          <p:nvPr/>
        </p:nvSpPr>
        <p:spPr>
          <a:xfrm>
            <a:off x="1099101" y="1314932"/>
            <a:ext cx="8757071" cy="4893647"/>
          </a:xfrm>
          <a:prstGeom prst="rect">
            <a:avLst/>
          </a:prstGeom>
        </p:spPr>
        <p:txBody>
          <a:bodyPr wrap="square">
            <a:spAutoFit/>
          </a:bodyPr>
          <a:lstStyle/>
          <a:p>
            <a:pPr algn="ctr"/>
            <a:r>
              <a:rPr lang="pt-BR" sz="2400" b="1" dirty="0">
                <a:solidFill>
                  <a:srgbClr val="000000"/>
                </a:solidFill>
                <a:latin typeface="ARIAL" panose="020B0604020202020204" pitchFamily="34" charset="0"/>
              </a:rPr>
              <a:t>SOLUÇÃO DE CONSULTA Nº 3 de 11 de Janeiro de </a:t>
            </a:r>
            <a:r>
              <a:rPr lang="pt-BR" sz="2400" b="1" dirty="0" smtClean="0">
                <a:solidFill>
                  <a:srgbClr val="000000"/>
                </a:solidFill>
                <a:latin typeface="ARIAL" panose="020B0604020202020204" pitchFamily="34" charset="0"/>
              </a:rPr>
              <a:t>2013</a:t>
            </a:r>
          </a:p>
          <a:p>
            <a:endParaRPr lang="pt-BR" sz="2400" b="1" dirty="0" smtClean="0"/>
          </a:p>
          <a:p>
            <a:pPr algn="just"/>
            <a:r>
              <a:rPr lang="pt-BR" sz="2400" b="1" dirty="0" smtClean="0"/>
              <a:t>ASSUNTO</a:t>
            </a:r>
            <a:r>
              <a:rPr lang="pt-BR" sz="2400" b="1" dirty="0"/>
              <a:t>: </a:t>
            </a:r>
            <a:r>
              <a:rPr lang="pt-BR" sz="2400" dirty="0"/>
              <a:t>Contribuições Sociais Previdenciárias</a:t>
            </a:r>
            <a:br>
              <a:rPr lang="pt-BR" sz="2400" dirty="0"/>
            </a:br>
            <a:r>
              <a:rPr lang="pt-BR" sz="2400" dirty="0"/>
              <a:t/>
            </a:r>
            <a:br>
              <a:rPr lang="pt-BR" sz="2400" dirty="0"/>
            </a:br>
            <a:r>
              <a:rPr lang="pt-BR" sz="2400" b="1" dirty="0"/>
              <a:t>EMENTA: </a:t>
            </a:r>
            <a:r>
              <a:rPr lang="pt-BR" sz="2400" dirty="0"/>
              <a:t>JORNALISMO E COMUNICAÇÃO. CESSÃO DE MÃO-DE-OBRA. RETENÇÃO DE 11%. Os serviços de assessoria de comunicação (jornalismo e relações públicas), </a:t>
            </a:r>
            <a:r>
              <a:rPr lang="pt-BR" sz="2400" b="1" dirty="0">
                <a:solidFill>
                  <a:srgbClr val="FF0000"/>
                </a:solidFill>
              </a:rPr>
              <a:t>não estão sujeitos à retenção </a:t>
            </a:r>
            <a:r>
              <a:rPr lang="pt-BR" sz="2400" dirty="0"/>
              <a:t>de 11% de que trata o art. 31 da Lei nº 8.212, de 1991, na redação dada pela Lei nº 9.711, de 1998, independentemente da forma como foram contratados, seja por empreitada ou por cessão de mão-de-obra, </a:t>
            </a:r>
            <a:r>
              <a:rPr lang="pt-BR" sz="2400" b="1" dirty="0">
                <a:solidFill>
                  <a:srgbClr val="FF0000"/>
                </a:solidFill>
              </a:rPr>
              <a:t>por ausência de previsão legal</a:t>
            </a:r>
            <a:r>
              <a:rPr lang="pt-BR" sz="2400" dirty="0"/>
              <a:t>. É exaustiva a relação dos serviços sujeitos à retenção, constante dos </a:t>
            </a:r>
            <a:r>
              <a:rPr lang="pt-BR" sz="2400" b="1" dirty="0" err="1"/>
              <a:t>arts</a:t>
            </a:r>
            <a:r>
              <a:rPr lang="pt-BR" sz="2400" b="1" dirty="0"/>
              <a:t>. 117 e 118</a:t>
            </a:r>
            <a:r>
              <a:rPr lang="pt-BR" sz="2400" dirty="0"/>
              <a:t>, da Instrução Normativa RFB nº 971, de 2009</a:t>
            </a:r>
            <a:r>
              <a:rPr lang="pt-BR" sz="2400" dirty="0" smtClean="0"/>
              <a:t>.</a:t>
            </a:r>
          </a:p>
        </p:txBody>
      </p:sp>
      <p:pic>
        <p:nvPicPr>
          <p:cNvPr id="31" name="Imagem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2" name="Retângulo 31">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3" name="Retângulo 32">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4" name="Retângulo 33">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13388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Optantes do Simples Nacional</a:t>
            </a:r>
            <a:endParaRPr lang="pt-BR" sz="3200" dirty="0"/>
          </a:p>
        </p:txBody>
      </p:sp>
      <p:pic>
        <p:nvPicPr>
          <p:cNvPr id="12" name="Imagem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4" name="Retângulo 1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5" name="Retângulo 14">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6" name="Retângulo 15">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26847700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0956"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Optantes do Simples Nacional</a:t>
            </a:r>
            <a:endParaRPr lang="pt-BR" sz="3200" dirty="0"/>
          </a:p>
        </p:txBody>
      </p:sp>
      <p:sp>
        <p:nvSpPr>
          <p:cNvPr id="13" name="CaixaDeTexto 12">
            <a:extLst>
              <a:ext uri="{FF2B5EF4-FFF2-40B4-BE49-F238E27FC236}">
                <a16:creationId xmlns="" xmlns:a16="http://schemas.microsoft.com/office/drawing/2014/main" id="{9785D803-8E87-41ED-9CB1-69C674F6CC17}"/>
              </a:ext>
            </a:extLst>
          </p:cNvPr>
          <p:cNvSpPr txBox="1"/>
          <p:nvPr/>
        </p:nvSpPr>
        <p:spPr>
          <a:xfrm>
            <a:off x="2309059" y="777068"/>
            <a:ext cx="7547113" cy="2585323"/>
          </a:xfrm>
          <a:prstGeom prst="rect">
            <a:avLst/>
          </a:prstGeom>
          <a:solidFill>
            <a:schemeClr val="accent2">
              <a:lumMod val="60000"/>
              <a:lumOff val="40000"/>
            </a:schemeClr>
          </a:solidFill>
        </p:spPr>
        <p:txBody>
          <a:bodyPr wrap="square" rtlCol="0">
            <a:spAutoFit/>
          </a:bodyPr>
          <a:lstStyle/>
          <a:p>
            <a:pPr algn="ctr"/>
            <a:r>
              <a:rPr lang="pt-BR" sz="5400" smtClean="0"/>
              <a:t>Em regra</a:t>
            </a:r>
          </a:p>
          <a:p>
            <a:pPr algn="ctr"/>
            <a:endParaRPr lang="pt-BR" sz="5400" smtClean="0"/>
          </a:p>
          <a:p>
            <a:pPr algn="ctr"/>
            <a:r>
              <a:rPr lang="pt-BR" sz="5400" smtClean="0"/>
              <a:t>NÃO Retém</a:t>
            </a:r>
            <a:endParaRPr lang="pt-BR" sz="5400" dirty="0"/>
          </a:p>
        </p:txBody>
      </p:sp>
      <p:sp>
        <p:nvSpPr>
          <p:cNvPr id="15" name="Retângulo 14"/>
          <p:cNvSpPr/>
          <p:nvPr/>
        </p:nvSpPr>
        <p:spPr>
          <a:xfrm>
            <a:off x="528111" y="3721855"/>
            <a:ext cx="11153105" cy="2246769"/>
          </a:xfrm>
          <a:prstGeom prst="rect">
            <a:avLst/>
          </a:prstGeom>
          <a:solidFill>
            <a:schemeClr val="bg1"/>
          </a:solidFill>
          <a:ln w="28575">
            <a:solidFill>
              <a:schemeClr val="tx1"/>
            </a:solidFill>
          </a:ln>
        </p:spPr>
        <p:txBody>
          <a:bodyPr wrap="square">
            <a:spAutoFit/>
          </a:bodyPr>
          <a:lstStyle/>
          <a:p>
            <a:pPr algn="ctr"/>
            <a:r>
              <a:rPr lang="pt-BR" sz="2000" b="1" dirty="0" smtClean="0">
                <a:solidFill>
                  <a:srgbClr val="000000"/>
                </a:solidFill>
                <a:latin typeface="Arial" panose="020B0604020202020204" pitchFamily="34" charset="0"/>
                <a:cs typeface="Arial" panose="020B0604020202020204" pitchFamily="34" charset="0"/>
              </a:rPr>
              <a:t>IN 2110/22</a:t>
            </a:r>
          </a:p>
          <a:p>
            <a:pPr algn="ctr"/>
            <a:endParaRPr lang="pt-BR" sz="2000" b="1" dirty="0" smtClean="0">
              <a:solidFill>
                <a:srgbClr val="000000"/>
              </a:solidFill>
              <a:latin typeface="Arial" panose="020B0604020202020204" pitchFamily="34" charset="0"/>
              <a:cs typeface="Arial" panose="020B0604020202020204" pitchFamily="34" charset="0"/>
            </a:endParaRPr>
          </a:p>
          <a:p>
            <a:pPr algn="just"/>
            <a:r>
              <a:rPr lang="pt-BR" sz="2000" dirty="0">
                <a:latin typeface="Arial" panose="020B0604020202020204" pitchFamily="34" charset="0"/>
                <a:cs typeface="Arial" panose="020B0604020202020204" pitchFamily="34" charset="0"/>
              </a:rPr>
              <a:t>Art. 167. As microempresas e as empresas de pequeno porte </a:t>
            </a:r>
            <a:r>
              <a:rPr lang="pt-BR" sz="2000" b="1" dirty="0">
                <a:solidFill>
                  <a:srgbClr val="FF0000"/>
                </a:solidFill>
                <a:latin typeface="Arial" panose="020B0604020202020204" pitchFamily="34" charset="0"/>
                <a:cs typeface="Arial" panose="020B0604020202020204" pitchFamily="34" charset="0"/>
              </a:rPr>
              <a:t>optantes pelo Simples Nacional</a:t>
            </a:r>
            <a:r>
              <a:rPr lang="pt-BR" sz="2000" dirty="0">
                <a:latin typeface="Arial" panose="020B0604020202020204" pitchFamily="34" charset="0"/>
                <a:cs typeface="Arial" panose="020B0604020202020204" pitchFamily="34" charset="0"/>
              </a:rPr>
              <a:t> que prestarem serviços mediante cessão de mão de obra ou empreitada, exceto nos casos previstos no art. 166, </a:t>
            </a:r>
            <a:r>
              <a:rPr lang="pt-BR" sz="2000" b="1" dirty="0">
                <a:solidFill>
                  <a:srgbClr val="FF0000"/>
                </a:solidFill>
                <a:latin typeface="Arial" panose="020B0604020202020204" pitchFamily="34" charset="0"/>
                <a:cs typeface="Arial" panose="020B0604020202020204" pitchFamily="34" charset="0"/>
              </a:rPr>
              <a:t>não estão sujeitas à retenção</a:t>
            </a:r>
            <a:r>
              <a:rPr lang="pt-BR" sz="2000" dirty="0">
                <a:latin typeface="Arial" panose="020B0604020202020204" pitchFamily="34" charset="0"/>
                <a:cs typeface="Arial" panose="020B0604020202020204" pitchFamily="34" charset="0"/>
              </a:rPr>
              <a:t> da contribuição social previdenciária incidente sobre o valor da nota fiscal, da fatura ou do recibo da prestação de serviços. (STJ, Súmula nº 425)</a:t>
            </a:r>
          </a:p>
        </p:txBody>
      </p:sp>
      <mc:AlternateContent xmlns:mc="http://schemas.openxmlformats.org/markup-compatibility/2006" xmlns:p14="http://schemas.microsoft.com/office/powerpoint/2010/main">
        <mc:Choice Requires="p14">
          <p:contentPart p14:bwMode="auto" r:id="rId3">
            <p14:nvContentPartPr>
              <p14:cNvPr id="6" name="Tinta 5"/>
              <p14:cNvContentPartPr/>
              <p14:nvPr/>
            </p14:nvContentPartPr>
            <p14:xfrm>
              <a:off x="7243200" y="1747800"/>
              <a:ext cx="360" cy="10800"/>
            </p14:xfrm>
          </p:contentPart>
        </mc:Choice>
        <mc:Fallback xmlns="">
          <p:pic>
            <p:nvPicPr>
              <p:cNvPr id="6" name="Tinta 5"/>
              <p:cNvPicPr/>
              <p:nvPr/>
            </p:nvPicPr>
            <p:blipFill>
              <a:blip r:embed="rId13"/>
              <a:stretch>
                <a:fillRect/>
              </a:stretch>
            </p:blipFill>
            <p:spPr>
              <a:xfrm>
                <a:off x="7237440" y="1742040"/>
                <a:ext cx="11880" cy="20880"/>
              </a:xfrm>
              <a:prstGeom prst="rect">
                <a:avLst/>
              </a:prstGeom>
            </p:spPr>
          </p:pic>
        </mc:Fallback>
      </mc:AlternateContent>
      <p:pic>
        <p:nvPicPr>
          <p:cNvPr id="19" name="Imagem 1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0" name="Retângulo 19">
            <a:hlinkClick r:id="rId1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1" name="Retângulo 20">
            <a:hlinkClick r:id="rId1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2" name="Retângulo 21">
            <a:hlinkClick r:id="rId1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05221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4110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Optantes do Simples Nacional</a:t>
            </a:r>
            <a:endParaRPr lang="pt-BR" sz="3200" dirty="0"/>
          </a:p>
        </p:txBody>
      </p:sp>
      <p:sp>
        <p:nvSpPr>
          <p:cNvPr id="16" name="Retângulo 15"/>
          <p:cNvSpPr/>
          <p:nvPr/>
        </p:nvSpPr>
        <p:spPr>
          <a:xfrm>
            <a:off x="528111" y="1277674"/>
            <a:ext cx="11114468" cy="2554545"/>
          </a:xfrm>
          <a:prstGeom prst="rect">
            <a:avLst/>
          </a:prstGeom>
          <a:ln w="28575">
            <a:solidFill>
              <a:schemeClr val="tx1"/>
            </a:solidFill>
          </a:ln>
        </p:spPr>
        <p:txBody>
          <a:bodyPr wrap="square">
            <a:spAutoFit/>
          </a:bodyPr>
          <a:lstStyle/>
          <a:p>
            <a:pPr algn="ctr"/>
            <a:r>
              <a:rPr lang="pt-BR" sz="2000" b="1" dirty="0" smtClean="0">
                <a:solidFill>
                  <a:srgbClr val="000000"/>
                </a:solidFill>
                <a:latin typeface="Arial" panose="020B0604020202020204" pitchFamily="34" charset="0"/>
                <a:cs typeface="Arial" panose="020B0604020202020204" pitchFamily="34" charset="0"/>
              </a:rPr>
              <a:t>IN 2110/22</a:t>
            </a:r>
          </a:p>
          <a:p>
            <a:pPr algn="ctr"/>
            <a:endParaRPr lang="pt-BR" sz="2000" b="1" dirty="0" smtClean="0">
              <a:solidFill>
                <a:srgbClr val="000000"/>
              </a:solidFill>
              <a:latin typeface="Arial" panose="020B0604020202020204" pitchFamily="34" charset="0"/>
              <a:cs typeface="Arial" panose="020B0604020202020204" pitchFamily="34" charset="0"/>
            </a:endParaRPr>
          </a:p>
          <a:p>
            <a:pPr algn="just"/>
            <a:r>
              <a:rPr lang="pt-BR" sz="2000" dirty="0">
                <a:latin typeface="Arial" panose="020B0604020202020204" pitchFamily="34" charset="0"/>
                <a:cs typeface="Arial" panose="020B0604020202020204" pitchFamily="34" charset="0"/>
              </a:rPr>
              <a:t>Art. 166. As microempresas e empresas de pequeno porte </a:t>
            </a:r>
            <a:r>
              <a:rPr lang="pt-BR" sz="2000" b="1" dirty="0">
                <a:solidFill>
                  <a:srgbClr val="FF0000"/>
                </a:solidFill>
                <a:latin typeface="Arial" panose="020B0604020202020204" pitchFamily="34" charset="0"/>
                <a:cs typeface="Arial" panose="020B0604020202020204" pitchFamily="34" charset="0"/>
              </a:rPr>
              <a:t>tributadas na forma do Anexo IV </a:t>
            </a:r>
            <a:r>
              <a:rPr lang="pt-BR" sz="2000" dirty="0">
                <a:latin typeface="Arial" panose="020B0604020202020204" pitchFamily="34" charset="0"/>
                <a:cs typeface="Arial" panose="020B0604020202020204" pitchFamily="34" charset="0"/>
              </a:rPr>
              <a:t>da </a:t>
            </a:r>
            <a:r>
              <a:rPr lang="pt-BR" sz="2000" dirty="0">
                <a:latin typeface="Arial" panose="020B0604020202020204" pitchFamily="34" charset="0"/>
                <a:cs typeface="Arial" panose="020B0604020202020204" pitchFamily="34" charset="0"/>
                <a:hlinkClick r:id="rId3"/>
              </a:rPr>
              <a:t>Lei Complementar nº 123, de 2006</a:t>
            </a:r>
            <a:r>
              <a:rPr lang="pt-BR" sz="2000" dirty="0">
                <a:latin typeface="Arial" panose="020B0604020202020204" pitchFamily="34" charset="0"/>
                <a:cs typeface="Arial" panose="020B0604020202020204" pitchFamily="34" charset="0"/>
              </a:rPr>
              <a:t>, </a:t>
            </a:r>
            <a:r>
              <a:rPr lang="pt-BR" sz="2000" b="1" dirty="0">
                <a:solidFill>
                  <a:srgbClr val="FF0000"/>
                </a:solidFill>
                <a:latin typeface="Arial" panose="020B0604020202020204" pitchFamily="34" charset="0"/>
                <a:cs typeface="Arial" panose="020B0604020202020204" pitchFamily="34" charset="0"/>
              </a:rPr>
              <a:t>estão sujeitas à retenção</a:t>
            </a:r>
            <a:r>
              <a:rPr lang="pt-BR" sz="2000" dirty="0">
                <a:latin typeface="Arial" panose="020B0604020202020204" pitchFamily="34" charset="0"/>
                <a:cs typeface="Arial" panose="020B0604020202020204" pitchFamily="34" charset="0"/>
              </a:rPr>
              <a:t> da contribuição social previdenciária incidente sobre o valor bruto da nota fiscal, da fatura ou do recibo de prestação de serviços executados mediante cessão de mão de obra ou empreitada. (</a:t>
            </a:r>
            <a:r>
              <a:rPr lang="pt-BR" sz="2000" dirty="0">
                <a:latin typeface="Arial" panose="020B0604020202020204" pitchFamily="34" charset="0"/>
                <a:cs typeface="Arial" panose="020B0604020202020204" pitchFamily="34" charset="0"/>
                <a:hlinkClick r:id="rId4"/>
              </a:rPr>
              <a:t>Lei Complementar nº 123, de 2006</a:t>
            </a:r>
            <a:r>
              <a:rPr lang="pt-BR" sz="2000" dirty="0">
                <a:latin typeface="Arial" panose="020B0604020202020204" pitchFamily="34" charset="0"/>
                <a:cs typeface="Arial" panose="020B0604020202020204" pitchFamily="34" charset="0"/>
              </a:rPr>
              <a:t>, art. 18, § 5º-C; </a:t>
            </a:r>
            <a:r>
              <a:rPr lang="pt-BR" sz="2000" dirty="0">
                <a:latin typeface="Arial" panose="020B0604020202020204" pitchFamily="34" charset="0"/>
                <a:cs typeface="Arial" panose="020B0604020202020204" pitchFamily="34" charset="0"/>
                <a:hlinkClick r:id="rId5"/>
              </a:rPr>
              <a:t>Lei nº 8.212, de 1991</a:t>
            </a:r>
            <a:r>
              <a:rPr lang="pt-BR" sz="2000" dirty="0">
                <a:latin typeface="Arial" panose="020B0604020202020204" pitchFamily="34" charset="0"/>
                <a:cs typeface="Arial" panose="020B0604020202020204" pitchFamily="34" charset="0"/>
              </a:rPr>
              <a:t>, art. 31, caput; e </a:t>
            </a:r>
            <a:r>
              <a:rPr lang="pt-BR" sz="2000" dirty="0">
                <a:latin typeface="Arial" panose="020B0604020202020204" pitchFamily="34" charset="0"/>
                <a:cs typeface="Arial" panose="020B0604020202020204" pitchFamily="34" charset="0"/>
                <a:hlinkClick r:id="rId6"/>
              </a:rPr>
              <a:t>Regulamento da Previdência Social, de 1999</a:t>
            </a:r>
            <a:r>
              <a:rPr lang="pt-BR" sz="2000" dirty="0">
                <a:latin typeface="Arial" panose="020B0604020202020204" pitchFamily="34" charset="0"/>
                <a:cs typeface="Arial" panose="020B0604020202020204" pitchFamily="34" charset="0"/>
              </a:rPr>
              <a:t>, art. 219, caput)</a:t>
            </a:r>
          </a:p>
        </p:txBody>
      </p:sp>
      <p:sp>
        <p:nvSpPr>
          <p:cNvPr id="17" name="Retângulo 16"/>
          <p:cNvSpPr/>
          <p:nvPr/>
        </p:nvSpPr>
        <p:spPr>
          <a:xfrm>
            <a:off x="528111" y="4261073"/>
            <a:ext cx="11114468" cy="1323439"/>
          </a:xfrm>
          <a:prstGeom prst="rect">
            <a:avLst/>
          </a:prstGeom>
          <a:solidFill>
            <a:schemeClr val="bg1"/>
          </a:solidFill>
          <a:ln w="28575">
            <a:solidFill>
              <a:schemeClr val="tx1"/>
            </a:solidFill>
          </a:ln>
        </p:spPr>
        <p:txBody>
          <a:bodyPr wrap="square">
            <a:spAutoFit/>
          </a:bodyPr>
          <a:lstStyle/>
          <a:p>
            <a:pPr algn="just"/>
            <a:r>
              <a:rPr lang="pt-BR" sz="2000" dirty="0">
                <a:latin typeface="Arial" panose="020B0604020202020204" pitchFamily="34" charset="0"/>
                <a:cs typeface="Arial" panose="020B0604020202020204" pitchFamily="34" charset="0"/>
              </a:rPr>
              <a:t>Parágrafo único. </a:t>
            </a:r>
            <a:r>
              <a:rPr lang="pt-BR" sz="2000" b="1" dirty="0">
                <a:latin typeface="Arial" panose="020B0604020202020204" pitchFamily="34" charset="0"/>
                <a:cs typeface="Arial" panose="020B0604020202020204" pitchFamily="34" charset="0"/>
              </a:rPr>
              <a:t>A retenção </a:t>
            </a:r>
            <a:r>
              <a:rPr lang="pt-BR" sz="2000" dirty="0">
                <a:latin typeface="Arial" panose="020B0604020202020204" pitchFamily="34" charset="0"/>
                <a:cs typeface="Arial" panose="020B0604020202020204" pitchFamily="34" charset="0"/>
              </a:rPr>
              <a:t>disposta no </a:t>
            </a:r>
            <a:r>
              <a:rPr lang="pt-BR" sz="2000" b="1" dirty="0">
                <a:solidFill>
                  <a:srgbClr val="FF0000"/>
                </a:solidFill>
                <a:latin typeface="Arial" panose="020B0604020202020204" pitchFamily="34" charset="0"/>
                <a:cs typeface="Arial" panose="020B0604020202020204" pitchFamily="34" charset="0"/>
              </a:rPr>
              <a:t>caput restringe-se à execução dos serviços elencados nos </a:t>
            </a:r>
            <a:r>
              <a:rPr lang="pt-BR" sz="2000" b="1" dirty="0" err="1">
                <a:solidFill>
                  <a:srgbClr val="FF0000"/>
                </a:solidFill>
                <a:latin typeface="Arial" panose="020B0604020202020204" pitchFamily="34" charset="0"/>
                <a:cs typeface="Arial" panose="020B0604020202020204" pitchFamily="34" charset="0"/>
              </a:rPr>
              <a:t>arts</a:t>
            </a:r>
            <a:r>
              <a:rPr lang="pt-BR" sz="2000" b="1" dirty="0">
                <a:solidFill>
                  <a:srgbClr val="FF0000"/>
                </a:solidFill>
                <a:latin typeface="Arial" panose="020B0604020202020204" pitchFamily="34" charset="0"/>
                <a:cs typeface="Arial" panose="020B0604020202020204" pitchFamily="34" charset="0"/>
              </a:rPr>
              <a:t>. 111 e 112</a:t>
            </a:r>
            <a:r>
              <a:rPr lang="pt-BR" sz="2000" dirty="0">
                <a:latin typeface="Arial" panose="020B0604020202020204" pitchFamily="34" charset="0"/>
                <a:cs typeface="Arial" panose="020B0604020202020204" pitchFamily="34" charset="0"/>
              </a:rPr>
              <a:t>, sendo aplicado, no que couber, as disposições do Capítulo VIII do Título II. (</a:t>
            </a:r>
            <a:r>
              <a:rPr lang="pt-BR" sz="2000" dirty="0">
                <a:latin typeface="Arial" panose="020B0604020202020204" pitchFamily="34" charset="0"/>
                <a:cs typeface="Arial" panose="020B0604020202020204" pitchFamily="34" charset="0"/>
                <a:hlinkClick r:id="rId5"/>
              </a:rPr>
              <a:t>Lei nº 8.212, de 1991</a:t>
            </a:r>
            <a:r>
              <a:rPr lang="pt-BR" sz="2000" dirty="0">
                <a:latin typeface="Arial" panose="020B0604020202020204" pitchFamily="34" charset="0"/>
                <a:cs typeface="Arial" panose="020B0604020202020204" pitchFamily="34" charset="0"/>
              </a:rPr>
              <a:t>, art. 31, § 4º; e </a:t>
            </a:r>
            <a:r>
              <a:rPr lang="pt-BR" sz="2000" dirty="0">
                <a:latin typeface="Arial" panose="020B0604020202020204" pitchFamily="34" charset="0"/>
                <a:cs typeface="Arial" panose="020B0604020202020204" pitchFamily="34" charset="0"/>
                <a:hlinkClick r:id="rId6"/>
              </a:rPr>
              <a:t>Regulamento da Previdência Social, de 1999</a:t>
            </a:r>
            <a:r>
              <a:rPr lang="pt-BR" sz="2000" dirty="0">
                <a:latin typeface="Arial" panose="020B0604020202020204" pitchFamily="34" charset="0"/>
                <a:cs typeface="Arial" panose="020B0604020202020204" pitchFamily="34" charset="0"/>
              </a:rPr>
              <a:t>, art. 219, §§ 2º e 3º)</a:t>
            </a:r>
          </a:p>
        </p:txBody>
      </p:sp>
      <p:sp>
        <p:nvSpPr>
          <p:cNvPr id="20" name="Espaço Reservado para Número de Slide 3"/>
          <p:cNvSpPr>
            <a:spLocks noGrp="1"/>
          </p:cNvSpPr>
          <p:nvPr>
            <p:ph type="sldNum" sz="quarter" idx="12"/>
          </p:nvPr>
        </p:nvSpPr>
        <p:spPr>
          <a:xfrm>
            <a:off x="8610600" y="6356350"/>
            <a:ext cx="2743200" cy="365125"/>
          </a:xfrm>
        </p:spPr>
        <p:txBody>
          <a:bodyPr/>
          <a:lstStyle/>
          <a:p>
            <a:fld id="{030D7102-2B3C-43EF-BAA3-D93F3CFD3896}" type="slidenum">
              <a:rPr lang="pt-BR" smtClean="0"/>
              <a:t>73</a:t>
            </a:fld>
            <a:endParaRPr lang="pt-BR"/>
          </a:p>
        </p:txBody>
      </p:sp>
      <p:pic>
        <p:nvPicPr>
          <p:cNvPr id="38" name="Imagem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9" name="Retângulo 38">
            <a:hlinkClick r:id="rId8"/>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40" name="Retângulo 39">
            <a:hlinkClick r:id="rId9"/>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1" name="Retângulo 40">
            <a:hlinkClick r:id="rId10"/>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43146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81781" y="125786"/>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Optantes do Simples Nacional</a:t>
            </a:r>
            <a:endParaRPr lang="pt-BR" sz="3200" dirty="0"/>
          </a:p>
        </p:txBody>
      </p:sp>
      <p:sp>
        <p:nvSpPr>
          <p:cNvPr id="17" name="Retângulo 16"/>
          <p:cNvSpPr/>
          <p:nvPr/>
        </p:nvSpPr>
        <p:spPr>
          <a:xfrm>
            <a:off x="433608" y="969039"/>
            <a:ext cx="11114468" cy="4708981"/>
          </a:xfrm>
          <a:prstGeom prst="rect">
            <a:avLst/>
          </a:prstGeom>
          <a:solidFill>
            <a:schemeClr val="bg1"/>
          </a:solidFill>
          <a:ln w="28575">
            <a:solidFill>
              <a:schemeClr val="tx1"/>
            </a:solidFill>
          </a:ln>
        </p:spPr>
        <p:txBody>
          <a:bodyPr wrap="square">
            <a:spAutoFit/>
          </a:bodyPr>
          <a:lstStyle/>
          <a:p>
            <a:pPr algn="ctr"/>
            <a:r>
              <a:rPr lang="pt-BR" sz="2000" b="1" dirty="0" smtClean="0">
                <a:solidFill>
                  <a:srgbClr val="000000"/>
                </a:solidFill>
                <a:latin typeface="Arial" panose="020B0604020202020204" pitchFamily="34" charset="0"/>
                <a:cs typeface="Arial" panose="020B0604020202020204" pitchFamily="34" charset="0"/>
              </a:rPr>
              <a:t>LC 123/2006 – Art. 18</a:t>
            </a:r>
          </a:p>
          <a:p>
            <a:pPr algn="just"/>
            <a:endParaRPr lang="pt-BR" sz="2000" dirty="0">
              <a:solidFill>
                <a:srgbClr val="000000"/>
              </a:solidFill>
              <a:latin typeface="Arial" panose="020B0604020202020204" pitchFamily="34" charset="0"/>
              <a:cs typeface="Arial" panose="020B0604020202020204" pitchFamily="34" charset="0"/>
            </a:endParaRPr>
          </a:p>
          <a:p>
            <a:pPr algn="just"/>
            <a:r>
              <a:rPr lang="pt-BR" sz="2000" dirty="0" smtClean="0">
                <a:solidFill>
                  <a:srgbClr val="000000"/>
                </a:solidFill>
                <a:latin typeface="Arial" panose="020B0604020202020204" pitchFamily="34" charset="0"/>
                <a:cs typeface="Arial" panose="020B0604020202020204" pitchFamily="34" charset="0"/>
              </a:rPr>
              <a:t>§ </a:t>
            </a:r>
            <a:r>
              <a:rPr lang="pt-BR" sz="2000" dirty="0">
                <a:solidFill>
                  <a:srgbClr val="000000"/>
                </a:solidFill>
                <a:latin typeface="Arial" panose="020B0604020202020204" pitchFamily="34" charset="0"/>
                <a:cs typeface="Arial" panose="020B0604020202020204" pitchFamily="34" charset="0"/>
              </a:rPr>
              <a:t>5</a:t>
            </a:r>
            <a:r>
              <a:rPr lang="pt-BR" sz="2000" strike="sngStrike" dirty="0">
                <a:solidFill>
                  <a:srgbClr val="000000"/>
                </a:solidFill>
                <a:latin typeface="Arial" panose="020B0604020202020204" pitchFamily="34" charset="0"/>
                <a:cs typeface="Arial" panose="020B0604020202020204" pitchFamily="34" charset="0"/>
              </a:rPr>
              <a:t>º</a:t>
            </a:r>
            <a:r>
              <a:rPr lang="pt-BR" sz="2000" dirty="0">
                <a:solidFill>
                  <a:srgbClr val="000000"/>
                </a:solidFill>
                <a:latin typeface="Arial" panose="020B0604020202020204" pitchFamily="34" charset="0"/>
                <a:cs typeface="Arial" panose="020B0604020202020204" pitchFamily="34" charset="0"/>
              </a:rPr>
              <a:t>-C  Sem prejuízo do disposto no </a:t>
            </a:r>
            <a:r>
              <a:rPr lang="pt-BR" sz="2000" dirty="0">
                <a:solidFill>
                  <a:srgbClr val="000000"/>
                </a:solidFill>
                <a:latin typeface="Arial" panose="020B0604020202020204" pitchFamily="34" charset="0"/>
                <a:cs typeface="Arial" panose="020B0604020202020204" pitchFamily="34" charset="0"/>
                <a:hlinkClick r:id="rId3"/>
              </a:rPr>
              <a:t>§ 1</a:t>
            </a:r>
            <a:r>
              <a:rPr lang="pt-BR" sz="2000" strike="sngStrike" dirty="0">
                <a:solidFill>
                  <a:srgbClr val="000000"/>
                </a:solidFill>
                <a:latin typeface="Arial" panose="020B0604020202020204" pitchFamily="34" charset="0"/>
                <a:cs typeface="Arial" panose="020B0604020202020204" pitchFamily="34" charset="0"/>
                <a:hlinkClick r:id="rId3"/>
              </a:rPr>
              <a:t>º</a:t>
            </a:r>
            <a:r>
              <a:rPr lang="pt-BR" sz="2000" dirty="0">
                <a:solidFill>
                  <a:srgbClr val="000000"/>
                </a:solidFill>
                <a:latin typeface="Arial" panose="020B0604020202020204" pitchFamily="34" charset="0"/>
                <a:cs typeface="Arial" panose="020B0604020202020204" pitchFamily="34" charset="0"/>
                <a:hlinkClick r:id="rId3"/>
              </a:rPr>
              <a:t> do art. 17 desta Lei Complementar</a:t>
            </a:r>
            <a:r>
              <a:rPr lang="pt-BR" sz="2000" dirty="0">
                <a:solidFill>
                  <a:srgbClr val="000000"/>
                </a:solidFill>
                <a:latin typeface="Arial" panose="020B0604020202020204" pitchFamily="34" charset="0"/>
                <a:cs typeface="Arial" panose="020B0604020202020204" pitchFamily="34" charset="0"/>
              </a:rPr>
              <a:t>, as atividades de prestação de serviços seguintes serão tributadas na forma do Anexo IV desta Lei Complementar, hipótese em que não estará incluída no Simples Nacional a contribuição prevista no </a:t>
            </a:r>
            <a:r>
              <a:rPr lang="pt-BR" sz="2000" dirty="0">
                <a:solidFill>
                  <a:srgbClr val="000000"/>
                </a:solidFill>
                <a:latin typeface="Arial" panose="020B0604020202020204" pitchFamily="34" charset="0"/>
                <a:cs typeface="Arial" panose="020B0604020202020204" pitchFamily="34" charset="0"/>
                <a:hlinkClick r:id="rId4"/>
              </a:rPr>
              <a:t>inciso VI do </a:t>
            </a:r>
            <a:r>
              <a:rPr lang="pt-BR" sz="2000" b="1" dirty="0">
                <a:solidFill>
                  <a:srgbClr val="000000"/>
                </a:solidFill>
                <a:latin typeface="Arial" panose="020B0604020202020204" pitchFamily="34" charset="0"/>
                <a:cs typeface="Arial" panose="020B0604020202020204" pitchFamily="34" charset="0"/>
                <a:hlinkClick r:id="rId4"/>
              </a:rPr>
              <a:t>caput</a:t>
            </a:r>
            <a:r>
              <a:rPr lang="pt-BR" sz="2000" dirty="0">
                <a:solidFill>
                  <a:srgbClr val="000000"/>
                </a:solidFill>
                <a:latin typeface="Arial" panose="020B0604020202020204" pitchFamily="34" charset="0"/>
                <a:cs typeface="Arial" panose="020B0604020202020204" pitchFamily="34" charset="0"/>
                <a:hlinkClick r:id="rId4"/>
              </a:rPr>
              <a:t> do art. 13 desta Lei Complementar</a:t>
            </a:r>
            <a:r>
              <a:rPr lang="pt-BR" sz="2000" dirty="0">
                <a:solidFill>
                  <a:srgbClr val="000000"/>
                </a:solidFill>
                <a:latin typeface="Arial" panose="020B0604020202020204" pitchFamily="34" charset="0"/>
                <a:cs typeface="Arial" panose="020B0604020202020204" pitchFamily="34" charset="0"/>
              </a:rPr>
              <a:t>, devendo ela ser recolhida segundo a legislação prevista para os demais contribuintes ou responsáveis</a:t>
            </a:r>
            <a:r>
              <a:rPr lang="pt-BR" sz="2000" dirty="0" smtClean="0">
                <a:solidFill>
                  <a:srgbClr val="000000"/>
                </a:solidFill>
                <a:latin typeface="Arial" panose="020B0604020202020204" pitchFamily="34" charset="0"/>
                <a:cs typeface="Arial" panose="020B0604020202020204" pitchFamily="34" charset="0"/>
              </a:rPr>
              <a:t>:</a:t>
            </a:r>
          </a:p>
          <a:p>
            <a:pPr algn="just"/>
            <a:endParaRPr lang="pt-BR" sz="2000" dirty="0">
              <a:solidFill>
                <a:srgbClr val="000000"/>
              </a:solidFill>
              <a:latin typeface="Arial" panose="020B0604020202020204" pitchFamily="34" charset="0"/>
              <a:cs typeface="Arial" panose="020B0604020202020204" pitchFamily="34" charset="0"/>
            </a:endParaRPr>
          </a:p>
          <a:p>
            <a:pPr algn="just"/>
            <a:r>
              <a:rPr lang="pt-BR" sz="2000" dirty="0">
                <a:solidFill>
                  <a:srgbClr val="000000"/>
                </a:solidFill>
                <a:latin typeface="Arial" panose="020B0604020202020204" pitchFamily="34" charset="0"/>
                <a:cs typeface="Arial" panose="020B0604020202020204" pitchFamily="34" charset="0"/>
              </a:rPr>
              <a:t>I - </a:t>
            </a:r>
            <a:r>
              <a:rPr lang="pt-BR" sz="2000" b="1" dirty="0">
                <a:solidFill>
                  <a:srgbClr val="FF0000"/>
                </a:solidFill>
                <a:latin typeface="Arial" panose="020B0604020202020204" pitchFamily="34" charset="0"/>
                <a:cs typeface="Arial" panose="020B0604020202020204" pitchFamily="34" charset="0"/>
              </a:rPr>
              <a:t>construção de imóveis e obras de engenharia em geral</a:t>
            </a:r>
            <a:r>
              <a:rPr lang="pt-BR" sz="2000" dirty="0">
                <a:solidFill>
                  <a:srgbClr val="000000"/>
                </a:solidFill>
                <a:latin typeface="Arial" panose="020B0604020202020204" pitchFamily="34" charset="0"/>
                <a:cs typeface="Arial" panose="020B0604020202020204" pitchFamily="34" charset="0"/>
              </a:rPr>
              <a:t>, inclusive sob a forma de </a:t>
            </a:r>
            <a:r>
              <a:rPr lang="pt-BR" sz="2000" dirty="0" err="1">
                <a:solidFill>
                  <a:srgbClr val="000000"/>
                </a:solidFill>
                <a:latin typeface="Arial" panose="020B0604020202020204" pitchFamily="34" charset="0"/>
                <a:cs typeface="Arial" panose="020B0604020202020204" pitchFamily="34" charset="0"/>
              </a:rPr>
              <a:t>subempreitada</a:t>
            </a:r>
            <a:r>
              <a:rPr lang="pt-BR" sz="2000" dirty="0">
                <a:solidFill>
                  <a:srgbClr val="000000"/>
                </a:solidFill>
                <a:latin typeface="Arial" panose="020B0604020202020204" pitchFamily="34" charset="0"/>
                <a:cs typeface="Arial" panose="020B0604020202020204" pitchFamily="34" charset="0"/>
              </a:rPr>
              <a:t>, execução de projetos e serviços de paisagismo, bem como decoração de interiores</a:t>
            </a:r>
            <a:r>
              <a:rPr lang="pt-BR" sz="2000" dirty="0" smtClean="0">
                <a:solidFill>
                  <a:srgbClr val="000000"/>
                </a:solidFill>
                <a:latin typeface="Arial" panose="020B0604020202020204" pitchFamily="34" charset="0"/>
                <a:cs typeface="Arial" panose="020B0604020202020204" pitchFamily="34" charset="0"/>
              </a:rPr>
              <a:t>;</a:t>
            </a:r>
          </a:p>
          <a:p>
            <a:pPr algn="just"/>
            <a:endParaRPr lang="pt-BR" sz="2000" b="0" i="0" dirty="0">
              <a:solidFill>
                <a:srgbClr val="000000"/>
              </a:solidFill>
              <a:effectLst/>
              <a:latin typeface="Arial" panose="020B0604020202020204" pitchFamily="34" charset="0"/>
              <a:cs typeface="Arial" panose="020B0604020202020204" pitchFamily="34" charset="0"/>
            </a:endParaRPr>
          </a:p>
          <a:p>
            <a:r>
              <a:rPr lang="pt-BR" sz="2000" dirty="0">
                <a:latin typeface="Arial" panose="020B0604020202020204" pitchFamily="34" charset="0"/>
                <a:cs typeface="Arial" panose="020B0604020202020204" pitchFamily="34" charset="0"/>
              </a:rPr>
              <a:t>VI - serviço de vigilância, limpeza ou conservação</a:t>
            </a:r>
            <a:r>
              <a:rPr lang="pt-BR" sz="2000" dirty="0" smtClean="0">
                <a:latin typeface="Arial" panose="020B0604020202020204" pitchFamily="34" charset="0"/>
                <a:cs typeface="Arial" panose="020B0604020202020204" pitchFamily="34" charset="0"/>
              </a:rPr>
              <a:t>.</a:t>
            </a:r>
          </a:p>
          <a:p>
            <a:endParaRPr lang="pt-BR" sz="2000" dirty="0">
              <a:latin typeface="Arial" panose="020B0604020202020204" pitchFamily="34" charset="0"/>
              <a:cs typeface="Arial" panose="020B0604020202020204" pitchFamily="34" charset="0"/>
            </a:endParaRPr>
          </a:p>
          <a:p>
            <a:r>
              <a:rPr lang="pt-BR" sz="2000" dirty="0">
                <a:latin typeface="Arial" panose="020B0604020202020204" pitchFamily="34" charset="0"/>
                <a:cs typeface="Arial" panose="020B0604020202020204" pitchFamily="34" charset="0"/>
              </a:rPr>
              <a:t>VII - </a:t>
            </a:r>
            <a:r>
              <a:rPr lang="pt-BR" sz="2000" b="1" dirty="0">
                <a:solidFill>
                  <a:srgbClr val="FF0000"/>
                </a:solidFill>
                <a:latin typeface="Arial" panose="020B0604020202020204" pitchFamily="34" charset="0"/>
                <a:cs typeface="Arial" panose="020B0604020202020204" pitchFamily="34" charset="0"/>
              </a:rPr>
              <a:t>serviços advocatícios</a:t>
            </a:r>
            <a:r>
              <a:rPr lang="pt-BR" sz="2000" dirty="0">
                <a:latin typeface="Arial" panose="020B0604020202020204" pitchFamily="34" charset="0"/>
                <a:cs typeface="Arial" panose="020B0604020202020204" pitchFamily="34" charset="0"/>
              </a:rPr>
              <a:t>. </a:t>
            </a:r>
          </a:p>
        </p:txBody>
      </p:sp>
      <p:sp>
        <p:nvSpPr>
          <p:cNvPr id="20" name="Espaço Reservado para Número de Slide 3"/>
          <p:cNvSpPr>
            <a:spLocks noGrp="1"/>
          </p:cNvSpPr>
          <p:nvPr>
            <p:ph type="sldNum" sz="quarter" idx="12"/>
          </p:nvPr>
        </p:nvSpPr>
        <p:spPr>
          <a:xfrm>
            <a:off x="8610600" y="6356350"/>
            <a:ext cx="2743200" cy="365125"/>
          </a:xfrm>
        </p:spPr>
        <p:txBody>
          <a:bodyPr/>
          <a:lstStyle/>
          <a:p>
            <a:fld id="{030D7102-2B3C-43EF-BAA3-D93F3CFD3896}" type="slidenum">
              <a:rPr lang="pt-BR" smtClean="0"/>
              <a:t>74</a:t>
            </a:fld>
            <a:endParaRPr lang="pt-BR"/>
          </a:p>
        </p:txBody>
      </p:sp>
      <p:sp>
        <p:nvSpPr>
          <p:cNvPr id="2" name="Retângulo 1"/>
          <p:cNvSpPr/>
          <p:nvPr/>
        </p:nvSpPr>
        <p:spPr>
          <a:xfrm>
            <a:off x="375635" y="5125146"/>
            <a:ext cx="3703579" cy="6076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4" name="Conector de seta reta 3"/>
          <p:cNvCxnSpPr/>
          <p:nvPr/>
        </p:nvCxnSpPr>
        <p:spPr>
          <a:xfrm flipV="1">
            <a:off x="4070666" y="5415901"/>
            <a:ext cx="705394" cy="130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CaixaDeTexto 4"/>
          <p:cNvSpPr txBox="1"/>
          <p:nvPr/>
        </p:nvSpPr>
        <p:spPr>
          <a:xfrm>
            <a:off x="4752435" y="5244298"/>
            <a:ext cx="4893071" cy="369332"/>
          </a:xfrm>
          <a:prstGeom prst="rect">
            <a:avLst/>
          </a:prstGeom>
          <a:noFill/>
        </p:spPr>
        <p:txBody>
          <a:bodyPr wrap="none" rtlCol="0">
            <a:spAutoFit/>
          </a:bodyPr>
          <a:lstStyle/>
          <a:p>
            <a:r>
              <a:rPr lang="pt-BR" b="1" dirty="0" smtClean="0">
                <a:solidFill>
                  <a:srgbClr val="FF0000"/>
                </a:solidFill>
              </a:rPr>
              <a:t>Não está no rol dos </a:t>
            </a:r>
            <a:r>
              <a:rPr lang="pt-BR" b="1" dirty="0" err="1" smtClean="0">
                <a:solidFill>
                  <a:srgbClr val="FF0000"/>
                </a:solidFill>
              </a:rPr>
              <a:t>arts</a:t>
            </a:r>
            <a:r>
              <a:rPr lang="pt-BR" b="1" dirty="0" smtClean="0">
                <a:solidFill>
                  <a:srgbClr val="FF0000"/>
                </a:solidFill>
              </a:rPr>
              <a:t>. 111 e 112 da IN 2110/22</a:t>
            </a:r>
            <a:endParaRPr lang="pt-BR" b="1" dirty="0">
              <a:solidFill>
                <a:srgbClr val="FF0000"/>
              </a:solidFill>
            </a:endParaRPr>
          </a:p>
        </p:txBody>
      </p:sp>
      <p:pic>
        <p:nvPicPr>
          <p:cNvPr id="40" name="Imagem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41" name="Retângulo 40">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42" name="Retângulo 41">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3" name="Retângulo 42">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68967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par>
                                <p:cTn id="14" presetID="14" presetClass="entr" presetSubtype="1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7717"/>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Optantes do Simples Nacional – Casos de Retenção</a:t>
            </a:r>
            <a:endParaRPr lang="pt-BR" sz="3200" dirty="0"/>
          </a:p>
        </p:txBody>
      </p:sp>
      <p:sp>
        <p:nvSpPr>
          <p:cNvPr id="20" name="Espaço Reservado para Número de Slide 3"/>
          <p:cNvSpPr>
            <a:spLocks noGrp="1"/>
          </p:cNvSpPr>
          <p:nvPr>
            <p:ph type="sldNum" sz="quarter" idx="12"/>
          </p:nvPr>
        </p:nvSpPr>
        <p:spPr>
          <a:xfrm>
            <a:off x="8610600" y="6356350"/>
            <a:ext cx="2743200" cy="365125"/>
          </a:xfrm>
        </p:spPr>
        <p:txBody>
          <a:bodyPr/>
          <a:lstStyle/>
          <a:p>
            <a:fld id="{030D7102-2B3C-43EF-BAA3-D93F3CFD3896}" type="slidenum">
              <a:rPr lang="pt-BR" smtClean="0"/>
              <a:t>75</a:t>
            </a:fld>
            <a:endParaRPr lang="pt-BR"/>
          </a:p>
        </p:txBody>
      </p:sp>
      <p:sp>
        <p:nvSpPr>
          <p:cNvPr id="15" name="CaixaDeTexto 14">
            <a:extLst>
              <a:ext uri="{FF2B5EF4-FFF2-40B4-BE49-F238E27FC236}">
                <a16:creationId xmlns="" xmlns:a16="http://schemas.microsoft.com/office/drawing/2014/main" id="{CE5D6DF0-5C16-4C94-B729-0A7AD1716A61}"/>
              </a:ext>
            </a:extLst>
          </p:cNvPr>
          <p:cNvSpPr txBox="1"/>
          <p:nvPr/>
        </p:nvSpPr>
        <p:spPr>
          <a:xfrm>
            <a:off x="2332833" y="1334741"/>
            <a:ext cx="7116416" cy="461665"/>
          </a:xfrm>
          <a:prstGeom prst="rect">
            <a:avLst/>
          </a:prstGeom>
          <a:solidFill>
            <a:schemeClr val="accent2">
              <a:lumMod val="60000"/>
              <a:lumOff val="40000"/>
            </a:schemeClr>
          </a:solidFill>
        </p:spPr>
        <p:txBody>
          <a:bodyPr wrap="square" rtlCol="0">
            <a:spAutoFit/>
          </a:bodyPr>
          <a:lstStyle/>
          <a:p>
            <a:pPr algn="ctr"/>
            <a:r>
              <a:rPr lang="pt-BR" sz="2400" dirty="0"/>
              <a:t>*Construção de imóveis e obras de engenharia em geral</a:t>
            </a:r>
          </a:p>
        </p:txBody>
      </p:sp>
      <p:sp>
        <p:nvSpPr>
          <p:cNvPr id="18" name="CaixaDeTexto 17">
            <a:extLst>
              <a:ext uri="{FF2B5EF4-FFF2-40B4-BE49-F238E27FC236}">
                <a16:creationId xmlns="" xmlns:a16="http://schemas.microsoft.com/office/drawing/2014/main" id="{53B8D107-B66F-4CD4-9998-AF10ED035416}"/>
              </a:ext>
            </a:extLst>
          </p:cNvPr>
          <p:cNvSpPr txBox="1"/>
          <p:nvPr/>
        </p:nvSpPr>
        <p:spPr>
          <a:xfrm>
            <a:off x="2436158" y="3234681"/>
            <a:ext cx="7116416" cy="461665"/>
          </a:xfrm>
          <a:prstGeom prst="rect">
            <a:avLst/>
          </a:prstGeom>
          <a:solidFill>
            <a:schemeClr val="accent2">
              <a:lumMod val="60000"/>
              <a:lumOff val="40000"/>
            </a:schemeClr>
          </a:solidFill>
        </p:spPr>
        <p:txBody>
          <a:bodyPr wrap="square" rtlCol="0">
            <a:spAutoFit/>
          </a:bodyPr>
          <a:lstStyle/>
          <a:p>
            <a:pPr algn="ctr"/>
            <a:r>
              <a:rPr lang="pt-BR" sz="2400" dirty="0"/>
              <a:t>Vigilância, limpeza e conservação</a:t>
            </a:r>
          </a:p>
        </p:txBody>
      </p:sp>
      <p:sp>
        <p:nvSpPr>
          <p:cNvPr id="19" name="CaixaDeTexto 18">
            <a:extLst>
              <a:ext uri="{FF2B5EF4-FFF2-40B4-BE49-F238E27FC236}">
                <a16:creationId xmlns="" xmlns:a16="http://schemas.microsoft.com/office/drawing/2014/main" id="{8158E7F3-6BF1-43EC-B264-AF4A09B6952E}"/>
              </a:ext>
            </a:extLst>
          </p:cNvPr>
          <p:cNvSpPr txBox="1"/>
          <p:nvPr/>
        </p:nvSpPr>
        <p:spPr>
          <a:xfrm>
            <a:off x="2473867" y="4643322"/>
            <a:ext cx="7116416" cy="461665"/>
          </a:xfrm>
          <a:prstGeom prst="rect">
            <a:avLst/>
          </a:prstGeom>
          <a:solidFill>
            <a:schemeClr val="accent2">
              <a:lumMod val="60000"/>
              <a:lumOff val="40000"/>
            </a:schemeClr>
          </a:solidFill>
        </p:spPr>
        <p:txBody>
          <a:bodyPr wrap="square" rtlCol="0">
            <a:spAutoFit/>
          </a:bodyPr>
          <a:lstStyle/>
          <a:p>
            <a:pPr algn="ctr"/>
            <a:r>
              <a:rPr lang="pt-BR" sz="2400" dirty="0" smtClean="0"/>
              <a:t>** Serviços </a:t>
            </a:r>
            <a:r>
              <a:rPr lang="pt-BR" sz="2400" dirty="0"/>
              <a:t>advocatícios</a:t>
            </a:r>
          </a:p>
        </p:txBody>
      </p:sp>
      <p:sp>
        <p:nvSpPr>
          <p:cNvPr id="16" name="Retângulo 15"/>
          <p:cNvSpPr/>
          <p:nvPr/>
        </p:nvSpPr>
        <p:spPr>
          <a:xfrm>
            <a:off x="2094851" y="4483825"/>
            <a:ext cx="7799030" cy="779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7" name="Conector de seta reta 16"/>
          <p:cNvCxnSpPr/>
          <p:nvPr/>
        </p:nvCxnSpPr>
        <p:spPr>
          <a:xfrm>
            <a:off x="5618200" y="1991033"/>
            <a:ext cx="0" cy="49689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CaixaDeTexto 20"/>
          <p:cNvSpPr txBox="1"/>
          <p:nvPr/>
        </p:nvSpPr>
        <p:spPr>
          <a:xfrm>
            <a:off x="3409950" y="5776957"/>
            <a:ext cx="4893071" cy="369332"/>
          </a:xfrm>
          <a:prstGeom prst="rect">
            <a:avLst/>
          </a:prstGeom>
          <a:noFill/>
        </p:spPr>
        <p:txBody>
          <a:bodyPr wrap="none" rtlCol="0">
            <a:spAutoFit/>
          </a:bodyPr>
          <a:lstStyle/>
          <a:p>
            <a:r>
              <a:rPr lang="pt-BR" b="1" dirty="0" smtClean="0">
                <a:solidFill>
                  <a:srgbClr val="FF0000"/>
                </a:solidFill>
              </a:rPr>
              <a:t>Não está no rol dos </a:t>
            </a:r>
            <a:r>
              <a:rPr lang="pt-BR" b="1" dirty="0" err="1" smtClean="0">
                <a:solidFill>
                  <a:srgbClr val="FF0000"/>
                </a:solidFill>
              </a:rPr>
              <a:t>arts</a:t>
            </a:r>
            <a:r>
              <a:rPr lang="pt-BR" b="1" dirty="0" smtClean="0">
                <a:solidFill>
                  <a:srgbClr val="FF0000"/>
                </a:solidFill>
              </a:rPr>
              <a:t>. 111 e 112 da IN 2110/22</a:t>
            </a:r>
            <a:endParaRPr lang="pt-BR" b="1" dirty="0">
              <a:solidFill>
                <a:srgbClr val="FF0000"/>
              </a:solidFill>
            </a:endParaRPr>
          </a:p>
        </p:txBody>
      </p:sp>
      <p:sp>
        <p:nvSpPr>
          <p:cNvPr id="22" name="Retângulo 21"/>
          <p:cNvSpPr/>
          <p:nvPr/>
        </p:nvSpPr>
        <p:spPr>
          <a:xfrm>
            <a:off x="2057142" y="1211961"/>
            <a:ext cx="7799030" cy="779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CaixaDeTexto 22"/>
          <p:cNvSpPr txBox="1"/>
          <p:nvPr/>
        </p:nvSpPr>
        <p:spPr>
          <a:xfrm>
            <a:off x="1265213" y="2513450"/>
            <a:ext cx="9748181" cy="369332"/>
          </a:xfrm>
          <a:prstGeom prst="rect">
            <a:avLst/>
          </a:prstGeom>
          <a:noFill/>
        </p:spPr>
        <p:txBody>
          <a:bodyPr wrap="none" rtlCol="0">
            <a:spAutoFit/>
          </a:bodyPr>
          <a:lstStyle/>
          <a:p>
            <a:r>
              <a:rPr lang="pt-BR" b="1" dirty="0" smtClean="0">
                <a:solidFill>
                  <a:srgbClr val="FF0000"/>
                </a:solidFill>
              </a:rPr>
              <a:t>Somente serviços de engenharia e obra com empreitada parcial (Inciso VII do art. 114 da IN 2110/22)</a:t>
            </a:r>
            <a:endParaRPr lang="pt-BR" b="1" dirty="0">
              <a:solidFill>
                <a:srgbClr val="FF0000"/>
              </a:solidFill>
            </a:endParaRPr>
          </a:p>
        </p:txBody>
      </p:sp>
      <p:cxnSp>
        <p:nvCxnSpPr>
          <p:cNvPr id="24" name="Conector de seta reta 23"/>
          <p:cNvCxnSpPr/>
          <p:nvPr/>
        </p:nvCxnSpPr>
        <p:spPr>
          <a:xfrm>
            <a:off x="5885508" y="5280065"/>
            <a:ext cx="0" cy="49689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Imagem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6" name="Retângulo 2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7" name="Retângulo 2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8" name="Retângulo 2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72379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2000"/>
                                        <p:tgtEl>
                                          <p:spTgt spid="22"/>
                                        </p:tgtEl>
                                      </p:cBhvr>
                                    </p:animEffect>
                                  </p:childTnLst>
                                </p:cTn>
                              </p:par>
                              <p:par>
                                <p:cTn id="8" presetID="21" presetClass="entr" presetSubtype="1"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heel(1)">
                                      <p:cBhvr>
                                        <p:cTn id="13" dur="20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par>
                                <p:cTn id="19" presetID="21" presetClass="entr" presetSubtype="1"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heel(1)">
                                      <p:cBhvr>
                                        <p:cTn id="21" dur="2000"/>
                                        <p:tgtEl>
                                          <p:spTgt spid="24"/>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heel(1)">
                                      <p:cBhvr>
                                        <p:cTn id="24"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p:bldP spid="22" grpId="0" animBg="1"/>
      <p:bldP spid="23"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Elipse 43">
            <a:extLst>
              <a:ext uri="{FF2B5EF4-FFF2-40B4-BE49-F238E27FC236}">
                <a16:creationId xmlns="" xmlns:a16="http://schemas.microsoft.com/office/drawing/2014/main" id="{6CC5E45E-289D-4F5A-A65E-3674A3359D20}"/>
              </a:ext>
            </a:extLst>
          </p:cNvPr>
          <p:cNvSpPr/>
          <p:nvPr/>
        </p:nvSpPr>
        <p:spPr>
          <a:xfrm>
            <a:off x="9160356" y="3395464"/>
            <a:ext cx="2486777" cy="59371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17508" y="12371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Caso não sujeitos à Retenção – Art. 114 (IN 2110/22)</a:t>
            </a:r>
            <a:endParaRPr lang="pt-BR" sz="3200" dirty="0"/>
          </a:p>
        </p:txBody>
      </p:sp>
      <p:sp>
        <p:nvSpPr>
          <p:cNvPr id="79" name="Espaço Reservado para Número de Slide 2">
            <a:extLst>
              <a:ext uri="{FF2B5EF4-FFF2-40B4-BE49-F238E27FC236}">
                <a16:creationId xmlns:a16="http://schemas.microsoft.com/office/drawing/2014/main" xmlns="" id="{B20DCA04-AE3A-4815-B740-5E6A5058C338}"/>
              </a:ext>
            </a:extLst>
          </p:cNvPr>
          <p:cNvSpPr>
            <a:spLocks noGrp="1"/>
          </p:cNvSpPr>
          <p:nvPr>
            <p:ph type="sldNum" sz="quarter" idx="12"/>
          </p:nvPr>
        </p:nvSpPr>
        <p:spPr>
          <a:xfrm>
            <a:off x="8610600" y="6356350"/>
            <a:ext cx="2743200" cy="365125"/>
          </a:xfrm>
        </p:spPr>
        <p:txBody>
          <a:bodyPr/>
          <a:lstStyle/>
          <a:p>
            <a:fld id="{030D7102-2B3C-43EF-BAA3-D93F3CFD3896}" type="slidenum">
              <a:rPr lang="pt-BR" smtClean="0"/>
              <a:t>76</a:t>
            </a:fld>
            <a:endParaRPr lang="pt-BR"/>
          </a:p>
        </p:txBody>
      </p:sp>
      <p:sp>
        <p:nvSpPr>
          <p:cNvPr id="15" name="Elipse 14">
            <a:extLst>
              <a:ext uri="{FF2B5EF4-FFF2-40B4-BE49-F238E27FC236}">
                <a16:creationId xmlns="" xmlns:a16="http://schemas.microsoft.com/office/drawing/2014/main" id="{6CC5E45E-289D-4F5A-A65E-3674A3359D20}"/>
              </a:ext>
            </a:extLst>
          </p:cNvPr>
          <p:cNvSpPr/>
          <p:nvPr/>
        </p:nvSpPr>
        <p:spPr>
          <a:xfrm>
            <a:off x="9273267" y="4890126"/>
            <a:ext cx="2486777" cy="59371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aixaDeTexto 15">
            <a:extLst>
              <a:ext uri="{FF2B5EF4-FFF2-40B4-BE49-F238E27FC236}">
                <a16:creationId xmlns="" xmlns:a16="http://schemas.microsoft.com/office/drawing/2014/main" id="{E9F2E2E6-741D-4149-961B-D6FED4914380}"/>
              </a:ext>
            </a:extLst>
          </p:cNvPr>
          <p:cNvSpPr txBox="1"/>
          <p:nvPr/>
        </p:nvSpPr>
        <p:spPr>
          <a:xfrm>
            <a:off x="190117" y="798280"/>
            <a:ext cx="5320769" cy="461665"/>
          </a:xfrm>
          <a:prstGeom prst="rect">
            <a:avLst/>
          </a:prstGeom>
          <a:solidFill>
            <a:schemeClr val="accent2">
              <a:lumMod val="60000"/>
              <a:lumOff val="40000"/>
            </a:schemeClr>
          </a:solidFill>
        </p:spPr>
        <p:txBody>
          <a:bodyPr wrap="square" rtlCol="0">
            <a:spAutoFit/>
          </a:bodyPr>
          <a:lstStyle/>
          <a:p>
            <a:pPr algn="ctr"/>
            <a:r>
              <a:rPr lang="pt-BR" sz="2400" dirty="0" smtClean="0"/>
              <a:t>SERVIÇO</a:t>
            </a:r>
            <a:endParaRPr lang="pt-BR" sz="2400" dirty="0"/>
          </a:p>
        </p:txBody>
      </p:sp>
      <p:sp>
        <p:nvSpPr>
          <p:cNvPr id="17" name="CaixaDeTexto 16">
            <a:extLst>
              <a:ext uri="{FF2B5EF4-FFF2-40B4-BE49-F238E27FC236}">
                <a16:creationId xmlns="" xmlns:a16="http://schemas.microsoft.com/office/drawing/2014/main" id="{C83DEA64-658B-491D-8CC5-5FC000BA4D5E}"/>
              </a:ext>
            </a:extLst>
          </p:cNvPr>
          <p:cNvSpPr txBox="1"/>
          <p:nvPr/>
        </p:nvSpPr>
        <p:spPr>
          <a:xfrm>
            <a:off x="5815681" y="807309"/>
            <a:ext cx="3412420" cy="461665"/>
          </a:xfrm>
          <a:prstGeom prst="rect">
            <a:avLst/>
          </a:prstGeom>
          <a:solidFill>
            <a:schemeClr val="accent2">
              <a:lumMod val="60000"/>
              <a:lumOff val="40000"/>
            </a:schemeClr>
          </a:solidFill>
        </p:spPr>
        <p:txBody>
          <a:bodyPr wrap="square" rtlCol="0">
            <a:spAutoFit/>
          </a:bodyPr>
          <a:lstStyle/>
          <a:p>
            <a:pPr algn="ctr"/>
            <a:r>
              <a:rPr lang="pt-BR" sz="2400" dirty="0" smtClean="0"/>
              <a:t>TOMADOR</a:t>
            </a:r>
            <a:endParaRPr lang="pt-BR" sz="2400" dirty="0"/>
          </a:p>
        </p:txBody>
      </p:sp>
      <p:sp>
        <p:nvSpPr>
          <p:cNvPr id="18" name="CaixaDeTexto 17">
            <a:extLst>
              <a:ext uri="{FF2B5EF4-FFF2-40B4-BE49-F238E27FC236}">
                <a16:creationId xmlns="" xmlns:a16="http://schemas.microsoft.com/office/drawing/2014/main" id="{52731441-9108-4B18-AB2A-63EB52B41FC5}"/>
              </a:ext>
            </a:extLst>
          </p:cNvPr>
          <p:cNvSpPr txBox="1"/>
          <p:nvPr/>
        </p:nvSpPr>
        <p:spPr>
          <a:xfrm>
            <a:off x="9559404" y="810421"/>
            <a:ext cx="2292632" cy="461665"/>
          </a:xfrm>
          <a:prstGeom prst="rect">
            <a:avLst/>
          </a:prstGeom>
          <a:solidFill>
            <a:schemeClr val="accent2">
              <a:lumMod val="60000"/>
              <a:lumOff val="40000"/>
            </a:schemeClr>
          </a:solidFill>
        </p:spPr>
        <p:txBody>
          <a:bodyPr wrap="square" rtlCol="0">
            <a:spAutoFit/>
          </a:bodyPr>
          <a:lstStyle/>
          <a:p>
            <a:pPr algn="ctr"/>
            <a:r>
              <a:rPr lang="pt-BR" sz="2400" dirty="0"/>
              <a:t>HÁ RETENÇÃO?</a:t>
            </a:r>
          </a:p>
        </p:txBody>
      </p:sp>
      <p:grpSp>
        <p:nvGrpSpPr>
          <p:cNvPr id="19" name="Agrupar 65">
            <a:extLst>
              <a:ext uri="{FF2B5EF4-FFF2-40B4-BE49-F238E27FC236}">
                <a16:creationId xmlns="" xmlns:a16="http://schemas.microsoft.com/office/drawing/2014/main" id="{0E2F3274-15F3-4F91-AB01-49F6B4F33EA2}"/>
              </a:ext>
            </a:extLst>
          </p:cNvPr>
          <p:cNvGrpSpPr/>
          <p:nvPr/>
        </p:nvGrpSpPr>
        <p:grpSpPr>
          <a:xfrm>
            <a:off x="190117" y="1761480"/>
            <a:ext cx="11661919" cy="1381983"/>
            <a:chOff x="159026" y="1557357"/>
            <a:chExt cx="11661919" cy="1785156"/>
          </a:xfrm>
        </p:grpSpPr>
        <p:sp>
          <p:nvSpPr>
            <p:cNvPr id="20" name="Retângulo 19">
              <a:extLst>
                <a:ext uri="{FF2B5EF4-FFF2-40B4-BE49-F238E27FC236}">
                  <a16:creationId xmlns="" xmlns:a16="http://schemas.microsoft.com/office/drawing/2014/main" id="{3FEB7E1C-C498-4ACD-936F-D14AB4939554}"/>
                </a:ext>
              </a:extLst>
            </p:cNvPr>
            <p:cNvSpPr/>
            <p:nvPr/>
          </p:nvSpPr>
          <p:spPr>
            <a:xfrm>
              <a:off x="159026" y="1557357"/>
              <a:ext cx="11661919" cy="1594474"/>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CaixaDeTexto 20">
              <a:extLst>
                <a:ext uri="{FF2B5EF4-FFF2-40B4-BE49-F238E27FC236}">
                  <a16:creationId xmlns="" xmlns:a16="http://schemas.microsoft.com/office/drawing/2014/main" id="{0E02C55D-D8EB-40B2-BC7C-4E9EF0DD8294}"/>
                </a:ext>
              </a:extLst>
            </p:cNvPr>
            <p:cNvSpPr txBox="1"/>
            <p:nvPr/>
          </p:nvSpPr>
          <p:spPr>
            <a:xfrm>
              <a:off x="159026" y="1886124"/>
              <a:ext cx="5320769" cy="914401"/>
            </a:xfrm>
            <a:prstGeom prst="rect">
              <a:avLst/>
            </a:prstGeom>
            <a:noFill/>
          </p:spPr>
          <p:txBody>
            <a:bodyPr wrap="square" rtlCol="0">
              <a:spAutoFit/>
            </a:bodyPr>
            <a:lstStyle/>
            <a:p>
              <a:pPr algn="just"/>
              <a:r>
                <a:rPr lang="pt-BR" sz="2000" dirty="0"/>
                <a:t>Construção Civil </a:t>
              </a:r>
              <a:r>
                <a:rPr lang="pt-BR" sz="2000" b="1" dirty="0"/>
                <a:t>(</a:t>
              </a:r>
              <a:r>
                <a:rPr lang="pt-BR" sz="2000" b="1" dirty="0" smtClean="0"/>
                <a:t>OBRA – Empreitada total)</a:t>
              </a:r>
              <a:r>
                <a:rPr lang="pt-BR" sz="2000" dirty="0" smtClean="0"/>
                <a:t>. </a:t>
              </a:r>
            </a:p>
            <a:p>
              <a:pPr algn="just"/>
              <a:r>
                <a:rPr lang="pt-BR" sz="2000" b="1" dirty="0" smtClean="0">
                  <a:solidFill>
                    <a:srgbClr val="7030A0"/>
                  </a:solidFill>
                </a:rPr>
                <a:t>PS</a:t>
              </a:r>
              <a:r>
                <a:rPr lang="pt-BR" sz="2000" b="1" dirty="0">
                  <a:solidFill>
                    <a:srgbClr val="7030A0"/>
                  </a:solidFill>
                </a:rPr>
                <a:t>. </a:t>
              </a:r>
              <a:r>
                <a:rPr lang="pt-BR" sz="2000" b="1" dirty="0">
                  <a:solidFill>
                    <a:srgbClr val="7030A0"/>
                  </a:solidFill>
                  <a:hlinkClick r:id="rId3" action="ppaction://hlinkfile"/>
                </a:rPr>
                <a:t>Anexo </a:t>
              </a:r>
              <a:r>
                <a:rPr lang="pt-BR" sz="2000" b="1" dirty="0" smtClean="0">
                  <a:solidFill>
                    <a:srgbClr val="7030A0"/>
                  </a:solidFill>
                  <a:hlinkClick r:id="rId3" action="ppaction://hlinkfile"/>
                </a:rPr>
                <a:t>VI </a:t>
              </a:r>
              <a:r>
                <a:rPr lang="pt-BR" sz="2000" b="1" dirty="0">
                  <a:solidFill>
                    <a:srgbClr val="7030A0"/>
                  </a:solidFill>
                </a:rPr>
                <a:t>da IN</a:t>
              </a:r>
            </a:p>
          </p:txBody>
        </p:sp>
        <p:cxnSp>
          <p:nvCxnSpPr>
            <p:cNvPr id="22" name="Conector de Seta Reta 68">
              <a:extLst>
                <a:ext uri="{FF2B5EF4-FFF2-40B4-BE49-F238E27FC236}">
                  <a16:creationId xmlns="" xmlns:a16="http://schemas.microsoft.com/office/drawing/2014/main" id="{C014689A-2C07-428C-98CE-5617CE2730E0}"/>
                </a:ext>
              </a:extLst>
            </p:cNvPr>
            <p:cNvCxnSpPr>
              <a:cxnSpLocks/>
            </p:cNvCxnSpPr>
            <p:nvPr/>
          </p:nvCxnSpPr>
          <p:spPr>
            <a:xfrm>
              <a:off x="5453291" y="2273888"/>
              <a:ext cx="33130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23" name="CaixaDeTexto 22">
              <a:extLst>
                <a:ext uri="{FF2B5EF4-FFF2-40B4-BE49-F238E27FC236}">
                  <a16:creationId xmlns="" xmlns:a16="http://schemas.microsoft.com/office/drawing/2014/main" id="{52334C82-3D42-464B-AAF3-727F39C33B0E}"/>
                </a:ext>
              </a:extLst>
            </p:cNvPr>
            <p:cNvSpPr txBox="1"/>
            <p:nvPr/>
          </p:nvSpPr>
          <p:spPr>
            <a:xfrm>
              <a:off x="5860346" y="1878089"/>
              <a:ext cx="3260907" cy="1464424"/>
            </a:xfrm>
            <a:prstGeom prst="rect">
              <a:avLst/>
            </a:prstGeom>
            <a:noFill/>
          </p:spPr>
          <p:txBody>
            <a:bodyPr wrap="square" rtlCol="0">
              <a:spAutoFit/>
            </a:bodyPr>
            <a:lstStyle/>
            <a:p>
              <a:pPr algn="just"/>
              <a:r>
                <a:rPr lang="pt-BR" sz="2000" b="1" dirty="0">
                  <a:solidFill>
                    <a:srgbClr val="FF0000"/>
                  </a:solidFill>
                </a:rPr>
                <a:t>Órgãos Públicos, Autarquias e Fundações Públicas</a:t>
              </a:r>
            </a:p>
          </p:txBody>
        </p:sp>
        <p:sp>
          <p:nvSpPr>
            <p:cNvPr id="24" name="CaixaDeTexto 23">
              <a:extLst>
                <a:ext uri="{FF2B5EF4-FFF2-40B4-BE49-F238E27FC236}">
                  <a16:creationId xmlns="" xmlns:a16="http://schemas.microsoft.com/office/drawing/2014/main" id="{EC130FBB-F239-445E-B66D-6710ACA6489E}"/>
                </a:ext>
              </a:extLst>
            </p:cNvPr>
            <p:cNvSpPr txBox="1"/>
            <p:nvPr/>
          </p:nvSpPr>
          <p:spPr>
            <a:xfrm>
              <a:off x="10349103" y="1892929"/>
              <a:ext cx="849913" cy="461665"/>
            </a:xfrm>
            <a:prstGeom prst="rect">
              <a:avLst/>
            </a:prstGeom>
            <a:noFill/>
          </p:spPr>
          <p:txBody>
            <a:bodyPr wrap="square" rtlCol="0">
              <a:spAutoFit/>
            </a:bodyPr>
            <a:lstStyle/>
            <a:p>
              <a:pPr algn="just"/>
              <a:r>
                <a:rPr lang="pt-BR" sz="2400" b="1" dirty="0"/>
                <a:t>NÃO</a:t>
              </a:r>
            </a:p>
          </p:txBody>
        </p:sp>
        <p:cxnSp>
          <p:nvCxnSpPr>
            <p:cNvPr id="25" name="Conector de Seta Reta 71">
              <a:extLst>
                <a:ext uri="{FF2B5EF4-FFF2-40B4-BE49-F238E27FC236}">
                  <a16:creationId xmlns="" xmlns:a16="http://schemas.microsoft.com/office/drawing/2014/main" id="{72FD76B6-49C6-4B3F-810A-48430D722704}"/>
                </a:ext>
              </a:extLst>
            </p:cNvPr>
            <p:cNvCxnSpPr>
              <a:cxnSpLocks/>
            </p:cNvCxnSpPr>
            <p:nvPr/>
          </p:nvCxnSpPr>
          <p:spPr>
            <a:xfrm>
              <a:off x="9263270" y="2200847"/>
              <a:ext cx="82163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grpSp>
      <p:grpSp>
        <p:nvGrpSpPr>
          <p:cNvPr id="26" name="Agrupar 4">
            <a:extLst>
              <a:ext uri="{FF2B5EF4-FFF2-40B4-BE49-F238E27FC236}">
                <a16:creationId xmlns="" xmlns:a16="http://schemas.microsoft.com/office/drawing/2014/main" id="{5155532B-DB50-4974-A161-0C3CDDACA0DD}"/>
              </a:ext>
            </a:extLst>
          </p:cNvPr>
          <p:cNvGrpSpPr/>
          <p:nvPr/>
        </p:nvGrpSpPr>
        <p:grpSpPr>
          <a:xfrm>
            <a:off x="190116" y="4789563"/>
            <a:ext cx="11692684" cy="791672"/>
            <a:chOff x="121638" y="5958187"/>
            <a:chExt cx="11692684" cy="791672"/>
          </a:xfrm>
        </p:grpSpPr>
        <p:sp>
          <p:nvSpPr>
            <p:cNvPr id="27" name="Retângulo 26">
              <a:extLst>
                <a:ext uri="{FF2B5EF4-FFF2-40B4-BE49-F238E27FC236}">
                  <a16:creationId xmlns="" xmlns:a16="http://schemas.microsoft.com/office/drawing/2014/main" id="{BBBD3AE9-EE99-4229-8677-3BAB87009215}"/>
                </a:ext>
              </a:extLst>
            </p:cNvPr>
            <p:cNvSpPr/>
            <p:nvPr/>
          </p:nvSpPr>
          <p:spPr>
            <a:xfrm>
              <a:off x="152403" y="5958187"/>
              <a:ext cx="11661919" cy="770751"/>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8" name="CaixaDeTexto 27">
              <a:extLst>
                <a:ext uri="{FF2B5EF4-FFF2-40B4-BE49-F238E27FC236}">
                  <a16:creationId xmlns="" xmlns:a16="http://schemas.microsoft.com/office/drawing/2014/main" id="{53778A7F-BC22-48B5-95FC-D5C29B397892}"/>
                </a:ext>
              </a:extLst>
            </p:cNvPr>
            <p:cNvSpPr txBox="1"/>
            <p:nvPr/>
          </p:nvSpPr>
          <p:spPr>
            <a:xfrm>
              <a:off x="121638" y="6022078"/>
              <a:ext cx="5320769" cy="707886"/>
            </a:xfrm>
            <a:prstGeom prst="rect">
              <a:avLst/>
            </a:prstGeom>
            <a:noFill/>
          </p:spPr>
          <p:txBody>
            <a:bodyPr wrap="square" rtlCol="0">
              <a:spAutoFit/>
            </a:bodyPr>
            <a:lstStyle/>
            <a:p>
              <a:pPr algn="just"/>
              <a:r>
                <a:rPr lang="pt-BR" sz="2000" dirty="0"/>
                <a:t>Construção Civil </a:t>
              </a:r>
              <a:r>
                <a:rPr lang="pt-BR" sz="2000" b="1" dirty="0"/>
                <a:t>(</a:t>
              </a:r>
              <a:r>
                <a:rPr lang="pt-BR" sz="2000" b="1" dirty="0" smtClean="0"/>
                <a:t>SERVIÇO – cessão de mão de obra) </a:t>
              </a:r>
              <a:r>
                <a:rPr lang="pt-BR" sz="2000" b="1" dirty="0">
                  <a:solidFill>
                    <a:srgbClr val="7030A0"/>
                  </a:solidFill>
                </a:rPr>
                <a:t>PS. </a:t>
              </a:r>
              <a:r>
                <a:rPr lang="pt-BR" sz="2000" b="1" dirty="0">
                  <a:solidFill>
                    <a:srgbClr val="7030A0"/>
                  </a:solidFill>
                  <a:hlinkClick r:id="rId3" action="ppaction://hlinkfile"/>
                </a:rPr>
                <a:t>Anexo </a:t>
              </a:r>
              <a:r>
                <a:rPr lang="pt-BR" sz="2000" b="1" dirty="0" smtClean="0">
                  <a:solidFill>
                    <a:srgbClr val="7030A0"/>
                  </a:solidFill>
                  <a:hlinkClick r:id="rId3" action="ppaction://hlinkfile"/>
                </a:rPr>
                <a:t>VI </a:t>
              </a:r>
              <a:r>
                <a:rPr lang="pt-BR" sz="2000" b="1" dirty="0">
                  <a:solidFill>
                    <a:srgbClr val="7030A0"/>
                  </a:solidFill>
                </a:rPr>
                <a:t>da IN</a:t>
              </a:r>
              <a:endParaRPr lang="pt-BR" sz="2000" b="1" dirty="0"/>
            </a:p>
          </p:txBody>
        </p:sp>
        <p:cxnSp>
          <p:nvCxnSpPr>
            <p:cNvPr id="31" name="Conector de Seta Reta 76">
              <a:extLst>
                <a:ext uri="{FF2B5EF4-FFF2-40B4-BE49-F238E27FC236}">
                  <a16:creationId xmlns="" xmlns:a16="http://schemas.microsoft.com/office/drawing/2014/main" id="{468069A6-FADD-4733-96B4-A01B55457E17}"/>
                </a:ext>
              </a:extLst>
            </p:cNvPr>
            <p:cNvCxnSpPr>
              <a:cxnSpLocks/>
            </p:cNvCxnSpPr>
            <p:nvPr/>
          </p:nvCxnSpPr>
          <p:spPr>
            <a:xfrm>
              <a:off x="5446668" y="6304550"/>
              <a:ext cx="33130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32" name="CaixaDeTexto 31">
              <a:extLst>
                <a:ext uri="{FF2B5EF4-FFF2-40B4-BE49-F238E27FC236}">
                  <a16:creationId xmlns="" xmlns:a16="http://schemas.microsoft.com/office/drawing/2014/main" id="{CDA52B30-08A5-4CCD-9D9A-B1D9A6D9CCC4}"/>
                </a:ext>
              </a:extLst>
            </p:cNvPr>
            <p:cNvSpPr txBox="1"/>
            <p:nvPr/>
          </p:nvSpPr>
          <p:spPr>
            <a:xfrm>
              <a:off x="5830971" y="6041973"/>
              <a:ext cx="3260907" cy="707886"/>
            </a:xfrm>
            <a:prstGeom prst="rect">
              <a:avLst/>
            </a:prstGeom>
            <a:noFill/>
          </p:spPr>
          <p:txBody>
            <a:bodyPr wrap="square" rtlCol="0">
              <a:spAutoFit/>
            </a:bodyPr>
            <a:lstStyle/>
            <a:p>
              <a:pPr algn="just"/>
              <a:r>
                <a:rPr lang="pt-BR" sz="2000" b="1" dirty="0">
                  <a:solidFill>
                    <a:srgbClr val="FF0000"/>
                  </a:solidFill>
                </a:rPr>
                <a:t>Órgãos Públicos, Autarquias e Fundações Públicas</a:t>
              </a:r>
            </a:p>
          </p:txBody>
        </p:sp>
        <p:sp>
          <p:nvSpPr>
            <p:cNvPr id="33" name="CaixaDeTexto 32">
              <a:extLst>
                <a:ext uri="{FF2B5EF4-FFF2-40B4-BE49-F238E27FC236}">
                  <a16:creationId xmlns="" xmlns:a16="http://schemas.microsoft.com/office/drawing/2014/main" id="{C850DF05-59FA-4D7C-BEEF-AE6751BFB021}"/>
                </a:ext>
              </a:extLst>
            </p:cNvPr>
            <p:cNvSpPr txBox="1"/>
            <p:nvPr/>
          </p:nvSpPr>
          <p:spPr>
            <a:xfrm>
              <a:off x="10156054" y="6018990"/>
              <a:ext cx="1002316" cy="646331"/>
            </a:xfrm>
            <a:prstGeom prst="rect">
              <a:avLst/>
            </a:prstGeom>
            <a:noFill/>
          </p:spPr>
          <p:txBody>
            <a:bodyPr wrap="square" rtlCol="0">
              <a:spAutoFit/>
            </a:bodyPr>
            <a:lstStyle/>
            <a:p>
              <a:pPr algn="just"/>
              <a:r>
                <a:rPr lang="pt-BR" sz="3600" b="1" dirty="0">
                  <a:solidFill>
                    <a:srgbClr val="FF0000"/>
                  </a:solidFill>
                </a:rPr>
                <a:t>SIM</a:t>
              </a:r>
            </a:p>
          </p:txBody>
        </p:sp>
        <p:cxnSp>
          <p:nvCxnSpPr>
            <p:cNvPr id="34" name="Conector de Seta Reta 79">
              <a:extLst>
                <a:ext uri="{FF2B5EF4-FFF2-40B4-BE49-F238E27FC236}">
                  <a16:creationId xmlns="" xmlns:a16="http://schemas.microsoft.com/office/drawing/2014/main" id="{2AE309C8-FEB7-4C42-94CF-B4725A67A1DA}"/>
                </a:ext>
              </a:extLst>
            </p:cNvPr>
            <p:cNvCxnSpPr>
              <a:cxnSpLocks/>
            </p:cNvCxnSpPr>
            <p:nvPr/>
          </p:nvCxnSpPr>
          <p:spPr>
            <a:xfrm>
              <a:off x="9256647" y="6362007"/>
              <a:ext cx="82163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grpSp>
      <p:grpSp>
        <p:nvGrpSpPr>
          <p:cNvPr id="37" name="Agrupar 65">
            <a:extLst>
              <a:ext uri="{FF2B5EF4-FFF2-40B4-BE49-F238E27FC236}">
                <a16:creationId xmlns="" xmlns:a16="http://schemas.microsoft.com/office/drawing/2014/main" id="{0E2F3274-15F3-4F91-AB01-49F6B4F33EA2}"/>
              </a:ext>
            </a:extLst>
          </p:cNvPr>
          <p:cNvGrpSpPr/>
          <p:nvPr/>
        </p:nvGrpSpPr>
        <p:grpSpPr>
          <a:xfrm>
            <a:off x="190116" y="3168039"/>
            <a:ext cx="11661919" cy="1381983"/>
            <a:chOff x="159026" y="1557357"/>
            <a:chExt cx="11661919" cy="1785156"/>
          </a:xfrm>
        </p:grpSpPr>
        <p:sp>
          <p:nvSpPr>
            <p:cNvPr id="38" name="Retângulo 37">
              <a:extLst>
                <a:ext uri="{FF2B5EF4-FFF2-40B4-BE49-F238E27FC236}">
                  <a16:creationId xmlns="" xmlns:a16="http://schemas.microsoft.com/office/drawing/2014/main" id="{3FEB7E1C-C498-4ACD-936F-D14AB4939554}"/>
                </a:ext>
              </a:extLst>
            </p:cNvPr>
            <p:cNvSpPr/>
            <p:nvPr/>
          </p:nvSpPr>
          <p:spPr>
            <a:xfrm>
              <a:off x="159026" y="1557357"/>
              <a:ext cx="11661919" cy="1594474"/>
            </a:xfrm>
            <a:prstGeom prst="rect">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CaixaDeTexto 38">
              <a:extLst>
                <a:ext uri="{FF2B5EF4-FFF2-40B4-BE49-F238E27FC236}">
                  <a16:creationId xmlns="" xmlns:a16="http://schemas.microsoft.com/office/drawing/2014/main" id="{0E02C55D-D8EB-40B2-BC7C-4E9EF0DD8294}"/>
                </a:ext>
              </a:extLst>
            </p:cNvPr>
            <p:cNvSpPr txBox="1"/>
            <p:nvPr/>
          </p:nvSpPr>
          <p:spPr>
            <a:xfrm>
              <a:off x="159026" y="1886124"/>
              <a:ext cx="5320769" cy="914401"/>
            </a:xfrm>
            <a:prstGeom prst="rect">
              <a:avLst/>
            </a:prstGeom>
            <a:noFill/>
          </p:spPr>
          <p:txBody>
            <a:bodyPr wrap="square" rtlCol="0">
              <a:spAutoFit/>
            </a:bodyPr>
            <a:lstStyle/>
            <a:p>
              <a:pPr algn="just"/>
              <a:r>
                <a:rPr lang="pt-BR" sz="2000" dirty="0"/>
                <a:t>Construção Civil </a:t>
              </a:r>
              <a:r>
                <a:rPr lang="pt-BR" sz="2000" b="1" dirty="0"/>
                <a:t>(</a:t>
              </a:r>
              <a:r>
                <a:rPr lang="pt-BR" sz="2000" b="1" dirty="0" smtClean="0"/>
                <a:t>OBRA – Empreitada parcial)</a:t>
              </a:r>
              <a:r>
                <a:rPr lang="pt-BR" sz="2000" dirty="0" smtClean="0"/>
                <a:t>. </a:t>
              </a:r>
            </a:p>
            <a:p>
              <a:pPr algn="just"/>
              <a:r>
                <a:rPr lang="pt-BR" sz="2000" b="1" dirty="0" smtClean="0">
                  <a:solidFill>
                    <a:srgbClr val="7030A0"/>
                  </a:solidFill>
                </a:rPr>
                <a:t>PS</a:t>
              </a:r>
              <a:r>
                <a:rPr lang="pt-BR" sz="2000" b="1" dirty="0">
                  <a:solidFill>
                    <a:srgbClr val="7030A0"/>
                  </a:solidFill>
                </a:rPr>
                <a:t>. </a:t>
              </a:r>
              <a:r>
                <a:rPr lang="pt-BR" sz="2000" b="1" dirty="0">
                  <a:solidFill>
                    <a:srgbClr val="7030A0"/>
                  </a:solidFill>
                  <a:hlinkClick r:id="rId3" action="ppaction://hlinkfile"/>
                </a:rPr>
                <a:t>Anexo </a:t>
              </a:r>
              <a:r>
                <a:rPr lang="pt-BR" sz="2000" b="1" dirty="0" smtClean="0">
                  <a:solidFill>
                    <a:srgbClr val="7030A0"/>
                  </a:solidFill>
                  <a:hlinkClick r:id="rId3" action="ppaction://hlinkfile"/>
                </a:rPr>
                <a:t>VI </a:t>
              </a:r>
              <a:r>
                <a:rPr lang="pt-BR" sz="2000" b="1" dirty="0">
                  <a:solidFill>
                    <a:srgbClr val="7030A0"/>
                  </a:solidFill>
                </a:rPr>
                <a:t>da IN</a:t>
              </a:r>
            </a:p>
          </p:txBody>
        </p:sp>
        <p:cxnSp>
          <p:nvCxnSpPr>
            <p:cNvPr id="40" name="Conector de Seta Reta 68">
              <a:extLst>
                <a:ext uri="{FF2B5EF4-FFF2-40B4-BE49-F238E27FC236}">
                  <a16:creationId xmlns="" xmlns:a16="http://schemas.microsoft.com/office/drawing/2014/main" id="{C014689A-2C07-428C-98CE-5617CE2730E0}"/>
                </a:ext>
              </a:extLst>
            </p:cNvPr>
            <p:cNvCxnSpPr>
              <a:cxnSpLocks/>
            </p:cNvCxnSpPr>
            <p:nvPr/>
          </p:nvCxnSpPr>
          <p:spPr>
            <a:xfrm>
              <a:off x="5453291" y="2273888"/>
              <a:ext cx="33130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41" name="CaixaDeTexto 40">
              <a:extLst>
                <a:ext uri="{FF2B5EF4-FFF2-40B4-BE49-F238E27FC236}">
                  <a16:creationId xmlns="" xmlns:a16="http://schemas.microsoft.com/office/drawing/2014/main" id="{52334C82-3D42-464B-AAF3-727F39C33B0E}"/>
                </a:ext>
              </a:extLst>
            </p:cNvPr>
            <p:cNvSpPr txBox="1"/>
            <p:nvPr/>
          </p:nvSpPr>
          <p:spPr>
            <a:xfrm>
              <a:off x="5860346" y="1878089"/>
              <a:ext cx="3260907" cy="1464424"/>
            </a:xfrm>
            <a:prstGeom prst="rect">
              <a:avLst/>
            </a:prstGeom>
            <a:noFill/>
          </p:spPr>
          <p:txBody>
            <a:bodyPr wrap="square" rtlCol="0">
              <a:spAutoFit/>
            </a:bodyPr>
            <a:lstStyle/>
            <a:p>
              <a:pPr algn="just"/>
              <a:r>
                <a:rPr lang="pt-BR" sz="2000" b="1" dirty="0">
                  <a:solidFill>
                    <a:srgbClr val="FF0000"/>
                  </a:solidFill>
                </a:rPr>
                <a:t>Órgãos Públicos, Autarquias e Fundações Públicas</a:t>
              </a:r>
            </a:p>
          </p:txBody>
        </p:sp>
        <p:cxnSp>
          <p:nvCxnSpPr>
            <p:cNvPr id="43" name="Conector de Seta Reta 71">
              <a:extLst>
                <a:ext uri="{FF2B5EF4-FFF2-40B4-BE49-F238E27FC236}">
                  <a16:creationId xmlns="" xmlns:a16="http://schemas.microsoft.com/office/drawing/2014/main" id="{72FD76B6-49C6-4B3F-810A-48430D722704}"/>
                </a:ext>
              </a:extLst>
            </p:cNvPr>
            <p:cNvCxnSpPr>
              <a:cxnSpLocks/>
            </p:cNvCxnSpPr>
            <p:nvPr/>
          </p:nvCxnSpPr>
          <p:spPr>
            <a:xfrm>
              <a:off x="9263270" y="2200847"/>
              <a:ext cx="821634"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grpSp>
      <p:sp>
        <p:nvSpPr>
          <p:cNvPr id="45" name="CaixaDeTexto 44">
            <a:extLst>
              <a:ext uri="{FF2B5EF4-FFF2-40B4-BE49-F238E27FC236}">
                <a16:creationId xmlns="" xmlns:a16="http://schemas.microsoft.com/office/drawing/2014/main" id="{C850DF05-59FA-4D7C-BEEF-AE6751BFB021}"/>
              </a:ext>
            </a:extLst>
          </p:cNvPr>
          <p:cNvSpPr txBox="1"/>
          <p:nvPr/>
        </p:nvSpPr>
        <p:spPr>
          <a:xfrm>
            <a:off x="10204562" y="3409254"/>
            <a:ext cx="1002316" cy="646331"/>
          </a:xfrm>
          <a:prstGeom prst="rect">
            <a:avLst/>
          </a:prstGeom>
          <a:noFill/>
        </p:spPr>
        <p:txBody>
          <a:bodyPr wrap="square" rtlCol="0">
            <a:spAutoFit/>
          </a:bodyPr>
          <a:lstStyle/>
          <a:p>
            <a:pPr algn="just"/>
            <a:r>
              <a:rPr lang="pt-BR" sz="3600" b="1" dirty="0">
                <a:solidFill>
                  <a:srgbClr val="FF0000"/>
                </a:solidFill>
              </a:rPr>
              <a:t>SIM</a:t>
            </a:r>
          </a:p>
        </p:txBody>
      </p:sp>
      <p:pic>
        <p:nvPicPr>
          <p:cNvPr id="55" name="Imagem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56" name="Retângulo 55">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57" name="Retângulo 56">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58" name="Retângulo 57">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400217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ppt_x"/>
                                          </p:val>
                                        </p:tav>
                                        <p:tav tm="100000">
                                          <p:val>
                                            <p:strVal val="#ppt_x"/>
                                          </p:val>
                                        </p:tav>
                                      </p:tavLst>
                                    </p:anim>
                                    <p:anim calcmode="lin" valueType="num">
                                      <p:cBhvr additive="base">
                                        <p:cTn id="14" dur="500" fill="hold"/>
                                        <p:tgtEl>
                                          <p:spTgt spid="4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ppt_x"/>
                                          </p:val>
                                        </p:tav>
                                        <p:tav tm="100000">
                                          <p:val>
                                            <p:strVal val="#ppt_x"/>
                                          </p:val>
                                        </p:tav>
                                      </p:tavLst>
                                    </p:anim>
                                    <p:anim calcmode="lin" valueType="num">
                                      <p:cBhvr additive="base">
                                        <p:cTn id="2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5" grpId="0" animBg="1"/>
      <p:bldP spid="4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54518"/>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000" dirty="0" smtClean="0"/>
              <a:t>INSS – Casos não sujeitos à Retenção – Art. 114 (IN 2110/22)</a:t>
            </a:r>
            <a:endParaRPr lang="pt-BR" sz="3000" dirty="0"/>
          </a:p>
        </p:txBody>
      </p:sp>
      <p:sp>
        <p:nvSpPr>
          <p:cNvPr id="65" name="Retângulo 64"/>
          <p:cNvSpPr/>
          <p:nvPr/>
        </p:nvSpPr>
        <p:spPr>
          <a:xfrm>
            <a:off x="598839" y="892787"/>
            <a:ext cx="11118387" cy="1815882"/>
          </a:xfrm>
          <a:prstGeom prst="rect">
            <a:avLst/>
          </a:prstGeom>
          <a:solidFill>
            <a:schemeClr val="bg1"/>
          </a:solidFill>
          <a:ln w="28575">
            <a:solidFill>
              <a:schemeClr val="tx1"/>
            </a:solidFill>
          </a:ln>
        </p:spPr>
        <p:txBody>
          <a:bodyPr wrap="square">
            <a:spAutoFit/>
          </a:bodyPr>
          <a:lstStyle/>
          <a:p>
            <a:pPr algn="just"/>
            <a:r>
              <a:rPr lang="pt-BR" sz="2800" dirty="0"/>
              <a:t>VII - </a:t>
            </a:r>
            <a:r>
              <a:rPr lang="pt-BR" sz="2800" b="1" dirty="0"/>
              <a:t>por órgãos públicos </a:t>
            </a:r>
            <a:r>
              <a:rPr lang="pt-BR" sz="2800" dirty="0"/>
              <a:t>da administração direta, autarquias e fundações de direito público, </a:t>
            </a:r>
            <a:r>
              <a:rPr lang="pt-BR" sz="2800" b="1" dirty="0">
                <a:solidFill>
                  <a:srgbClr val="FF0000"/>
                </a:solidFill>
              </a:rPr>
              <a:t>quando contratantes de obra de construção civil</a:t>
            </a:r>
            <a:r>
              <a:rPr lang="pt-BR" sz="2800" dirty="0"/>
              <a:t>, reforma ou acréscimo, por meio de </a:t>
            </a:r>
            <a:r>
              <a:rPr lang="pt-BR" sz="2800" b="1" dirty="0">
                <a:solidFill>
                  <a:srgbClr val="FF0000"/>
                </a:solidFill>
              </a:rPr>
              <a:t>empreitada tot</a:t>
            </a:r>
            <a:r>
              <a:rPr lang="pt-BR" sz="2800" dirty="0">
                <a:solidFill>
                  <a:srgbClr val="FF0000"/>
                </a:solidFill>
              </a:rPr>
              <a:t>al</a:t>
            </a:r>
            <a:r>
              <a:rPr lang="pt-BR" sz="2800" dirty="0"/>
              <a:t>, observado o disposto no inciso II do § 2º do art. 135.</a:t>
            </a:r>
            <a:endParaRPr lang="pt-BR" sz="2800" dirty="0">
              <a:latin typeface="Arial" panose="020B0604020202020204" pitchFamily="34" charset="0"/>
              <a:cs typeface="Arial" panose="020B0604020202020204" pitchFamily="34" charset="0"/>
            </a:endParaRPr>
          </a:p>
        </p:txBody>
      </p:sp>
      <p:sp>
        <p:nvSpPr>
          <p:cNvPr id="66" name="Retângulo 65"/>
          <p:cNvSpPr/>
          <p:nvPr/>
        </p:nvSpPr>
        <p:spPr>
          <a:xfrm>
            <a:off x="598837" y="5655092"/>
            <a:ext cx="11118387" cy="430887"/>
          </a:xfrm>
          <a:prstGeom prst="rect">
            <a:avLst/>
          </a:prstGeom>
          <a:solidFill>
            <a:schemeClr val="bg1"/>
          </a:solidFill>
          <a:ln w="28575">
            <a:solidFill>
              <a:schemeClr val="tx1"/>
            </a:solidFill>
          </a:ln>
        </p:spPr>
        <p:txBody>
          <a:bodyPr wrap="square">
            <a:spAutoFit/>
          </a:bodyPr>
          <a:lstStyle/>
          <a:p>
            <a:pPr algn="ctr"/>
            <a:r>
              <a:rPr lang="pt-BR" sz="2200" b="1" dirty="0" smtClean="0"/>
              <a:t>VER ANEXO VI DA IN</a:t>
            </a:r>
            <a:endParaRPr lang="pt-BR" sz="2200" b="1" dirty="0">
              <a:latin typeface="Arial" panose="020B0604020202020204" pitchFamily="34" charset="0"/>
              <a:cs typeface="Arial" panose="020B0604020202020204" pitchFamily="34" charset="0"/>
            </a:endParaRPr>
          </a:p>
        </p:txBody>
      </p:sp>
      <p:sp>
        <p:nvSpPr>
          <p:cNvPr id="15" name="Retângulo 14"/>
          <p:cNvSpPr/>
          <p:nvPr/>
        </p:nvSpPr>
        <p:spPr>
          <a:xfrm>
            <a:off x="598838" y="2848353"/>
            <a:ext cx="11118387" cy="2677656"/>
          </a:xfrm>
          <a:prstGeom prst="rect">
            <a:avLst/>
          </a:prstGeom>
          <a:solidFill>
            <a:schemeClr val="bg1"/>
          </a:solidFill>
          <a:ln w="28575">
            <a:solidFill>
              <a:schemeClr val="tx1"/>
            </a:solidFill>
          </a:ln>
        </p:spPr>
        <p:txBody>
          <a:bodyPr wrap="square">
            <a:spAutoFit/>
          </a:bodyPr>
          <a:lstStyle/>
          <a:p>
            <a:pPr algn="just"/>
            <a:r>
              <a:rPr lang="pt-BR" sz="2800" dirty="0"/>
              <a:t>§ 2º </a:t>
            </a:r>
            <a:r>
              <a:rPr lang="pt-BR" sz="2800" b="1" dirty="0"/>
              <a:t>Não se aplica </a:t>
            </a:r>
            <a:r>
              <a:rPr lang="pt-BR" sz="2800" dirty="0"/>
              <a:t>o disposto no inciso </a:t>
            </a:r>
            <a:r>
              <a:rPr lang="pt-BR" sz="2800" b="1" dirty="0"/>
              <a:t>VII</a:t>
            </a:r>
            <a:r>
              <a:rPr lang="pt-BR" sz="2800" dirty="0"/>
              <a:t> do caput aos serviços de construção civil contratados mediante </a:t>
            </a:r>
            <a:r>
              <a:rPr lang="pt-BR" sz="2800" b="1" dirty="0">
                <a:solidFill>
                  <a:srgbClr val="FF0000"/>
                </a:solidFill>
              </a:rPr>
              <a:t>cessão de mão de obra ou empreitada </a:t>
            </a:r>
            <a:r>
              <a:rPr lang="pt-BR" sz="2800" b="1" u="sng" dirty="0">
                <a:solidFill>
                  <a:srgbClr val="FF0000"/>
                </a:solidFill>
              </a:rPr>
              <a:t>parcial</a:t>
            </a:r>
            <a:r>
              <a:rPr lang="pt-BR" sz="2800" dirty="0"/>
              <a:t> por órgãos públicos da administração direta, autarquias e fundações de direito público, hipótese em que se obrigam a efetuar a retenção prevista no art. 110. (</a:t>
            </a:r>
            <a:r>
              <a:rPr lang="pt-BR" sz="2800" dirty="0">
                <a:hlinkClick r:id="rId3"/>
              </a:rPr>
              <a:t>Regulamento da Previdência Social, de 1999</a:t>
            </a:r>
            <a:r>
              <a:rPr lang="pt-BR" sz="2800" dirty="0"/>
              <a:t>, art. 221-A, parágrafo único)</a:t>
            </a:r>
            <a:endParaRPr lang="pt-BR" sz="2800" dirty="0">
              <a:latin typeface="Arial" panose="020B0604020202020204" pitchFamily="34" charset="0"/>
              <a:cs typeface="Arial" panose="020B0604020202020204" pitchFamily="34" charset="0"/>
            </a:endParaRPr>
          </a:p>
        </p:txBody>
      </p:sp>
      <p:pic>
        <p:nvPicPr>
          <p:cNvPr id="16" name="Imagem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7" name="Retângulo 16">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9" name="Retângulo 18">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10785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ppt_x"/>
                                          </p:val>
                                        </p:tav>
                                        <p:tav tm="100000">
                                          <p:val>
                                            <p:strVal val="#ppt_x"/>
                                          </p:val>
                                        </p:tav>
                                      </p:tavLst>
                                    </p:anim>
                                    <p:anim calcmode="lin" valueType="num">
                                      <p:cBhvr additive="base">
                                        <p:cTn id="20"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1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e Alíquota</a:t>
            </a:r>
            <a:endParaRPr lang="pt-BR" sz="3200" dirty="0"/>
          </a:p>
        </p:txBody>
      </p:sp>
      <p:pic>
        <p:nvPicPr>
          <p:cNvPr id="12" name="Imagem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4" name="Retângulo 1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5" name="Retângulo 14">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6" name="Retângulo 15">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63607196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845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e Alíquota</a:t>
            </a:r>
            <a:endParaRPr lang="pt-BR" sz="3200" dirty="0"/>
          </a:p>
        </p:txBody>
      </p:sp>
      <p:sp>
        <p:nvSpPr>
          <p:cNvPr id="19" name="CaixaDeTexto 18">
            <a:extLst>
              <a:ext uri="{FF2B5EF4-FFF2-40B4-BE49-F238E27FC236}">
                <a16:creationId xmlns="" xmlns:a16="http://schemas.microsoft.com/office/drawing/2014/main" id="{FB529CFA-067F-4BEA-814E-1F0D804619A5}"/>
              </a:ext>
            </a:extLst>
          </p:cNvPr>
          <p:cNvSpPr txBox="1"/>
          <p:nvPr/>
        </p:nvSpPr>
        <p:spPr>
          <a:xfrm>
            <a:off x="1193669" y="3963637"/>
            <a:ext cx="10282646" cy="1323439"/>
          </a:xfrm>
          <a:prstGeom prst="rect">
            <a:avLst/>
          </a:prstGeom>
          <a:noFill/>
          <a:ln w="28575">
            <a:solidFill>
              <a:schemeClr val="tx1"/>
            </a:solidFill>
          </a:ln>
        </p:spPr>
        <p:txBody>
          <a:bodyPr wrap="square" rtlCol="0">
            <a:spAutoFit/>
          </a:bodyPr>
          <a:lstStyle/>
          <a:p>
            <a:pPr algn="ctr"/>
            <a:r>
              <a:rPr lang="pt-BR" sz="4000" b="1" dirty="0" smtClean="0">
                <a:solidFill>
                  <a:srgbClr val="FF0000"/>
                </a:solidFill>
              </a:rPr>
              <a:t>ALÍQUOTA</a:t>
            </a:r>
            <a:endParaRPr lang="pt-BR" sz="4000" dirty="0"/>
          </a:p>
          <a:p>
            <a:pPr algn="ctr"/>
            <a:r>
              <a:rPr lang="pt-BR" sz="4000" dirty="0" smtClean="0"/>
              <a:t>11% ou 3,5% e Adicional </a:t>
            </a:r>
            <a:r>
              <a:rPr lang="pt-BR" sz="4000" smtClean="0"/>
              <a:t>de Alíquota</a:t>
            </a:r>
            <a:endParaRPr lang="pt-BR" sz="4000" dirty="0"/>
          </a:p>
        </p:txBody>
      </p:sp>
      <p:sp>
        <p:nvSpPr>
          <p:cNvPr id="20" name="CaixaDeTexto 19">
            <a:extLst>
              <a:ext uri="{FF2B5EF4-FFF2-40B4-BE49-F238E27FC236}">
                <a16:creationId xmlns="" xmlns:a16="http://schemas.microsoft.com/office/drawing/2014/main" id="{EDF64700-2780-4439-9FCF-C8123E5FCA8D}"/>
              </a:ext>
            </a:extLst>
          </p:cNvPr>
          <p:cNvSpPr txBox="1"/>
          <p:nvPr/>
        </p:nvSpPr>
        <p:spPr>
          <a:xfrm>
            <a:off x="1193669" y="1460823"/>
            <a:ext cx="10282646" cy="1938992"/>
          </a:xfrm>
          <a:prstGeom prst="rect">
            <a:avLst/>
          </a:prstGeom>
          <a:noFill/>
          <a:ln w="28575">
            <a:solidFill>
              <a:schemeClr val="tx1"/>
            </a:solidFill>
          </a:ln>
        </p:spPr>
        <p:txBody>
          <a:bodyPr wrap="square" rtlCol="0">
            <a:spAutoFit/>
          </a:bodyPr>
          <a:lstStyle/>
          <a:p>
            <a:pPr algn="ctr"/>
            <a:r>
              <a:rPr lang="pt-BR" sz="4000" b="1" dirty="0" smtClean="0">
                <a:solidFill>
                  <a:srgbClr val="FF0000"/>
                </a:solidFill>
              </a:rPr>
              <a:t>BASE DE CÁLCULO</a:t>
            </a:r>
          </a:p>
          <a:p>
            <a:pPr algn="ctr"/>
            <a:r>
              <a:rPr lang="pt-BR" sz="4000" dirty="0" smtClean="0"/>
              <a:t>Valor </a:t>
            </a:r>
            <a:r>
              <a:rPr lang="pt-BR" sz="4000" dirty="0"/>
              <a:t>Bruto </a:t>
            </a:r>
            <a:r>
              <a:rPr lang="pt-BR" sz="4000" dirty="0" smtClean="0"/>
              <a:t>do documento fiscal</a:t>
            </a:r>
          </a:p>
          <a:p>
            <a:pPr algn="ctr"/>
            <a:r>
              <a:rPr lang="pt-BR" sz="4000" dirty="0" smtClean="0"/>
              <a:t>(há casos de redução)</a:t>
            </a:r>
            <a:endParaRPr lang="pt-BR" sz="4000" dirty="0"/>
          </a:p>
        </p:txBody>
      </p:sp>
      <p:pic>
        <p:nvPicPr>
          <p:cNvPr id="16" name="Imagem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7" name="Retângulo 16">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8" name="Retângulo 17">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1" name="Retângulo 20">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400745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7846"/>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 Deduções - Art. 116 (IN 2110/22)</a:t>
            </a:r>
            <a:endParaRPr lang="pt-BR" sz="3200" dirty="0"/>
          </a:p>
        </p:txBody>
      </p:sp>
      <p:sp>
        <p:nvSpPr>
          <p:cNvPr id="20" name="Retângulo 19">
            <a:extLst>
              <a:ext uri="{FF2B5EF4-FFF2-40B4-BE49-F238E27FC236}">
                <a16:creationId xmlns="" xmlns:a16="http://schemas.microsoft.com/office/drawing/2014/main" id="{D0672AA4-3584-4FDC-84B9-C477F9A05DFB}"/>
              </a:ext>
            </a:extLst>
          </p:cNvPr>
          <p:cNvSpPr/>
          <p:nvPr/>
        </p:nvSpPr>
        <p:spPr>
          <a:xfrm>
            <a:off x="1774921" y="928276"/>
            <a:ext cx="8853326" cy="4616648"/>
          </a:xfrm>
          <a:prstGeom prst="rect">
            <a:avLst/>
          </a:prstGeom>
          <a:solidFill>
            <a:schemeClr val="bg1"/>
          </a:solidFill>
        </p:spPr>
        <p:txBody>
          <a:bodyPr wrap="square">
            <a:spAutoFit/>
          </a:bodyPr>
          <a:lstStyle/>
          <a:p>
            <a:pPr algn="just">
              <a:lnSpc>
                <a:spcPct val="150000"/>
              </a:lnSpc>
            </a:pPr>
            <a:r>
              <a:rPr lang="pt-BR" sz="2800" dirty="0" smtClean="0">
                <a:latin typeface="Arial" panose="020B0604020202020204" pitchFamily="34" charset="0"/>
                <a:cs typeface="Arial" panose="020B0604020202020204" pitchFamily="34" charset="0"/>
              </a:rPr>
              <a:t>Art. 116. Os </a:t>
            </a:r>
            <a:r>
              <a:rPr lang="pt-BR" sz="2800" dirty="0">
                <a:latin typeface="Arial" panose="020B0604020202020204" pitchFamily="34" charset="0"/>
                <a:cs typeface="Arial" panose="020B0604020202020204" pitchFamily="34" charset="0"/>
              </a:rPr>
              <a:t>valores de materiais ou de equipamentos, próprios ou de terceiros, exceto os equipamentos manuais, fornecidos pela contratada, </a:t>
            </a:r>
            <a:r>
              <a:rPr lang="pt-BR" sz="2800" b="1" dirty="0">
                <a:solidFill>
                  <a:srgbClr val="FF0000"/>
                </a:solidFill>
                <a:latin typeface="Arial" panose="020B0604020202020204" pitchFamily="34" charset="0"/>
                <a:cs typeface="Arial" panose="020B0604020202020204" pitchFamily="34" charset="0"/>
              </a:rPr>
              <a:t>discriminados no contrato e na nota fiscal ou fatura</a:t>
            </a:r>
            <a:r>
              <a:rPr lang="pt-BR" sz="2800" dirty="0">
                <a:latin typeface="Arial" panose="020B0604020202020204" pitchFamily="34" charset="0"/>
                <a:cs typeface="Arial" panose="020B0604020202020204" pitchFamily="34" charset="0"/>
              </a:rPr>
              <a:t>, </a:t>
            </a:r>
            <a:r>
              <a:rPr lang="pt-BR" sz="2800" b="1" u="sng" dirty="0">
                <a:latin typeface="Arial" panose="020B0604020202020204" pitchFamily="34" charset="0"/>
                <a:cs typeface="Arial" panose="020B0604020202020204" pitchFamily="34" charset="0"/>
              </a:rPr>
              <a:t>não integram a base de cálculo da retenção </a:t>
            </a:r>
            <a:r>
              <a:rPr lang="pt-BR" sz="2800" dirty="0">
                <a:latin typeface="Arial" panose="020B0604020202020204" pitchFamily="34" charset="0"/>
                <a:cs typeface="Arial" panose="020B0604020202020204" pitchFamily="34" charset="0"/>
              </a:rPr>
              <a:t>de que trata o art. 110, </a:t>
            </a:r>
            <a:r>
              <a:rPr lang="pt-BR" sz="2800" b="1" u="sng" dirty="0">
                <a:latin typeface="Arial" panose="020B0604020202020204" pitchFamily="34" charset="0"/>
                <a:cs typeface="Arial" panose="020B0604020202020204" pitchFamily="34" charset="0"/>
              </a:rPr>
              <a:t>desde que comprovados</a:t>
            </a:r>
            <a:r>
              <a:rPr lang="pt-BR" sz="2800" dirty="0">
                <a:latin typeface="Arial" panose="020B0604020202020204" pitchFamily="34" charset="0"/>
                <a:cs typeface="Arial" panose="020B0604020202020204" pitchFamily="34" charset="0"/>
              </a:rPr>
              <a:t>. (</a:t>
            </a:r>
            <a:r>
              <a:rPr lang="pt-BR" sz="2800" dirty="0">
                <a:latin typeface="Arial" panose="020B0604020202020204" pitchFamily="34" charset="0"/>
                <a:cs typeface="Arial" panose="020B0604020202020204" pitchFamily="34" charset="0"/>
                <a:hlinkClick r:id="rId3"/>
              </a:rPr>
              <a:t>Regulamento da Previdência Social, de 1999</a:t>
            </a:r>
            <a:r>
              <a:rPr lang="pt-BR" sz="2800" dirty="0">
                <a:latin typeface="Arial" panose="020B0604020202020204" pitchFamily="34" charset="0"/>
                <a:cs typeface="Arial" panose="020B0604020202020204" pitchFamily="34" charset="0"/>
              </a:rPr>
              <a:t>, art. 219, § 7º)</a:t>
            </a:r>
          </a:p>
        </p:txBody>
      </p:sp>
      <p:pic>
        <p:nvPicPr>
          <p:cNvPr id="38" name="Imagem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9" name="Retângulo 38">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40" name="Retângulo 39">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1" name="Retângulo 40">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30696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 Deduções - Art. 116 (IN 2110/22)</a:t>
            </a:r>
            <a:endParaRPr lang="pt-BR" sz="3200" dirty="0"/>
          </a:p>
        </p:txBody>
      </p:sp>
      <p:sp>
        <p:nvSpPr>
          <p:cNvPr id="13" name="CaixaDeTexto 12">
            <a:extLst>
              <a:ext uri="{FF2B5EF4-FFF2-40B4-BE49-F238E27FC236}">
                <a16:creationId xmlns="" xmlns:a16="http://schemas.microsoft.com/office/drawing/2014/main" id="{E9F2E2E6-741D-4149-961B-D6FED4914380}"/>
              </a:ext>
            </a:extLst>
          </p:cNvPr>
          <p:cNvSpPr txBox="1"/>
          <p:nvPr/>
        </p:nvSpPr>
        <p:spPr>
          <a:xfrm>
            <a:off x="2968117" y="1248968"/>
            <a:ext cx="6414052" cy="1754326"/>
          </a:xfrm>
          <a:prstGeom prst="rect">
            <a:avLst/>
          </a:prstGeom>
          <a:solidFill>
            <a:schemeClr val="accent2">
              <a:lumMod val="60000"/>
              <a:lumOff val="40000"/>
            </a:schemeClr>
          </a:solidFill>
        </p:spPr>
        <p:txBody>
          <a:bodyPr wrap="square" rtlCol="0">
            <a:spAutoFit/>
          </a:bodyPr>
          <a:lstStyle/>
          <a:p>
            <a:pPr algn="ctr"/>
            <a:r>
              <a:rPr lang="pt-BR" sz="3600" dirty="0"/>
              <a:t>Valor dos materiais e equipamentos fornecidos pela </a:t>
            </a:r>
            <a:r>
              <a:rPr lang="pt-BR" sz="3600" dirty="0" smtClean="0"/>
              <a:t>contratada (total)</a:t>
            </a:r>
            <a:endParaRPr lang="pt-BR" sz="3600" dirty="0"/>
          </a:p>
        </p:txBody>
      </p:sp>
      <p:sp>
        <p:nvSpPr>
          <p:cNvPr id="15" name="CaixaDeTexto 14">
            <a:extLst>
              <a:ext uri="{FF2B5EF4-FFF2-40B4-BE49-F238E27FC236}">
                <a16:creationId xmlns="" xmlns:a16="http://schemas.microsoft.com/office/drawing/2014/main" id="{8BA6C4FE-08DD-4BD5-BA34-6D5FE213C23D}"/>
              </a:ext>
            </a:extLst>
          </p:cNvPr>
          <p:cNvSpPr txBox="1"/>
          <p:nvPr/>
        </p:nvSpPr>
        <p:spPr>
          <a:xfrm>
            <a:off x="1265213" y="3614481"/>
            <a:ext cx="4472608" cy="1200329"/>
          </a:xfrm>
          <a:prstGeom prst="rect">
            <a:avLst/>
          </a:prstGeom>
          <a:solidFill>
            <a:srgbClr val="FFFF66"/>
          </a:solidFill>
        </p:spPr>
        <p:txBody>
          <a:bodyPr wrap="square" rtlCol="0">
            <a:spAutoFit/>
          </a:bodyPr>
          <a:lstStyle/>
          <a:p>
            <a:pPr algn="ctr"/>
            <a:r>
              <a:rPr lang="pt-BR" sz="3600" dirty="0"/>
              <a:t>Discriminados no Contrato</a:t>
            </a:r>
          </a:p>
        </p:txBody>
      </p:sp>
      <p:cxnSp>
        <p:nvCxnSpPr>
          <p:cNvPr id="16" name="Conector de Seta Reta 4">
            <a:extLst>
              <a:ext uri="{FF2B5EF4-FFF2-40B4-BE49-F238E27FC236}">
                <a16:creationId xmlns="" xmlns:a16="http://schemas.microsoft.com/office/drawing/2014/main" id="{7F44AF00-3F80-4E70-96E2-8CF22330F8C3}"/>
              </a:ext>
            </a:extLst>
          </p:cNvPr>
          <p:cNvCxnSpPr>
            <a:cxnSpLocks/>
          </p:cNvCxnSpPr>
          <p:nvPr/>
        </p:nvCxnSpPr>
        <p:spPr>
          <a:xfrm flipH="1">
            <a:off x="4346343" y="3031889"/>
            <a:ext cx="728869" cy="5283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CaixaDeTexto 16">
            <a:extLst>
              <a:ext uri="{FF2B5EF4-FFF2-40B4-BE49-F238E27FC236}">
                <a16:creationId xmlns="" xmlns:a16="http://schemas.microsoft.com/office/drawing/2014/main" id="{890FDEE5-EC2A-45BA-80B8-D5E52F2519C6}"/>
              </a:ext>
            </a:extLst>
          </p:cNvPr>
          <p:cNvSpPr txBox="1"/>
          <p:nvPr/>
        </p:nvSpPr>
        <p:spPr>
          <a:xfrm>
            <a:off x="6824500" y="3581925"/>
            <a:ext cx="4472608" cy="1200329"/>
          </a:xfrm>
          <a:prstGeom prst="rect">
            <a:avLst/>
          </a:prstGeom>
          <a:solidFill>
            <a:srgbClr val="00B050"/>
          </a:solidFill>
        </p:spPr>
        <p:txBody>
          <a:bodyPr wrap="square" rtlCol="0">
            <a:spAutoFit/>
          </a:bodyPr>
          <a:lstStyle/>
          <a:p>
            <a:pPr algn="ctr"/>
            <a:r>
              <a:rPr lang="pt-BR" sz="3600" dirty="0"/>
              <a:t>Discriminados na Nota Fiscal</a:t>
            </a:r>
          </a:p>
        </p:txBody>
      </p:sp>
      <p:cxnSp>
        <p:nvCxnSpPr>
          <p:cNvPr id="18" name="Conector de Seta Reta 22">
            <a:extLst>
              <a:ext uri="{FF2B5EF4-FFF2-40B4-BE49-F238E27FC236}">
                <a16:creationId xmlns="" xmlns:a16="http://schemas.microsoft.com/office/drawing/2014/main" id="{B421CA18-66DB-4DDC-AA24-4DE8BA312EB2}"/>
              </a:ext>
            </a:extLst>
          </p:cNvPr>
          <p:cNvCxnSpPr>
            <a:cxnSpLocks/>
          </p:cNvCxnSpPr>
          <p:nvPr/>
        </p:nvCxnSpPr>
        <p:spPr>
          <a:xfrm>
            <a:off x="7294952" y="3003294"/>
            <a:ext cx="987286" cy="5569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Imagem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0" name="Retângulo 19">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1" name="Retângulo 20">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2" name="Retângulo 21">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63433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 Deduções - Art. 116 (IN 2110/22)</a:t>
            </a:r>
            <a:endParaRPr lang="pt-BR" sz="3200" dirty="0"/>
          </a:p>
        </p:txBody>
      </p:sp>
      <p:sp>
        <p:nvSpPr>
          <p:cNvPr id="20" name="Retângulo 19">
            <a:extLst>
              <a:ext uri="{FF2B5EF4-FFF2-40B4-BE49-F238E27FC236}">
                <a16:creationId xmlns="" xmlns:a16="http://schemas.microsoft.com/office/drawing/2014/main" id="{D0672AA4-3584-4FDC-84B9-C477F9A05DFB}"/>
              </a:ext>
            </a:extLst>
          </p:cNvPr>
          <p:cNvSpPr/>
          <p:nvPr/>
        </p:nvSpPr>
        <p:spPr>
          <a:xfrm>
            <a:off x="1774921" y="1032173"/>
            <a:ext cx="8853326" cy="3970318"/>
          </a:xfrm>
          <a:prstGeom prst="rect">
            <a:avLst/>
          </a:prstGeom>
          <a:solidFill>
            <a:schemeClr val="bg1"/>
          </a:solidFill>
        </p:spPr>
        <p:txBody>
          <a:bodyPr wrap="square">
            <a:spAutoFit/>
          </a:bodyPr>
          <a:lstStyle/>
          <a:p>
            <a:pPr algn="just">
              <a:lnSpc>
                <a:spcPct val="150000"/>
              </a:lnSpc>
            </a:pPr>
            <a:r>
              <a:rPr lang="pt-BR" sz="2800" dirty="0" smtClean="0">
                <a:latin typeface="Arial" panose="020B0604020202020204" pitchFamily="34" charset="0"/>
                <a:cs typeface="Arial" panose="020B0604020202020204" pitchFamily="34" charset="0"/>
              </a:rPr>
              <a:t>Art. 116. </a:t>
            </a:r>
          </a:p>
          <a:p>
            <a:pPr algn="just">
              <a:lnSpc>
                <a:spcPct val="150000"/>
              </a:lnSpc>
            </a:pPr>
            <a:r>
              <a:rPr lang="pt-BR" sz="2800" dirty="0">
                <a:latin typeface="Arial" panose="020B0604020202020204" pitchFamily="34" charset="0"/>
                <a:cs typeface="Arial" panose="020B0604020202020204" pitchFamily="34" charset="0"/>
              </a:rPr>
              <a:t>§ 3º </a:t>
            </a:r>
            <a:r>
              <a:rPr lang="pt-BR" sz="2800" b="1" dirty="0">
                <a:latin typeface="Arial" panose="020B0604020202020204" pitchFamily="34" charset="0"/>
                <a:cs typeface="Arial" panose="020B0604020202020204" pitchFamily="34" charset="0"/>
              </a:rPr>
              <a:t>Considera-se discriminação no contrato</a:t>
            </a:r>
            <a:r>
              <a:rPr lang="pt-BR" sz="2800" dirty="0">
                <a:latin typeface="Arial" panose="020B0604020202020204" pitchFamily="34" charset="0"/>
                <a:cs typeface="Arial" panose="020B0604020202020204" pitchFamily="34" charset="0"/>
              </a:rPr>
              <a:t> </a:t>
            </a:r>
            <a:r>
              <a:rPr lang="pt-BR" sz="2800" b="1" dirty="0">
                <a:solidFill>
                  <a:srgbClr val="FF0000"/>
                </a:solidFill>
                <a:latin typeface="Arial" panose="020B0604020202020204" pitchFamily="34" charset="0"/>
                <a:cs typeface="Arial" panose="020B0604020202020204" pitchFamily="34" charset="0"/>
              </a:rPr>
              <a:t>os valores nele consignados</a:t>
            </a:r>
            <a:r>
              <a:rPr lang="pt-BR" sz="2800" dirty="0">
                <a:latin typeface="Arial" panose="020B0604020202020204" pitchFamily="34" charset="0"/>
                <a:cs typeface="Arial" panose="020B0604020202020204" pitchFamily="34" charset="0"/>
              </a:rPr>
              <a:t>, relativos a material ou equipamentos, </a:t>
            </a:r>
            <a:r>
              <a:rPr lang="pt-BR" sz="2800" b="1" dirty="0">
                <a:solidFill>
                  <a:srgbClr val="FF0000"/>
                </a:solidFill>
                <a:latin typeface="Arial" panose="020B0604020202020204" pitchFamily="34" charset="0"/>
                <a:cs typeface="Arial" panose="020B0604020202020204" pitchFamily="34" charset="0"/>
              </a:rPr>
              <a:t>ou os previstos em planilha à parte</a:t>
            </a:r>
            <a:r>
              <a:rPr lang="pt-BR" sz="2800" dirty="0">
                <a:latin typeface="Arial" panose="020B0604020202020204" pitchFamily="34" charset="0"/>
                <a:cs typeface="Arial" panose="020B0604020202020204" pitchFamily="34" charset="0"/>
              </a:rPr>
              <a:t>, desde que esta seja parte integrante do contrato mediante cláusula nele expressa.</a:t>
            </a:r>
          </a:p>
        </p:txBody>
      </p:sp>
      <p:pic>
        <p:nvPicPr>
          <p:cNvPr id="21" name="Imagem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2" name="Retângulo 21">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3" name="Retângulo 22">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4" name="Retângulo 23">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38355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96236" y="4697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 Deduções - Art. 117 (IN 2110/22)</a:t>
            </a:r>
            <a:endParaRPr lang="pt-BR" sz="3200" dirty="0"/>
          </a:p>
        </p:txBody>
      </p:sp>
      <p:sp>
        <p:nvSpPr>
          <p:cNvPr id="19" name="CaixaDeTexto 18">
            <a:extLst>
              <a:ext uri="{FF2B5EF4-FFF2-40B4-BE49-F238E27FC236}">
                <a16:creationId xmlns="" xmlns:a16="http://schemas.microsoft.com/office/drawing/2014/main" id="{E9F2E2E6-741D-4149-961B-D6FED4914380}"/>
              </a:ext>
            </a:extLst>
          </p:cNvPr>
          <p:cNvSpPr txBox="1"/>
          <p:nvPr/>
        </p:nvSpPr>
        <p:spPr>
          <a:xfrm>
            <a:off x="358970" y="1437768"/>
            <a:ext cx="6414052" cy="461665"/>
          </a:xfrm>
          <a:prstGeom prst="rect">
            <a:avLst/>
          </a:prstGeom>
          <a:solidFill>
            <a:schemeClr val="accent2">
              <a:lumMod val="60000"/>
              <a:lumOff val="40000"/>
            </a:schemeClr>
          </a:solidFill>
        </p:spPr>
        <p:txBody>
          <a:bodyPr wrap="square" rtlCol="0">
            <a:spAutoFit/>
          </a:bodyPr>
          <a:lstStyle/>
          <a:p>
            <a:pPr algn="ctr"/>
            <a:r>
              <a:rPr lang="pt-BR" sz="2400" dirty="0"/>
              <a:t>TIPO DO SERVIÇO</a:t>
            </a:r>
          </a:p>
        </p:txBody>
      </p:sp>
      <p:sp>
        <p:nvSpPr>
          <p:cNvPr id="21" name="CaixaDeTexto 20">
            <a:extLst>
              <a:ext uri="{FF2B5EF4-FFF2-40B4-BE49-F238E27FC236}">
                <a16:creationId xmlns="" xmlns:a16="http://schemas.microsoft.com/office/drawing/2014/main" id="{C83DEA64-658B-491D-8CC5-5FC000BA4D5E}"/>
              </a:ext>
            </a:extLst>
          </p:cNvPr>
          <p:cNvSpPr txBox="1"/>
          <p:nvPr/>
        </p:nvSpPr>
        <p:spPr>
          <a:xfrm>
            <a:off x="7318993" y="1258193"/>
            <a:ext cx="4658124" cy="830997"/>
          </a:xfrm>
          <a:prstGeom prst="rect">
            <a:avLst/>
          </a:prstGeom>
          <a:solidFill>
            <a:schemeClr val="accent2">
              <a:lumMod val="60000"/>
              <a:lumOff val="40000"/>
            </a:schemeClr>
          </a:solidFill>
        </p:spPr>
        <p:txBody>
          <a:bodyPr wrap="square" rtlCol="0">
            <a:spAutoFit/>
          </a:bodyPr>
          <a:lstStyle/>
          <a:p>
            <a:pPr algn="ctr"/>
            <a:r>
              <a:rPr lang="pt-BR" sz="2400" dirty="0"/>
              <a:t>% DO VALOR BRUTO PARA </a:t>
            </a:r>
            <a:r>
              <a:rPr lang="pt-BR" sz="2400" dirty="0" smtClean="0"/>
              <a:t>BC</a:t>
            </a:r>
          </a:p>
          <a:p>
            <a:pPr algn="ctr"/>
            <a:r>
              <a:rPr lang="pt-BR" sz="2400" dirty="0" smtClean="0"/>
              <a:t>(Mínimo)</a:t>
            </a:r>
            <a:endParaRPr lang="pt-BR" sz="2400" dirty="0"/>
          </a:p>
        </p:txBody>
      </p:sp>
      <p:sp>
        <p:nvSpPr>
          <p:cNvPr id="22" name="CaixaDeTexto 21">
            <a:extLst>
              <a:ext uri="{FF2B5EF4-FFF2-40B4-BE49-F238E27FC236}">
                <a16:creationId xmlns="" xmlns:a16="http://schemas.microsoft.com/office/drawing/2014/main" id="{284CA8D0-36AD-4C9F-BAB1-8A2E25CD6757}"/>
              </a:ext>
            </a:extLst>
          </p:cNvPr>
          <p:cNvSpPr txBox="1"/>
          <p:nvPr/>
        </p:nvSpPr>
        <p:spPr>
          <a:xfrm>
            <a:off x="1590650" y="2081081"/>
            <a:ext cx="3898440" cy="707886"/>
          </a:xfrm>
          <a:prstGeom prst="rect">
            <a:avLst/>
          </a:prstGeom>
          <a:noFill/>
        </p:spPr>
        <p:txBody>
          <a:bodyPr wrap="none" rtlCol="0">
            <a:spAutoFit/>
          </a:bodyPr>
          <a:lstStyle/>
          <a:p>
            <a:r>
              <a:rPr lang="pt-BR" sz="4000" dirty="0"/>
              <a:t>Serviços em Geral</a:t>
            </a:r>
          </a:p>
        </p:txBody>
      </p:sp>
      <p:sp>
        <p:nvSpPr>
          <p:cNvPr id="23" name="CaixaDeTexto 22">
            <a:extLst>
              <a:ext uri="{FF2B5EF4-FFF2-40B4-BE49-F238E27FC236}">
                <a16:creationId xmlns="" xmlns:a16="http://schemas.microsoft.com/office/drawing/2014/main" id="{D18B30C1-A538-4F7F-AC1F-121E47687D47}"/>
              </a:ext>
            </a:extLst>
          </p:cNvPr>
          <p:cNvSpPr txBox="1"/>
          <p:nvPr/>
        </p:nvSpPr>
        <p:spPr>
          <a:xfrm>
            <a:off x="9179196" y="2037431"/>
            <a:ext cx="1071127" cy="707886"/>
          </a:xfrm>
          <a:prstGeom prst="rect">
            <a:avLst/>
          </a:prstGeom>
          <a:noFill/>
        </p:spPr>
        <p:txBody>
          <a:bodyPr wrap="none" rtlCol="0">
            <a:spAutoFit/>
          </a:bodyPr>
          <a:lstStyle/>
          <a:p>
            <a:r>
              <a:rPr lang="pt-BR" sz="4000" dirty="0"/>
              <a:t>50%</a:t>
            </a:r>
          </a:p>
        </p:txBody>
      </p:sp>
      <p:cxnSp>
        <p:nvCxnSpPr>
          <p:cNvPr id="24" name="Conector de Seta Reta 81">
            <a:extLst>
              <a:ext uri="{FF2B5EF4-FFF2-40B4-BE49-F238E27FC236}">
                <a16:creationId xmlns="" xmlns:a16="http://schemas.microsoft.com/office/drawing/2014/main" id="{BC15C88C-03B0-4973-AA34-36FA62CD5C07}"/>
              </a:ext>
            </a:extLst>
          </p:cNvPr>
          <p:cNvCxnSpPr>
            <a:cxnSpLocks/>
          </p:cNvCxnSpPr>
          <p:nvPr/>
        </p:nvCxnSpPr>
        <p:spPr>
          <a:xfrm flipV="1">
            <a:off x="5598808" y="2424620"/>
            <a:ext cx="3255183" cy="20489"/>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25" name="CaixaDeTexto 24">
            <a:extLst>
              <a:ext uri="{FF2B5EF4-FFF2-40B4-BE49-F238E27FC236}">
                <a16:creationId xmlns="" xmlns:a16="http://schemas.microsoft.com/office/drawing/2014/main" id="{5E22AFCE-FA63-4748-BD15-09C2DEBA5E4C}"/>
              </a:ext>
            </a:extLst>
          </p:cNvPr>
          <p:cNvSpPr txBox="1"/>
          <p:nvPr/>
        </p:nvSpPr>
        <p:spPr>
          <a:xfrm>
            <a:off x="742181" y="3067995"/>
            <a:ext cx="5595378" cy="707886"/>
          </a:xfrm>
          <a:prstGeom prst="rect">
            <a:avLst/>
          </a:prstGeom>
          <a:noFill/>
        </p:spPr>
        <p:txBody>
          <a:bodyPr wrap="none" rtlCol="0">
            <a:spAutoFit/>
          </a:bodyPr>
          <a:lstStyle/>
          <a:p>
            <a:r>
              <a:rPr lang="pt-BR" sz="4000" dirty="0"/>
              <a:t>Transporte de passageiros</a:t>
            </a:r>
          </a:p>
        </p:txBody>
      </p:sp>
      <p:sp>
        <p:nvSpPr>
          <p:cNvPr id="26" name="CaixaDeTexto 25">
            <a:extLst>
              <a:ext uri="{FF2B5EF4-FFF2-40B4-BE49-F238E27FC236}">
                <a16:creationId xmlns="" xmlns:a16="http://schemas.microsoft.com/office/drawing/2014/main" id="{A914AEA6-3539-4C26-BBFC-7EA2F0F78D20}"/>
              </a:ext>
            </a:extLst>
          </p:cNvPr>
          <p:cNvSpPr txBox="1"/>
          <p:nvPr/>
        </p:nvSpPr>
        <p:spPr>
          <a:xfrm>
            <a:off x="9179196" y="3060707"/>
            <a:ext cx="1071127" cy="707886"/>
          </a:xfrm>
          <a:prstGeom prst="rect">
            <a:avLst/>
          </a:prstGeom>
          <a:noFill/>
        </p:spPr>
        <p:txBody>
          <a:bodyPr wrap="none" rtlCol="0">
            <a:spAutoFit/>
          </a:bodyPr>
          <a:lstStyle/>
          <a:p>
            <a:r>
              <a:rPr lang="pt-BR" sz="4000" dirty="0"/>
              <a:t>30%</a:t>
            </a:r>
          </a:p>
        </p:txBody>
      </p:sp>
      <p:cxnSp>
        <p:nvCxnSpPr>
          <p:cNvPr id="27" name="Conector de Seta Reta 90">
            <a:extLst>
              <a:ext uri="{FF2B5EF4-FFF2-40B4-BE49-F238E27FC236}">
                <a16:creationId xmlns="" xmlns:a16="http://schemas.microsoft.com/office/drawing/2014/main" id="{1CC89EDE-5D9D-4B5E-B2AC-9435769FE196}"/>
              </a:ext>
            </a:extLst>
          </p:cNvPr>
          <p:cNvCxnSpPr>
            <a:cxnSpLocks/>
          </p:cNvCxnSpPr>
          <p:nvPr/>
        </p:nvCxnSpPr>
        <p:spPr>
          <a:xfrm>
            <a:off x="6495105" y="3431559"/>
            <a:ext cx="2358886"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28" name="CaixaDeTexto 27">
            <a:extLst>
              <a:ext uri="{FF2B5EF4-FFF2-40B4-BE49-F238E27FC236}">
                <a16:creationId xmlns="" xmlns:a16="http://schemas.microsoft.com/office/drawing/2014/main" id="{F87B3D83-37FA-4F31-AFC9-8ACB41ECC9A7}"/>
              </a:ext>
            </a:extLst>
          </p:cNvPr>
          <p:cNvSpPr txBox="1"/>
          <p:nvPr/>
        </p:nvSpPr>
        <p:spPr>
          <a:xfrm>
            <a:off x="1292312" y="4114253"/>
            <a:ext cx="4130683" cy="707886"/>
          </a:xfrm>
          <a:prstGeom prst="rect">
            <a:avLst/>
          </a:prstGeom>
          <a:noFill/>
        </p:spPr>
        <p:txBody>
          <a:bodyPr wrap="none" rtlCol="0">
            <a:spAutoFit/>
          </a:bodyPr>
          <a:lstStyle/>
          <a:p>
            <a:r>
              <a:rPr lang="pt-BR" sz="4000" dirty="0"/>
              <a:t>Limpeza Hospitalar</a:t>
            </a:r>
          </a:p>
        </p:txBody>
      </p:sp>
      <p:sp>
        <p:nvSpPr>
          <p:cNvPr id="31" name="CaixaDeTexto 30">
            <a:extLst>
              <a:ext uri="{FF2B5EF4-FFF2-40B4-BE49-F238E27FC236}">
                <a16:creationId xmlns="" xmlns:a16="http://schemas.microsoft.com/office/drawing/2014/main" id="{42239237-72A6-4F0E-9C3F-E74833390467}"/>
              </a:ext>
            </a:extLst>
          </p:cNvPr>
          <p:cNvSpPr txBox="1"/>
          <p:nvPr/>
        </p:nvSpPr>
        <p:spPr>
          <a:xfrm>
            <a:off x="9185824" y="4114253"/>
            <a:ext cx="1071127" cy="707886"/>
          </a:xfrm>
          <a:prstGeom prst="rect">
            <a:avLst/>
          </a:prstGeom>
          <a:noFill/>
        </p:spPr>
        <p:txBody>
          <a:bodyPr wrap="none" rtlCol="0">
            <a:spAutoFit/>
          </a:bodyPr>
          <a:lstStyle/>
          <a:p>
            <a:r>
              <a:rPr lang="pt-BR" sz="4000" dirty="0"/>
              <a:t>65%</a:t>
            </a:r>
          </a:p>
        </p:txBody>
      </p:sp>
      <p:cxnSp>
        <p:nvCxnSpPr>
          <p:cNvPr id="32" name="Conector de Seta Reta 93">
            <a:extLst>
              <a:ext uri="{FF2B5EF4-FFF2-40B4-BE49-F238E27FC236}">
                <a16:creationId xmlns="" xmlns:a16="http://schemas.microsoft.com/office/drawing/2014/main" id="{9D23D2B6-7371-4A74-AAD6-6F277F87B410}"/>
              </a:ext>
            </a:extLst>
          </p:cNvPr>
          <p:cNvCxnSpPr>
            <a:cxnSpLocks/>
          </p:cNvCxnSpPr>
          <p:nvPr/>
        </p:nvCxnSpPr>
        <p:spPr>
          <a:xfrm>
            <a:off x="5699974" y="4485105"/>
            <a:ext cx="3160645"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33" name="CaixaDeTexto 32">
            <a:extLst>
              <a:ext uri="{FF2B5EF4-FFF2-40B4-BE49-F238E27FC236}">
                <a16:creationId xmlns="" xmlns:a16="http://schemas.microsoft.com/office/drawing/2014/main" id="{FB6BD65D-7883-426A-AF6F-CA34D7EF7E60}"/>
              </a:ext>
            </a:extLst>
          </p:cNvPr>
          <p:cNvSpPr txBox="1"/>
          <p:nvPr/>
        </p:nvSpPr>
        <p:spPr>
          <a:xfrm>
            <a:off x="1298940" y="5260567"/>
            <a:ext cx="3892412" cy="707886"/>
          </a:xfrm>
          <a:prstGeom prst="rect">
            <a:avLst/>
          </a:prstGeom>
          <a:noFill/>
        </p:spPr>
        <p:txBody>
          <a:bodyPr wrap="none" rtlCol="0">
            <a:spAutoFit/>
          </a:bodyPr>
          <a:lstStyle/>
          <a:p>
            <a:r>
              <a:rPr lang="pt-BR" sz="4000" dirty="0"/>
              <a:t>Limpeza em Geral</a:t>
            </a:r>
          </a:p>
        </p:txBody>
      </p:sp>
      <p:sp>
        <p:nvSpPr>
          <p:cNvPr id="34" name="CaixaDeTexto 33">
            <a:extLst>
              <a:ext uri="{FF2B5EF4-FFF2-40B4-BE49-F238E27FC236}">
                <a16:creationId xmlns="" xmlns:a16="http://schemas.microsoft.com/office/drawing/2014/main" id="{B91FBF41-929D-4299-A6ED-2541DED8E353}"/>
              </a:ext>
            </a:extLst>
          </p:cNvPr>
          <p:cNvSpPr txBox="1"/>
          <p:nvPr/>
        </p:nvSpPr>
        <p:spPr>
          <a:xfrm>
            <a:off x="9192452" y="5260567"/>
            <a:ext cx="1071127" cy="707886"/>
          </a:xfrm>
          <a:prstGeom prst="rect">
            <a:avLst/>
          </a:prstGeom>
          <a:noFill/>
        </p:spPr>
        <p:txBody>
          <a:bodyPr wrap="none" rtlCol="0">
            <a:spAutoFit/>
          </a:bodyPr>
          <a:lstStyle/>
          <a:p>
            <a:r>
              <a:rPr lang="pt-BR" sz="4000" dirty="0"/>
              <a:t>80%</a:t>
            </a:r>
          </a:p>
        </p:txBody>
      </p:sp>
      <p:cxnSp>
        <p:nvCxnSpPr>
          <p:cNvPr id="35" name="Conector de Seta Reta 96">
            <a:extLst>
              <a:ext uri="{FF2B5EF4-FFF2-40B4-BE49-F238E27FC236}">
                <a16:creationId xmlns="" xmlns:a16="http://schemas.microsoft.com/office/drawing/2014/main" id="{998D51BD-BDE0-49D4-A018-8CE60F62A8CA}"/>
              </a:ext>
            </a:extLst>
          </p:cNvPr>
          <p:cNvCxnSpPr>
            <a:cxnSpLocks/>
          </p:cNvCxnSpPr>
          <p:nvPr/>
        </p:nvCxnSpPr>
        <p:spPr>
          <a:xfrm>
            <a:off x="5706602" y="5631419"/>
            <a:ext cx="3160645" cy="0"/>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36" name="Chave direita 35"/>
          <p:cNvSpPr/>
          <p:nvPr/>
        </p:nvSpPr>
        <p:spPr>
          <a:xfrm>
            <a:off x="10138634" y="2068922"/>
            <a:ext cx="545260" cy="3879669"/>
          </a:xfrm>
          <a:prstGeom prst="righ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37" name="CaixaDeTexto 36">
            <a:extLst>
              <a:ext uri="{FF2B5EF4-FFF2-40B4-BE49-F238E27FC236}">
                <a16:creationId xmlns="" xmlns:a16="http://schemas.microsoft.com/office/drawing/2014/main" id="{5E22AFCE-FA63-4748-BD15-09C2DEBA5E4C}"/>
              </a:ext>
            </a:extLst>
          </p:cNvPr>
          <p:cNvSpPr txBox="1"/>
          <p:nvPr/>
        </p:nvSpPr>
        <p:spPr>
          <a:xfrm>
            <a:off x="10506580" y="2788967"/>
            <a:ext cx="1554413" cy="2123658"/>
          </a:xfrm>
          <a:prstGeom prst="rect">
            <a:avLst/>
          </a:prstGeom>
          <a:noFill/>
        </p:spPr>
        <p:txBody>
          <a:bodyPr wrap="square" rtlCol="0">
            <a:spAutoFit/>
          </a:bodyPr>
          <a:lstStyle/>
          <a:p>
            <a:pPr algn="r"/>
            <a:r>
              <a:rPr lang="pt-BR" sz="2200" b="1" dirty="0" smtClean="0">
                <a:solidFill>
                  <a:srgbClr val="FF0000"/>
                </a:solidFill>
              </a:rPr>
              <a:t>Valor deve estar descritos no documento fiscal</a:t>
            </a:r>
            <a:endParaRPr lang="pt-BR" sz="2200" b="1" dirty="0">
              <a:solidFill>
                <a:srgbClr val="FF0000"/>
              </a:solidFill>
            </a:endParaRPr>
          </a:p>
        </p:txBody>
      </p:sp>
      <p:sp>
        <p:nvSpPr>
          <p:cNvPr id="38" name="CaixaDeTexto 37"/>
          <p:cNvSpPr txBox="1"/>
          <p:nvPr/>
        </p:nvSpPr>
        <p:spPr>
          <a:xfrm>
            <a:off x="528111" y="716641"/>
            <a:ext cx="5656933" cy="523220"/>
          </a:xfrm>
          <a:prstGeom prst="rect">
            <a:avLst/>
          </a:prstGeom>
          <a:solidFill>
            <a:srgbClr val="C00000"/>
          </a:solidFill>
        </p:spPr>
        <p:txBody>
          <a:bodyPr wrap="none" rtlCol="0">
            <a:spAutoFit/>
          </a:bodyPr>
          <a:lstStyle/>
          <a:p>
            <a:pPr algn="ctr"/>
            <a:r>
              <a:rPr lang="pt-BR" sz="2800" b="1" dirty="0" smtClean="0">
                <a:solidFill>
                  <a:schemeClr val="bg1"/>
                </a:solidFill>
              </a:rPr>
              <a:t>Previstos no contrato, mas sem valor</a:t>
            </a:r>
            <a:endParaRPr lang="pt-BR" sz="2800" b="1" dirty="0">
              <a:solidFill>
                <a:schemeClr val="bg1"/>
              </a:solidFill>
            </a:endParaRPr>
          </a:p>
        </p:txBody>
      </p:sp>
      <p:pic>
        <p:nvPicPr>
          <p:cNvPr id="39" name="Imagem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40" name="Retângulo 39">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41" name="Retângulo 40">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2" name="Retângulo 41">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29880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anim calcmode="lin" valueType="num">
                                      <p:cBhvr>
                                        <p:cTn id="59" dur="1000" fill="hold"/>
                                        <p:tgtEl>
                                          <p:spTgt spid="33"/>
                                        </p:tgtEl>
                                        <p:attrNameLst>
                                          <p:attrName>ppt_x</p:attrName>
                                        </p:attrNameLst>
                                      </p:cBhvr>
                                      <p:tavLst>
                                        <p:tav tm="0">
                                          <p:val>
                                            <p:strVal val="#ppt_x"/>
                                          </p:val>
                                        </p:tav>
                                        <p:tav tm="100000">
                                          <p:val>
                                            <p:strVal val="#ppt_x"/>
                                          </p:val>
                                        </p:tav>
                                      </p:tavLst>
                                    </p:anim>
                                    <p:anim calcmode="lin" valueType="num">
                                      <p:cBhvr>
                                        <p:cTn id="60" dur="1000" fill="hold"/>
                                        <p:tgtEl>
                                          <p:spTgt spid="3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1000"/>
                                        <p:tgtEl>
                                          <p:spTgt spid="34"/>
                                        </p:tgtEl>
                                      </p:cBhvr>
                                    </p:animEffect>
                                    <p:anim calcmode="lin" valueType="num">
                                      <p:cBhvr>
                                        <p:cTn id="64" dur="1000" fill="hold"/>
                                        <p:tgtEl>
                                          <p:spTgt spid="34"/>
                                        </p:tgtEl>
                                        <p:attrNameLst>
                                          <p:attrName>ppt_x</p:attrName>
                                        </p:attrNameLst>
                                      </p:cBhvr>
                                      <p:tavLst>
                                        <p:tav tm="0">
                                          <p:val>
                                            <p:strVal val="#ppt_x"/>
                                          </p:val>
                                        </p:tav>
                                        <p:tav tm="100000">
                                          <p:val>
                                            <p:strVal val="#ppt_x"/>
                                          </p:val>
                                        </p:tav>
                                      </p:tavLst>
                                    </p:anim>
                                    <p:anim calcmode="lin" valueType="num">
                                      <p:cBhvr>
                                        <p:cTn id="65" dur="1000" fill="hold"/>
                                        <p:tgtEl>
                                          <p:spTgt spid="34"/>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1000"/>
                                        <p:tgtEl>
                                          <p:spTgt spid="35"/>
                                        </p:tgtEl>
                                      </p:cBhvr>
                                    </p:animEffect>
                                    <p:anim calcmode="lin" valueType="num">
                                      <p:cBhvr>
                                        <p:cTn id="69" dur="1000" fill="hold"/>
                                        <p:tgtEl>
                                          <p:spTgt spid="35"/>
                                        </p:tgtEl>
                                        <p:attrNameLst>
                                          <p:attrName>ppt_x</p:attrName>
                                        </p:attrNameLst>
                                      </p:cBhvr>
                                      <p:tavLst>
                                        <p:tav tm="0">
                                          <p:val>
                                            <p:strVal val="#ppt_x"/>
                                          </p:val>
                                        </p:tav>
                                        <p:tav tm="100000">
                                          <p:val>
                                            <p:strVal val="#ppt_x"/>
                                          </p:val>
                                        </p:tav>
                                      </p:tavLst>
                                    </p:anim>
                                    <p:anim calcmode="lin" valueType="num">
                                      <p:cBhvr>
                                        <p:cTn id="7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7"/>
                                        </p:tgtEl>
                                        <p:attrNameLst>
                                          <p:attrName>style.visibility</p:attrName>
                                        </p:attrNameLst>
                                      </p:cBhvr>
                                      <p:to>
                                        <p:strVal val="visible"/>
                                      </p:to>
                                    </p:set>
                                    <p:anim calcmode="lin" valueType="num">
                                      <p:cBhvr additive="base">
                                        <p:cTn id="75" dur="500" fill="hold"/>
                                        <p:tgtEl>
                                          <p:spTgt spid="37"/>
                                        </p:tgtEl>
                                        <p:attrNameLst>
                                          <p:attrName>ppt_x</p:attrName>
                                        </p:attrNameLst>
                                      </p:cBhvr>
                                      <p:tavLst>
                                        <p:tav tm="0">
                                          <p:val>
                                            <p:strVal val="#ppt_x"/>
                                          </p:val>
                                        </p:tav>
                                        <p:tav tm="100000">
                                          <p:val>
                                            <p:strVal val="#ppt_x"/>
                                          </p:val>
                                        </p:tav>
                                      </p:tavLst>
                                    </p:anim>
                                    <p:anim calcmode="lin" valueType="num">
                                      <p:cBhvr additive="base">
                                        <p:cTn id="76" dur="500" fill="hold"/>
                                        <p:tgtEl>
                                          <p:spTgt spid="3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fill="hold"/>
                                        <p:tgtEl>
                                          <p:spTgt spid="36"/>
                                        </p:tgtEl>
                                        <p:attrNameLst>
                                          <p:attrName>ppt_x</p:attrName>
                                        </p:attrNameLst>
                                      </p:cBhvr>
                                      <p:tavLst>
                                        <p:tav tm="0">
                                          <p:val>
                                            <p:strVal val="#ppt_x"/>
                                          </p:val>
                                        </p:tav>
                                        <p:tav tm="100000">
                                          <p:val>
                                            <p:strVal val="#ppt_x"/>
                                          </p:val>
                                        </p:tav>
                                      </p:tavLst>
                                    </p:anim>
                                    <p:anim calcmode="lin" valueType="num">
                                      <p:cBhvr additive="base">
                                        <p:cTn id="8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5" grpId="0"/>
      <p:bldP spid="26" grpId="0"/>
      <p:bldP spid="28" grpId="0"/>
      <p:bldP spid="31" grpId="0"/>
      <p:bldP spid="33" grpId="0"/>
      <p:bldP spid="34" grpId="0"/>
      <p:bldP spid="36" grpId="0" animBg="1"/>
      <p:bldP spid="3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3952"/>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 Deduções - Art. 117 (IN 2110/22)</a:t>
            </a:r>
            <a:endParaRPr lang="pt-BR" sz="3200" dirty="0"/>
          </a:p>
        </p:txBody>
      </p:sp>
      <p:pic>
        <p:nvPicPr>
          <p:cNvPr id="29" name="Imagem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0" name="Retângulo 29"/>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8" name="CaixaDeTexto 37">
            <a:extLst>
              <a:ext uri="{FF2B5EF4-FFF2-40B4-BE49-F238E27FC236}">
                <a16:creationId xmlns="" xmlns:a16="http://schemas.microsoft.com/office/drawing/2014/main" id="{E9F2E2E6-741D-4149-961B-D6FED4914380}"/>
              </a:ext>
            </a:extLst>
          </p:cNvPr>
          <p:cNvSpPr txBox="1"/>
          <p:nvPr/>
        </p:nvSpPr>
        <p:spPr>
          <a:xfrm>
            <a:off x="1265213" y="843939"/>
            <a:ext cx="10282646" cy="584775"/>
          </a:xfrm>
          <a:prstGeom prst="rect">
            <a:avLst/>
          </a:prstGeom>
          <a:solidFill>
            <a:schemeClr val="accent2">
              <a:lumMod val="60000"/>
              <a:lumOff val="40000"/>
            </a:schemeClr>
          </a:solidFill>
        </p:spPr>
        <p:txBody>
          <a:bodyPr wrap="square" rtlCol="0">
            <a:spAutoFit/>
          </a:bodyPr>
          <a:lstStyle/>
          <a:p>
            <a:pPr algn="ctr"/>
            <a:r>
              <a:rPr lang="pt-BR" sz="3200" b="1" dirty="0"/>
              <a:t>Exemplo</a:t>
            </a:r>
          </a:p>
        </p:txBody>
      </p:sp>
      <p:sp>
        <p:nvSpPr>
          <p:cNvPr id="39" name="Retângulo 38">
            <a:extLst>
              <a:ext uri="{FF2B5EF4-FFF2-40B4-BE49-F238E27FC236}">
                <a16:creationId xmlns="" xmlns:a16="http://schemas.microsoft.com/office/drawing/2014/main" id="{41A6D3D8-4BE7-41B9-99DC-D0123333CDE6}"/>
              </a:ext>
            </a:extLst>
          </p:cNvPr>
          <p:cNvSpPr/>
          <p:nvPr/>
        </p:nvSpPr>
        <p:spPr>
          <a:xfrm>
            <a:off x="528111" y="1677211"/>
            <a:ext cx="11449877" cy="4537589"/>
          </a:xfrm>
          <a:prstGeom prst="rect">
            <a:avLst/>
          </a:prstGeom>
        </p:spPr>
        <p:txBody>
          <a:bodyPr wrap="square">
            <a:spAutoFit/>
          </a:bodyPr>
          <a:lstStyle/>
          <a:p>
            <a:pPr indent="540385" algn="just">
              <a:lnSpc>
                <a:spcPct val="115000"/>
              </a:lnSpc>
              <a:spcAft>
                <a:spcPts val="1000"/>
              </a:spcAft>
            </a:pPr>
            <a:r>
              <a:rPr lang="pt-BR" sz="2800" dirty="0">
                <a:latin typeface="Arial" panose="020B0604020202020204" pitchFamily="34" charset="0"/>
                <a:ea typeface="Calibri" panose="020F0502020204030204" pitchFamily="34" charset="0"/>
                <a:cs typeface="Times New Roman" panose="02020603050405020304" pitchFamily="18" charset="0"/>
              </a:rPr>
              <a:t>Determinado órgão contratou os 4 tipos de serviços </a:t>
            </a:r>
            <a:r>
              <a:rPr lang="pt-BR" sz="2800" dirty="0" smtClean="0">
                <a:latin typeface="Arial" panose="020B0604020202020204" pitchFamily="34" charset="0"/>
                <a:ea typeface="Calibri" panose="020F0502020204030204" pitchFamily="34" charset="0"/>
                <a:cs typeface="Times New Roman" panose="02020603050405020304" pitchFamily="18" charset="0"/>
              </a:rPr>
              <a:t>de acordo com o previsto no artigo </a:t>
            </a:r>
            <a:r>
              <a:rPr lang="pt-BR" sz="2800" dirty="0">
                <a:latin typeface="Arial" panose="020B0604020202020204" pitchFamily="34" charset="0"/>
                <a:ea typeface="Calibri" panose="020F0502020204030204" pitchFamily="34" charset="0"/>
                <a:cs typeface="Times New Roman" panose="02020603050405020304" pitchFamily="18" charset="0"/>
              </a:rPr>
              <a:t>122. Cada serviço custou individualmente R$ 20.000,00. Desse modo teremos as seguintes bases de cálculo </a:t>
            </a:r>
            <a:r>
              <a:rPr lang="pt-BR" sz="28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mínimas</a:t>
            </a:r>
            <a:r>
              <a:rPr lang="pt-BR" sz="2800" dirty="0">
                <a:latin typeface="Arial" panose="020B0604020202020204" pitchFamily="34" charset="0"/>
                <a:ea typeface="Calibri" panose="020F0502020204030204" pitchFamily="34" charset="0"/>
                <a:cs typeface="Times New Roman" panose="02020603050405020304" pitchFamily="18" charset="0"/>
              </a:rPr>
              <a:t> para a aplicação da alíquota de retenção:</a:t>
            </a:r>
            <a:endParaRPr lang="pt-BR"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
            </a:pPr>
            <a:r>
              <a:rPr lang="pt-BR" sz="2800" dirty="0">
                <a:latin typeface="Arial" panose="020B0604020202020204" pitchFamily="34" charset="0"/>
                <a:ea typeface="Calibri" panose="020F0502020204030204" pitchFamily="34" charset="0"/>
                <a:cs typeface="Times New Roman" panose="02020603050405020304" pitchFamily="18" charset="0"/>
              </a:rPr>
              <a:t>Serviços de transportes R$ 6.000,00</a:t>
            </a:r>
            <a:endParaRPr lang="pt-BR"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
            </a:pPr>
            <a:r>
              <a:rPr lang="pt-BR" sz="2800" dirty="0">
                <a:latin typeface="Arial" panose="020B0604020202020204" pitchFamily="34" charset="0"/>
                <a:ea typeface="Calibri" panose="020F0502020204030204" pitchFamily="34" charset="0"/>
                <a:cs typeface="Times New Roman" panose="02020603050405020304" pitchFamily="18" charset="0"/>
              </a:rPr>
              <a:t>Serviços em geral R$ 10.000,00</a:t>
            </a:r>
            <a:endParaRPr lang="pt-BR"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
            </a:pPr>
            <a:r>
              <a:rPr lang="pt-BR" sz="2800" dirty="0">
                <a:latin typeface="Arial" panose="020B0604020202020204" pitchFamily="34" charset="0"/>
                <a:ea typeface="Calibri" panose="020F0502020204030204" pitchFamily="34" charset="0"/>
                <a:cs typeface="Times New Roman" panose="02020603050405020304" pitchFamily="18" charset="0"/>
              </a:rPr>
              <a:t>Limpeza hospitalar R$ 13.000,00</a:t>
            </a:r>
            <a:endParaRPr lang="pt-BR" sz="2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
            </a:pPr>
            <a:r>
              <a:rPr lang="pt-BR" sz="2800" dirty="0">
                <a:latin typeface="Arial" panose="020B0604020202020204" pitchFamily="34" charset="0"/>
                <a:ea typeface="Calibri" panose="020F0502020204030204" pitchFamily="34" charset="0"/>
                <a:cs typeface="Times New Roman" panose="02020603050405020304" pitchFamily="18" charset="0"/>
              </a:rPr>
              <a:t>Limpeza em geral R$ 16.000,00</a:t>
            </a:r>
            <a:endParaRPr lang="pt-BR"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CaixaDeTexto 14"/>
          <p:cNvSpPr txBox="1"/>
          <p:nvPr/>
        </p:nvSpPr>
        <p:spPr>
          <a:xfrm rot="19427619">
            <a:off x="6910540" y="4394071"/>
            <a:ext cx="4872937" cy="830997"/>
          </a:xfrm>
          <a:prstGeom prst="rect">
            <a:avLst/>
          </a:prstGeom>
          <a:solidFill>
            <a:srgbClr val="C00000"/>
          </a:solidFill>
        </p:spPr>
        <p:txBody>
          <a:bodyPr wrap="none" rtlCol="0">
            <a:spAutoFit/>
          </a:bodyPr>
          <a:lstStyle/>
          <a:p>
            <a:pPr algn="ctr"/>
            <a:r>
              <a:rPr lang="pt-BR" sz="2400" b="1" dirty="0" smtClean="0">
                <a:solidFill>
                  <a:schemeClr val="bg1"/>
                </a:solidFill>
              </a:rPr>
              <a:t>Previstos no contrato, mas sem valor</a:t>
            </a:r>
          </a:p>
          <a:p>
            <a:pPr algn="ctr"/>
            <a:r>
              <a:rPr lang="pt-BR" sz="2400" b="1" dirty="0">
                <a:solidFill>
                  <a:schemeClr val="bg1"/>
                </a:solidFill>
              </a:rPr>
              <a:t>e</a:t>
            </a:r>
            <a:r>
              <a:rPr lang="pt-BR" sz="2400" b="1" dirty="0" smtClean="0">
                <a:solidFill>
                  <a:schemeClr val="bg1"/>
                </a:solidFill>
              </a:rPr>
              <a:t> discriminados no documento fiscal</a:t>
            </a:r>
            <a:endParaRPr lang="pt-BR" sz="2400" b="1" dirty="0">
              <a:solidFill>
                <a:schemeClr val="bg1"/>
              </a:solidFill>
            </a:endParaRPr>
          </a:p>
        </p:txBody>
      </p:sp>
    </p:spTree>
    <p:extLst>
      <p:ext uri="{BB962C8B-B14F-4D97-AF65-F5344CB8AC3E}">
        <p14:creationId xmlns:p14="http://schemas.microsoft.com/office/powerpoint/2010/main" val="213914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9382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 Deduções - Art. 118 (IN 2110/22)</a:t>
            </a:r>
            <a:endParaRPr lang="pt-BR" sz="3200" dirty="0"/>
          </a:p>
        </p:txBody>
      </p:sp>
      <p:sp>
        <p:nvSpPr>
          <p:cNvPr id="15" name="Retângulo 14">
            <a:extLst>
              <a:ext uri="{FF2B5EF4-FFF2-40B4-BE49-F238E27FC236}">
                <a16:creationId xmlns="" xmlns:a16="http://schemas.microsoft.com/office/drawing/2014/main" id="{3FFD0B06-AD15-4AF8-8289-668382610450}"/>
              </a:ext>
            </a:extLst>
          </p:cNvPr>
          <p:cNvSpPr/>
          <p:nvPr/>
        </p:nvSpPr>
        <p:spPr>
          <a:xfrm>
            <a:off x="308107" y="4334105"/>
            <a:ext cx="11708299" cy="63795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a:extLst>
              <a:ext uri="{FF2B5EF4-FFF2-40B4-BE49-F238E27FC236}">
                <a16:creationId xmlns="" xmlns:a16="http://schemas.microsoft.com/office/drawing/2014/main" id="{3A893526-685B-4AAB-9278-C7A1558C8A86}"/>
              </a:ext>
            </a:extLst>
          </p:cNvPr>
          <p:cNvSpPr/>
          <p:nvPr/>
        </p:nvSpPr>
        <p:spPr>
          <a:xfrm>
            <a:off x="308107" y="2397252"/>
            <a:ext cx="11708299" cy="126132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a:extLst>
              <a:ext uri="{FF2B5EF4-FFF2-40B4-BE49-F238E27FC236}">
                <a16:creationId xmlns="" xmlns:a16="http://schemas.microsoft.com/office/drawing/2014/main" id="{23044EF8-326B-45D9-937D-38E1C87A1CCF}"/>
              </a:ext>
            </a:extLst>
          </p:cNvPr>
          <p:cNvSpPr/>
          <p:nvPr/>
        </p:nvSpPr>
        <p:spPr>
          <a:xfrm>
            <a:off x="308109" y="1134562"/>
            <a:ext cx="11708299" cy="63795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CaixaDeTexto 17">
            <a:extLst>
              <a:ext uri="{FF2B5EF4-FFF2-40B4-BE49-F238E27FC236}">
                <a16:creationId xmlns="" xmlns:a16="http://schemas.microsoft.com/office/drawing/2014/main" id="{E9F2E2E6-741D-4149-961B-D6FED4914380}"/>
              </a:ext>
            </a:extLst>
          </p:cNvPr>
          <p:cNvSpPr txBox="1"/>
          <p:nvPr/>
        </p:nvSpPr>
        <p:spPr>
          <a:xfrm>
            <a:off x="308109" y="663623"/>
            <a:ext cx="5259337" cy="461665"/>
          </a:xfrm>
          <a:prstGeom prst="rect">
            <a:avLst/>
          </a:prstGeom>
          <a:solidFill>
            <a:schemeClr val="accent2">
              <a:lumMod val="60000"/>
              <a:lumOff val="40000"/>
            </a:schemeClr>
          </a:solidFill>
        </p:spPr>
        <p:txBody>
          <a:bodyPr wrap="square" rtlCol="0">
            <a:spAutoFit/>
          </a:bodyPr>
          <a:lstStyle/>
          <a:p>
            <a:pPr algn="ctr"/>
            <a:r>
              <a:rPr lang="pt-BR" sz="2400" dirty="0"/>
              <a:t>TIPO DO SERVIÇO</a:t>
            </a:r>
          </a:p>
        </p:txBody>
      </p:sp>
      <p:sp>
        <p:nvSpPr>
          <p:cNvPr id="19" name="CaixaDeTexto 18">
            <a:extLst>
              <a:ext uri="{FF2B5EF4-FFF2-40B4-BE49-F238E27FC236}">
                <a16:creationId xmlns="" xmlns:a16="http://schemas.microsoft.com/office/drawing/2014/main" id="{C83DEA64-658B-491D-8CC5-5FC000BA4D5E}"/>
              </a:ext>
            </a:extLst>
          </p:cNvPr>
          <p:cNvSpPr txBox="1"/>
          <p:nvPr/>
        </p:nvSpPr>
        <p:spPr>
          <a:xfrm>
            <a:off x="6602518" y="672349"/>
            <a:ext cx="5413890" cy="461665"/>
          </a:xfrm>
          <a:prstGeom prst="rect">
            <a:avLst/>
          </a:prstGeom>
          <a:solidFill>
            <a:schemeClr val="accent2">
              <a:lumMod val="60000"/>
              <a:lumOff val="40000"/>
            </a:schemeClr>
          </a:solidFill>
        </p:spPr>
        <p:txBody>
          <a:bodyPr wrap="square" rtlCol="0">
            <a:spAutoFit/>
          </a:bodyPr>
          <a:lstStyle/>
          <a:p>
            <a:pPr algn="ctr"/>
            <a:r>
              <a:rPr lang="pt-BR" sz="2400" dirty="0"/>
              <a:t>% DO VALOR BRUTO PARA </a:t>
            </a:r>
            <a:r>
              <a:rPr lang="pt-BR" sz="2400" dirty="0" smtClean="0"/>
              <a:t>BC (Mínimo)</a:t>
            </a:r>
            <a:endParaRPr lang="pt-BR" sz="2400" dirty="0"/>
          </a:p>
        </p:txBody>
      </p:sp>
      <p:sp>
        <p:nvSpPr>
          <p:cNvPr id="20" name="CaixaDeTexto 19">
            <a:extLst>
              <a:ext uri="{FF2B5EF4-FFF2-40B4-BE49-F238E27FC236}">
                <a16:creationId xmlns="" xmlns:a16="http://schemas.microsoft.com/office/drawing/2014/main" id="{284CA8D0-36AD-4C9F-BAB1-8A2E25CD6757}"/>
              </a:ext>
            </a:extLst>
          </p:cNvPr>
          <p:cNvSpPr txBox="1"/>
          <p:nvPr/>
        </p:nvSpPr>
        <p:spPr>
          <a:xfrm>
            <a:off x="1565915" y="1134562"/>
            <a:ext cx="3525902" cy="646331"/>
          </a:xfrm>
          <a:prstGeom prst="rect">
            <a:avLst/>
          </a:prstGeom>
          <a:noFill/>
        </p:spPr>
        <p:txBody>
          <a:bodyPr wrap="none" rtlCol="0">
            <a:spAutoFit/>
          </a:bodyPr>
          <a:lstStyle/>
          <a:p>
            <a:r>
              <a:rPr lang="pt-BR" sz="3600" dirty="0"/>
              <a:t>Serviços em Geral</a:t>
            </a:r>
          </a:p>
        </p:txBody>
      </p:sp>
      <p:sp>
        <p:nvSpPr>
          <p:cNvPr id="21" name="CaixaDeTexto 20">
            <a:extLst>
              <a:ext uri="{FF2B5EF4-FFF2-40B4-BE49-F238E27FC236}">
                <a16:creationId xmlns="" xmlns:a16="http://schemas.microsoft.com/office/drawing/2014/main" id="{D18B30C1-A538-4F7F-AC1F-121E47687D47}"/>
              </a:ext>
            </a:extLst>
          </p:cNvPr>
          <p:cNvSpPr txBox="1"/>
          <p:nvPr/>
        </p:nvSpPr>
        <p:spPr>
          <a:xfrm>
            <a:off x="9154461" y="1090912"/>
            <a:ext cx="982961" cy="646331"/>
          </a:xfrm>
          <a:prstGeom prst="rect">
            <a:avLst/>
          </a:prstGeom>
          <a:noFill/>
        </p:spPr>
        <p:txBody>
          <a:bodyPr wrap="none" rtlCol="0">
            <a:spAutoFit/>
          </a:bodyPr>
          <a:lstStyle/>
          <a:p>
            <a:r>
              <a:rPr lang="pt-BR" sz="3600" dirty="0"/>
              <a:t>50%</a:t>
            </a:r>
          </a:p>
        </p:txBody>
      </p:sp>
      <p:cxnSp>
        <p:nvCxnSpPr>
          <p:cNvPr id="22" name="Conector de Seta Reta 81">
            <a:extLst>
              <a:ext uri="{FF2B5EF4-FFF2-40B4-BE49-F238E27FC236}">
                <a16:creationId xmlns="" xmlns:a16="http://schemas.microsoft.com/office/drawing/2014/main" id="{BC15C88C-03B0-4973-AA34-36FA62CD5C07}"/>
              </a:ext>
            </a:extLst>
          </p:cNvPr>
          <p:cNvCxnSpPr>
            <a:cxnSpLocks/>
          </p:cNvCxnSpPr>
          <p:nvPr/>
        </p:nvCxnSpPr>
        <p:spPr>
          <a:xfrm flipV="1">
            <a:off x="5574073" y="1478100"/>
            <a:ext cx="3255183" cy="20489"/>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23" name="CaixaDeTexto 22">
            <a:extLst>
              <a:ext uri="{FF2B5EF4-FFF2-40B4-BE49-F238E27FC236}">
                <a16:creationId xmlns="" xmlns:a16="http://schemas.microsoft.com/office/drawing/2014/main" id="{6406B65D-0D6A-416B-B994-2B5F568CCE3C}"/>
              </a:ext>
            </a:extLst>
          </p:cNvPr>
          <p:cNvSpPr txBox="1"/>
          <p:nvPr/>
        </p:nvSpPr>
        <p:spPr>
          <a:xfrm>
            <a:off x="1084040" y="1780893"/>
            <a:ext cx="4483407" cy="646331"/>
          </a:xfrm>
          <a:prstGeom prst="rect">
            <a:avLst/>
          </a:prstGeom>
          <a:noFill/>
        </p:spPr>
        <p:txBody>
          <a:bodyPr wrap="none" rtlCol="0">
            <a:spAutoFit/>
          </a:bodyPr>
          <a:lstStyle/>
          <a:p>
            <a:r>
              <a:rPr lang="pt-BR" sz="3600" dirty="0"/>
              <a:t>Pavimentação Asfáltica</a:t>
            </a:r>
          </a:p>
        </p:txBody>
      </p:sp>
      <p:sp>
        <p:nvSpPr>
          <p:cNvPr id="24" name="CaixaDeTexto 23">
            <a:extLst>
              <a:ext uri="{FF2B5EF4-FFF2-40B4-BE49-F238E27FC236}">
                <a16:creationId xmlns="" xmlns:a16="http://schemas.microsoft.com/office/drawing/2014/main" id="{A4874D86-35B7-4645-83A1-8E8FD1995BBF}"/>
              </a:ext>
            </a:extLst>
          </p:cNvPr>
          <p:cNvSpPr txBox="1"/>
          <p:nvPr/>
        </p:nvSpPr>
        <p:spPr>
          <a:xfrm>
            <a:off x="9147835" y="1720390"/>
            <a:ext cx="982961" cy="646331"/>
          </a:xfrm>
          <a:prstGeom prst="rect">
            <a:avLst/>
          </a:prstGeom>
          <a:noFill/>
        </p:spPr>
        <p:txBody>
          <a:bodyPr wrap="none" rtlCol="0">
            <a:spAutoFit/>
          </a:bodyPr>
          <a:lstStyle/>
          <a:p>
            <a:r>
              <a:rPr lang="pt-BR" sz="3600" dirty="0"/>
              <a:t>10%</a:t>
            </a:r>
          </a:p>
        </p:txBody>
      </p:sp>
      <p:cxnSp>
        <p:nvCxnSpPr>
          <p:cNvPr id="25" name="Conector de Seta Reta 20">
            <a:extLst>
              <a:ext uri="{FF2B5EF4-FFF2-40B4-BE49-F238E27FC236}">
                <a16:creationId xmlns="" xmlns:a16="http://schemas.microsoft.com/office/drawing/2014/main" id="{D6A9585B-DEEC-4A8A-BC87-290C56D2533E}"/>
              </a:ext>
            </a:extLst>
          </p:cNvPr>
          <p:cNvCxnSpPr>
            <a:cxnSpLocks/>
          </p:cNvCxnSpPr>
          <p:nvPr/>
        </p:nvCxnSpPr>
        <p:spPr>
          <a:xfrm flipV="1">
            <a:off x="5567447" y="2107578"/>
            <a:ext cx="3255183" cy="20489"/>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26" name="CaixaDeTexto 25">
            <a:extLst>
              <a:ext uri="{FF2B5EF4-FFF2-40B4-BE49-F238E27FC236}">
                <a16:creationId xmlns="" xmlns:a16="http://schemas.microsoft.com/office/drawing/2014/main" id="{6AFABA30-DB77-40BD-99DB-0D3D2407B524}"/>
              </a:ext>
            </a:extLst>
          </p:cNvPr>
          <p:cNvSpPr txBox="1"/>
          <p:nvPr/>
        </p:nvSpPr>
        <p:spPr>
          <a:xfrm>
            <a:off x="758835" y="2497145"/>
            <a:ext cx="4718924" cy="1200329"/>
          </a:xfrm>
          <a:prstGeom prst="rect">
            <a:avLst/>
          </a:prstGeom>
          <a:noFill/>
        </p:spPr>
        <p:txBody>
          <a:bodyPr wrap="square" rtlCol="0">
            <a:spAutoFit/>
          </a:bodyPr>
          <a:lstStyle/>
          <a:p>
            <a:pPr algn="ctr"/>
            <a:r>
              <a:rPr lang="pt-BR" sz="3600" dirty="0"/>
              <a:t>Terraplanagem, Aterro e Dragagem</a:t>
            </a:r>
          </a:p>
        </p:txBody>
      </p:sp>
      <p:sp>
        <p:nvSpPr>
          <p:cNvPr id="27" name="CaixaDeTexto 26">
            <a:extLst>
              <a:ext uri="{FF2B5EF4-FFF2-40B4-BE49-F238E27FC236}">
                <a16:creationId xmlns="" xmlns:a16="http://schemas.microsoft.com/office/drawing/2014/main" id="{3C580397-188C-48C3-881C-C622A6CDF43B}"/>
              </a:ext>
            </a:extLst>
          </p:cNvPr>
          <p:cNvSpPr txBox="1"/>
          <p:nvPr/>
        </p:nvSpPr>
        <p:spPr>
          <a:xfrm>
            <a:off x="9147834" y="2673033"/>
            <a:ext cx="982961" cy="646331"/>
          </a:xfrm>
          <a:prstGeom prst="rect">
            <a:avLst/>
          </a:prstGeom>
          <a:noFill/>
        </p:spPr>
        <p:txBody>
          <a:bodyPr wrap="none" rtlCol="0">
            <a:spAutoFit/>
          </a:bodyPr>
          <a:lstStyle/>
          <a:p>
            <a:r>
              <a:rPr lang="pt-BR" sz="3600" dirty="0"/>
              <a:t>15%</a:t>
            </a:r>
          </a:p>
        </p:txBody>
      </p:sp>
      <p:cxnSp>
        <p:nvCxnSpPr>
          <p:cNvPr id="28" name="Conector de Seta Reta 23">
            <a:extLst>
              <a:ext uri="{FF2B5EF4-FFF2-40B4-BE49-F238E27FC236}">
                <a16:creationId xmlns="" xmlns:a16="http://schemas.microsoft.com/office/drawing/2014/main" id="{AE37A81E-10BB-4AC8-8BE4-D1DD5B0193FA}"/>
              </a:ext>
            </a:extLst>
          </p:cNvPr>
          <p:cNvCxnSpPr>
            <a:cxnSpLocks/>
          </p:cNvCxnSpPr>
          <p:nvPr/>
        </p:nvCxnSpPr>
        <p:spPr>
          <a:xfrm flipV="1">
            <a:off x="5567446" y="3025968"/>
            <a:ext cx="3255183" cy="20489"/>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31" name="CaixaDeTexto 30">
            <a:extLst>
              <a:ext uri="{FF2B5EF4-FFF2-40B4-BE49-F238E27FC236}">
                <a16:creationId xmlns="" xmlns:a16="http://schemas.microsoft.com/office/drawing/2014/main" id="{54FD3FB8-180A-41B0-A4B3-CE3530BE05B7}"/>
              </a:ext>
            </a:extLst>
          </p:cNvPr>
          <p:cNvSpPr txBox="1"/>
          <p:nvPr/>
        </p:nvSpPr>
        <p:spPr>
          <a:xfrm>
            <a:off x="1565915" y="3680594"/>
            <a:ext cx="2771913" cy="646331"/>
          </a:xfrm>
          <a:prstGeom prst="rect">
            <a:avLst/>
          </a:prstGeom>
          <a:noFill/>
        </p:spPr>
        <p:txBody>
          <a:bodyPr wrap="none" rtlCol="0">
            <a:spAutoFit/>
          </a:bodyPr>
          <a:lstStyle/>
          <a:p>
            <a:r>
              <a:rPr lang="pt-BR" sz="3600" dirty="0"/>
              <a:t>Obras de Arte</a:t>
            </a:r>
          </a:p>
        </p:txBody>
      </p:sp>
      <p:sp>
        <p:nvSpPr>
          <p:cNvPr id="32" name="CaixaDeTexto 31">
            <a:extLst>
              <a:ext uri="{FF2B5EF4-FFF2-40B4-BE49-F238E27FC236}">
                <a16:creationId xmlns="" xmlns:a16="http://schemas.microsoft.com/office/drawing/2014/main" id="{E58124C8-2E14-49D3-9540-F7CDA64677ED}"/>
              </a:ext>
            </a:extLst>
          </p:cNvPr>
          <p:cNvSpPr txBox="1"/>
          <p:nvPr/>
        </p:nvSpPr>
        <p:spPr>
          <a:xfrm>
            <a:off x="9154461" y="3636944"/>
            <a:ext cx="982961" cy="646331"/>
          </a:xfrm>
          <a:prstGeom prst="rect">
            <a:avLst/>
          </a:prstGeom>
          <a:noFill/>
        </p:spPr>
        <p:txBody>
          <a:bodyPr wrap="none" rtlCol="0">
            <a:spAutoFit/>
          </a:bodyPr>
          <a:lstStyle/>
          <a:p>
            <a:r>
              <a:rPr lang="pt-BR" sz="3600" dirty="0"/>
              <a:t>45%</a:t>
            </a:r>
          </a:p>
        </p:txBody>
      </p:sp>
      <p:cxnSp>
        <p:nvCxnSpPr>
          <p:cNvPr id="33" name="Conector de Seta Reta 27">
            <a:extLst>
              <a:ext uri="{FF2B5EF4-FFF2-40B4-BE49-F238E27FC236}">
                <a16:creationId xmlns="" xmlns:a16="http://schemas.microsoft.com/office/drawing/2014/main" id="{8AFDFAFD-3DCB-45D6-B5DA-C51479800D19}"/>
              </a:ext>
            </a:extLst>
          </p:cNvPr>
          <p:cNvCxnSpPr>
            <a:cxnSpLocks/>
          </p:cNvCxnSpPr>
          <p:nvPr/>
        </p:nvCxnSpPr>
        <p:spPr>
          <a:xfrm flipV="1">
            <a:off x="5574073" y="4024132"/>
            <a:ext cx="3255183" cy="20489"/>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34" name="CaixaDeTexto 33">
            <a:extLst>
              <a:ext uri="{FF2B5EF4-FFF2-40B4-BE49-F238E27FC236}">
                <a16:creationId xmlns="" xmlns:a16="http://schemas.microsoft.com/office/drawing/2014/main" id="{DFB14014-F8BD-4F31-BD80-35AA9116D2E1}"/>
              </a:ext>
            </a:extLst>
          </p:cNvPr>
          <p:cNvSpPr txBox="1"/>
          <p:nvPr/>
        </p:nvSpPr>
        <p:spPr>
          <a:xfrm>
            <a:off x="1888278" y="4322798"/>
            <a:ext cx="2127185" cy="646331"/>
          </a:xfrm>
          <a:prstGeom prst="rect">
            <a:avLst/>
          </a:prstGeom>
          <a:noFill/>
        </p:spPr>
        <p:txBody>
          <a:bodyPr wrap="none" rtlCol="0">
            <a:spAutoFit/>
          </a:bodyPr>
          <a:lstStyle/>
          <a:p>
            <a:r>
              <a:rPr lang="pt-BR" sz="3600" dirty="0"/>
              <a:t>Drenagem</a:t>
            </a:r>
          </a:p>
        </p:txBody>
      </p:sp>
      <p:sp>
        <p:nvSpPr>
          <p:cNvPr id="35" name="CaixaDeTexto 34">
            <a:extLst>
              <a:ext uri="{FF2B5EF4-FFF2-40B4-BE49-F238E27FC236}">
                <a16:creationId xmlns="" xmlns:a16="http://schemas.microsoft.com/office/drawing/2014/main" id="{F2250A4A-DB40-49F8-8C20-54A56F0690BD}"/>
              </a:ext>
            </a:extLst>
          </p:cNvPr>
          <p:cNvSpPr txBox="1"/>
          <p:nvPr/>
        </p:nvSpPr>
        <p:spPr>
          <a:xfrm>
            <a:off x="9154461" y="4277997"/>
            <a:ext cx="982961" cy="646331"/>
          </a:xfrm>
          <a:prstGeom prst="rect">
            <a:avLst/>
          </a:prstGeom>
          <a:noFill/>
        </p:spPr>
        <p:txBody>
          <a:bodyPr wrap="none" rtlCol="0">
            <a:spAutoFit/>
          </a:bodyPr>
          <a:lstStyle/>
          <a:p>
            <a:r>
              <a:rPr lang="pt-BR" sz="3600" dirty="0"/>
              <a:t>50%</a:t>
            </a:r>
          </a:p>
        </p:txBody>
      </p:sp>
      <p:cxnSp>
        <p:nvCxnSpPr>
          <p:cNvPr id="36" name="Conector de Seta Reta 30">
            <a:extLst>
              <a:ext uri="{FF2B5EF4-FFF2-40B4-BE49-F238E27FC236}">
                <a16:creationId xmlns="" xmlns:a16="http://schemas.microsoft.com/office/drawing/2014/main" id="{529B41D9-778F-410A-B02D-43C419C4A5EF}"/>
              </a:ext>
            </a:extLst>
          </p:cNvPr>
          <p:cNvCxnSpPr>
            <a:cxnSpLocks/>
          </p:cNvCxnSpPr>
          <p:nvPr/>
        </p:nvCxnSpPr>
        <p:spPr>
          <a:xfrm flipV="1">
            <a:off x="5574073" y="4665185"/>
            <a:ext cx="3255183" cy="20489"/>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37" name="CaixaDeTexto 36">
            <a:extLst>
              <a:ext uri="{FF2B5EF4-FFF2-40B4-BE49-F238E27FC236}">
                <a16:creationId xmlns="" xmlns:a16="http://schemas.microsoft.com/office/drawing/2014/main" id="{93058883-ED65-4E11-AB6C-A08D74A0FE52}"/>
              </a:ext>
            </a:extLst>
          </p:cNvPr>
          <p:cNvSpPr txBox="1"/>
          <p:nvPr/>
        </p:nvSpPr>
        <p:spPr>
          <a:xfrm>
            <a:off x="1006350" y="4892450"/>
            <a:ext cx="4008158" cy="1477328"/>
          </a:xfrm>
          <a:prstGeom prst="rect">
            <a:avLst/>
          </a:prstGeom>
          <a:noFill/>
        </p:spPr>
        <p:txBody>
          <a:bodyPr wrap="square" rtlCol="0">
            <a:spAutoFit/>
          </a:bodyPr>
          <a:lstStyle/>
          <a:p>
            <a:pPr algn="ctr"/>
            <a:r>
              <a:rPr lang="pt-BR" sz="3000" dirty="0"/>
              <a:t>Demais Serviços c/ </a:t>
            </a:r>
            <a:r>
              <a:rPr lang="pt-BR" sz="3000" dirty="0" smtClean="0"/>
              <a:t>Equipamentos, exceto os manuais</a:t>
            </a:r>
            <a:endParaRPr lang="pt-BR" sz="3000" dirty="0"/>
          </a:p>
        </p:txBody>
      </p:sp>
      <p:sp>
        <p:nvSpPr>
          <p:cNvPr id="40" name="CaixaDeTexto 39">
            <a:extLst>
              <a:ext uri="{FF2B5EF4-FFF2-40B4-BE49-F238E27FC236}">
                <a16:creationId xmlns="" xmlns:a16="http://schemas.microsoft.com/office/drawing/2014/main" id="{1B5331BC-E9FC-4514-A791-17E299EB62A3}"/>
              </a:ext>
            </a:extLst>
          </p:cNvPr>
          <p:cNvSpPr txBox="1"/>
          <p:nvPr/>
        </p:nvSpPr>
        <p:spPr>
          <a:xfrm>
            <a:off x="9154461" y="5075282"/>
            <a:ext cx="982961" cy="646331"/>
          </a:xfrm>
          <a:prstGeom prst="rect">
            <a:avLst/>
          </a:prstGeom>
          <a:noFill/>
        </p:spPr>
        <p:txBody>
          <a:bodyPr wrap="none" rtlCol="0">
            <a:spAutoFit/>
          </a:bodyPr>
          <a:lstStyle/>
          <a:p>
            <a:r>
              <a:rPr lang="pt-BR" sz="3600" dirty="0"/>
              <a:t>35%</a:t>
            </a:r>
          </a:p>
        </p:txBody>
      </p:sp>
      <p:cxnSp>
        <p:nvCxnSpPr>
          <p:cNvPr id="41" name="Conector de Seta Reta 33">
            <a:extLst>
              <a:ext uri="{FF2B5EF4-FFF2-40B4-BE49-F238E27FC236}">
                <a16:creationId xmlns="" xmlns:a16="http://schemas.microsoft.com/office/drawing/2014/main" id="{DB41C9C7-8756-4341-9235-34F7130B838A}"/>
              </a:ext>
            </a:extLst>
          </p:cNvPr>
          <p:cNvCxnSpPr>
            <a:cxnSpLocks/>
          </p:cNvCxnSpPr>
          <p:nvPr/>
        </p:nvCxnSpPr>
        <p:spPr>
          <a:xfrm flipV="1">
            <a:off x="5567195" y="5398448"/>
            <a:ext cx="3255183" cy="20489"/>
          </a:xfrm>
          <a:prstGeom prst="straightConnector1">
            <a:avLst/>
          </a:prstGeom>
          <a:ln w="57150">
            <a:solidFill>
              <a:srgbClr val="0070C0"/>
            </a:solidFill>
            <a:prstDash val="lgDashDotDot"/>
            <a:tailEnd type="triangle"/>
          </a:ln>
        </p:spPr>
        <p:style>
          <a:lnRef idx="1">
            <a:schemeClr val="accent1"/>
          </a:lnRef>
          <a:fillRef idx="0">
            <a:schemeClr val="accent1"/>
          </a:fillRef>
          <a:effectRef idx="0">
            <a:schemeClr val="accent1"/>
          </a:effectRef>
          <a:fontRef idx="minor">
            <a:schemeClr val="tx1"/>
          </a:fontRef>
        </p:style>
      </p:cxnSp>
      <p:sp>
        <p:nvSpPr>
          <p:cNvPr id="38" name="CaixaDeTexto 37"/>
          <p:cNvSpPr txBox="1"/>
          <p:nvPr/>
        </p:nvSpPr>
        <p:spPr>
          <a:xfrm rot="16200000">
            <a:off x="8959199" y="3025959"/>
            <a:ext cx="4293227" cy="954107"/>
          </a:xfrm>
          <a:prstGeom prst="rect">
            <a:avLst/>
          </a:prstGeom>
          <a:solidFill>
            <a:srgbClr val="C00000"/>
          </a:solidFill>
        </p:spPr>
        <p:txBody>
          <a:bodyPr wrap="none" rtlCol="0">
            <a:spAutoFit/>
          </a:bodyPr>
          <a:lstStyle/>
          <a:p>
            <a:pPr algn="ctr"/>
            <a:r>
              <a:rPr lang="pt-BR" sz="2800" b="1" dirty="0" smtClean="0">
                <a:solidFill>
                  <a:schemeClr val="bg1"/>
                </a:solidFill>
              </a:rPr>
              <a:t>Não previstos em contrato, </a:t>
            </a:r>
          </a:p>
          <a:p>
            <a:pPr algn="ctr"/>
            <a:r>
              <a:rPr lang="pt-BR" sz="2800" b="1" dirty="0" smtClean="0">
                <a:solidFill>
                  <a:schemeClr val="bg1"/>
                </a:solidFill>
              </a:rPr>
              <a:t>mas no documento fiscal</a:t>
            </a:r>
            <a:endParaRPr lang="pt-BR" sz="2800" b="1"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3" name="Tinta 2"/>
              <p14:cNvContentPartPr/>
              <p14:nvPr/>
            </p14:nvContentPartPr>
            <p14:xfrm>
              <a:off x="4859894" y="6158855"/>
              <a:ext cx="360" cy="360"/>
            </p14:xfrm>
          </p:contentPart>
        </mc:Choice>
        <mc:Fallback xmlns="">
          <p:pic>
            <p:nvPicPr>
              <p:cNvPr id="3" name="Tinta 2"/>
              <p:cNvPicPr/>
              <p:nvPr/>
            </p:nvPicPr>
            <p:blipFill>
              <a:blip r:embed="rId4"/>
              <a:stretch>
                <a:fillRect/>
              </a:stretch>
            </p:blipFill>
            <p:spPr>
              <a:xfrm>
                <a:off x="4851614" y="6125375"/>
                <a:ext cx="16920" cy="67320"/>
              </a:xfrm>
              <a:prstGeom prst="rect">
                <a:avLst/>
              </a:prstGeom>
            </p:spPr>
          </p:pic>
        </mc:Fallback>
      </mc:AlternateContent>
      <p:pic>
        <p:nvPicPr>
          <p:cNvPr id="39" name="Imagem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42" name="Retângulo 41">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43" name="Retângulo 42">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4" name="Retângulo 43">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55325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ppt_x"/>
                                          </p:val>
                                        </p:tav>
                                        <p:tav tm="100000">
                                          <p:val>
                                            <p:strVal val="#ppt_x"/>
                                          </p:val>
                                        </p:tav>
                                      </p:tavLst>
                                    </p:anim>
                                    <p:anim calcmode="lin" valueType="num">
                                      <p:cBhvr additive="base">
                                        <p:cTn id="5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500" fill="hold"/>
                                        <p:tgtEl>
                                          <p:spTgt spid="31"/>
                                        </p:tgtEl>
                                        <p:attrNameLst>
                                          <p:attrName>ppt_x</p:attrName>
                                        </p:attrNameLst>
                                      </p:cBhvr>
                                      <p:tavLst>
                                        <p:tav tm="0">
                                          <p:val>
                                            <p:strVal val="#ppt_x"/>
                                          </p:val>
                                        </p:tav>
                                        <p:tav tm="100000">
                                          <p:val>
                                            <p:strVal val="#ppt_x"/>
                                          </p:val>
                                        </p:tav>
                                      </p:tavLst>
                                    </p:anim>
                                    <p:anim calcmode="lin" valueType="num">
                                      <p:cBhvr additive="base">
                                        <p:cTn id="58" dur="500" fill="hold"/>
                                        <p:tgtEl>
                                          <p:spTgt spid="3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500" fill="hold"/>
                                        <p:tgtEl>
                                          <p:spTgt spid="33"/>
                                        </p:tgtEl>
                                        <p:attrNameLst>
                                          <p:attrName>ppt_x</p:attrName>
                                        </p:attrNameLst>
                                      </p:cBhvr>
                                      <p:tavLst>
                                        <p:tav tm="0">
                                          <p:val>
                                            <p:strVal val="#ppt_x"/>
                                          </p:val>
                                        </p:tav>
                                        <p:tav tm="100000">
                                          <p:val>
                                            <p:strVal val="#ppt_x"/>
                                          </p:val>
                                        </p:tav>
                                      </p:tavLst>
                                    </p:anim>
                                    <p:anim calcmode="lin" valueType="num">
                                      <p:cBhvr additive="base">
                                        <p:cTn id="6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ppt_x"/>
                                          </p:val>
                                        </p:tav>
                                        <p:tav tm="100000">
                                          <p:val>
                                            <p:strVal val="#ppt_x"/>
                                          </p:val>
                                        </p:tav>
                                      </p:tavLst>
                                    </p:anim>
                                    <p:anim calcmode="lin" valueType="num">
                                      <p:cBhvr additive="base">
                                        <p:cTn id="76" dur="500" fill="hold"/>
                                        <p:tgtEl>
                                          <p:spTgt spid="3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additive="base">
                                        <p:cTn id="79" dur="500" fill="hold"/>
                                        <p:tgtEl>
                                          <p:spTgt spid="35"/>
                                        </p:tgtEl>
                                        <p:attrNameLst>
                                          <p:attrName>ppt_x</p:attrName>
                                        </p:attrNameLst>
                                      </p:cBhvr>
                                      <p:tavLst>
                                        <p:tav tm="0">
                                          <p:val>
                                            <p:strVal val="#ppt_x"/>
                                          </p:val>
                                        </p:tav>
                                        <p:tav tm="100000">
                                          <p:val>
                                            <p:strVal val="#ppt_x"/>
                                          </p:val>
                                        </p:tav>
                                      </p:tavLst>
                                    </p:anim>
                                    <p:anim calcmode="lin" valueType="num">
                                      <p:cBhvr additive="base">
                                        <p:cTn id="80" dur="500" fill="hold"/>
                                        <p:tgtEl>
                                          <p:spTgt spid="35"/>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500" fill="hold"/>
                                        <p:tgtEl>
                                          <p:spTgt spid="36"/>
                                        </p:tgtEl>
                                        <p:attrNameLst>
                                          <p:attrName>ppt_x</p:attrName>
                                        </p:attrNameLst>
                                      </p:cBhvr>
                                      <p:tavLst>
                                        <p:tav tm="0">
                                          <p:val>
                                            <p:strVal val="#ppt_x"/>
                                          </p:val>
                                        </p:tav>
                                        <p:tav tm="100000">
                                          <p:val>
                                            <p:strVal val="#ppt_x"/>
                                          </p:val>
                                        </p:tav>
                                      </p:tavLst>
                                    </p:anim>
                                    <p:anim calcmode="lin" valueType="num">
                                      <p:cBhvr additive="base">
                                        <p:cTn id="8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additive="base">
                                        <p:cTn id="89" dur="500" fill="hold"/>
                                        <p:tgtEl>
                                          <p:spTgt spid="37"/>
                                        </p:tgtEl>
                                        <p:attrNameLst>
                                          <p:attrName>ppt_x</p:attrName>
                                        </p:attrNameLst>
                                      </p:cBhvr>
                                      <p:tavLst>
                                        <p:tav tm="0">
                                          <p:val>
                                            <p:strVal val="#ppt_x"/>
                                          </p:val>
                                        </p:tav>
                                        <p:tav tm="100000">
                                          <p:val>
                                            <p:strVal val="#ppt_x"/>
                                          </p:val>
                                        </p:tav>
                                      </p:tavLst>
                                    </p:anim>
                                    <p:anim calcmode="lin" valueType="num">
                                      <p:cBhvr additive="base">
                                        <p:cTn id="90" dur="500" fill="hold"/>
                                        <p:tgtEl>
                                          <p:spTgt spid="37"/>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40"/>
                                        </p:tgtEl>
                                        <p:attrNameLst>
                                          <p:attrName>style.visibility</p:attrName>
                                        </p:attrNameLst>
                                      </p:cBhvr>
                                      <p:to>
                                        <p:strVal val="visible"/>
                                      </p:to>
                                    </p:set>
                                    <p:anim calcmode="lin" valueType="num">
                                      <p:cBhvr additive="base">
                                        <p:cTn id="93" dur="500" fill="hold"/>
                                        <p:tgtEl>
                                          <p:spTgt spid="40"/>
                                        </p:tgtEl>
                                        <p:attrNameLst>
                                          <p:attrName>ppt_x</p:attrName>
                                        </p:attrNameLst>
                                      </p:cBhvr>
                                      <p:tavLst>
                                        <p:tav tm="0">
                                          <p:val>
                                            <p:strVal val="#ppt_x"/>
                                          </p:val>
                                        </p:tav>
                                        <p:tav tm="100000">
                                          <p:val>
                                            <p:strVal val="#ppt_x"/>
                                          </p:val>
                                        </p:tav>
                                      </p:tavLst>
                                    </p:anim>
                                    <p:anim calcmode="lin" valueType="num">
                                      <p:cBhvr additive="base">
                                        <p:cTn id="94" dur="500" fill="hold"/>
                                        <p:tgtEl>
                                          <p:spTgt spid="40"/>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additive="base">
                                        <p:cTn id="97" dur="500" fill="hold"/>
                                        <p:tgtEl>
                                          <p:spTgt spid="41"/>
                                        </p:tgtEl>
                                        <p:attrNameLst>
                                          <p:attrName>ppt_x</p:attrName>
                                        </p:attrNameLst>
                                      </p:cBhvr>
                                      <p:tavLst>
                                        <p:tav tm="0">
                                          <p:val>
                                            <p:strVal val="#ppt_x"/>
                                          </p:val>
                                        </p:tav>
                                        <p:tav tm="100000">
                                          <p:val>
                                            <p:strVal val="#ppt_x"/>
                                          </p:val>
                                        </p:tav>
                                      </p:tavLst>
                                    </p:anim>
                                    <p:anim calcmode="lin" valueType="num">
                                      <p:cBhvr additive="base">
                                        <p:cTn id="9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additive="base">
                                        <p:cTn id="103" dur="500" fill="hold"/>
                                        <p:tgtEl>
                                          <p:spTgt spid="38"/>
                                        </p:tgtEl>
                                        <p:attrNameLst>
                                          <p:attrName>ppt_x</p:attrName>
                                        </p:attrNameLst>
                                      </p:cBhvr>
                                      <p:tavLst>
                                        <p:tav tm="0">
                                          <p:val>
                                            <p:strVal val="#ppt_x"/>
                                          </p:val>
                                        </p:tav>
                                        <p:tav tm="100000">
                                          <p:val>
                                            <p:strVal val="#ppt_x"/>
                                          </p:val>
                                        </p:tav>
                                      </p:tavLst>
                                    </p:anim>
                                    <p:anim calcmode="lin" valueType="num">
                                      <p:cBhvr additive="base">
                                        <p:cTn id="10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0" grpId="0"/>
      <p:bldP spid="21" grpId="0"/>
      <p:bldP spid="23" grpId="0"/>
      <p:bldP spid="24" grpId="0"/>
      <p:bldP spid="26" grpId="0"/>
      <p:bldP spid="27" grpId="0"/>
      <p:bldP spid="31" grpId="0"/>
      <p:bldP spid="32" grpId="0"/>
      <p:bldP spid="34" grpId="0"/>
      <p:bldP spid="35" grpId="0"/>
      <p:bldP spid="37" grpId="0"/>
      <p:bldP spid="40" grpId="0"/>
      <p:bldP spid="3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26474" y="129948"/>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Base de Cálculo – Deduções (IN 2110/22)</a:t>
            </a:r>
            <a:endParaRPr lang="pt-BR" sz="3200" dirty="0"/>
          </a:p>
        </p:txBody>
      </p:sp>
      <p:sp>
        <p:nvSpPr>
          <p:cNvPr id="38" name="Retângulo 37">
            <a:extLst>
              <a:ext uri="{FF2B5EF4-FFF2-40B4-BE49-F238E27FC236}">
                <a16:creationId xmlns="" xmlns:a16="http://schemas.microsoft.com/office/drawing/2014/main" id="{1595E7E1-118B-4A60-86B6-A18D3B5513F4}"/>
              </a:ext>
            </a:extLst>
          </p:cNvPr>
          <p:cNvSpPr/>
          <p:nvPr/>
        </p:nvSpPr>
        <p:spPr>
          <a:xfrm>
            <a:off x="915690" y="704006"/>
            <a:ext cx="10282646" cy="5241178"/>
          </a:xfrm>
          <a:prstGeom prst="rect">
            <a:avLst/>
          </a:prstGeom>
        </p:spPr>
        <p:txBody>
          <a:bodyPr wrap="square">
            <a:spAutoFit/>
          </a:bodyPr>
          <a:lstStyle/>
          <a:p>
            <a:pPr marL="342900" lvl="0" indent="-342900" algn="just">
              <a:lnSpc>
                <a:spcPct val="115000"/>
              </a:lnSpc>
              <a:spcAft>
                <a:spcPts val="1000"/>
              </a:spcAft>
              <a:buFont typeface="+mj-lt"/>
              <a:buAutoNum type="arabicPeriod"/>
            </a:pPr>
            <a:r>
              <a:rPr lang="pt-BR" sz="2400" dirty="0">
                <a:latin typeface="Arial" panose="020B0604020202020204" pitchFamily="34" charset="0"/>
                <a:ea typeface="Calibri" panose="020F0502020204030204" pitchFamily="34" charset="0"/>
                <a:cs typeface="Arial" panose="020B0604020202020204" pitchFamily="34" charset="0"/>
              </a:rPr>
              <a:t>Quando na nota fiscal constar mais de 1 </a:t>
            </a:r>
            <a:r>
              <a:rPr lang="pt-BR" sz="2400" dirty="0" smtClean="0">
                <a:latin typeface="Arial" panose="020B0604020202020204" pitchFamily="34" charset="0"/>
                <a:ea typeface="Calibri" panose="020F0502020204030204" pitchFamily="34" charset="0"/>
                <a:cs typeface="Arial" panose="020B0604020202020204" pitchFamily="34" charset="0"/>
              </a:rPr>
              <a:t>serviço utilizar o percentual de cada serviço. Não sendo possível individualizar deve-se utilizar o maior percentual. </a:t>
            </a:r>
            <a:r>
              <a:rPr lang="pt-BR" sz="2400" b="1" dirty="0" smtClean="0">
                <a:solidFill>
                  <a:srgbClr val="FF0000"/>
                </a:solidFill>
                <a:latin typeface="Arial" panose="020B0604020202020204" pitchFamily="34" charset="0"/>
                <a:ea typeface="Calibri" panose="020F0502020204030204" pitchFamily="34" charset="0"/>
                <a:cs typeface="Arial" panose="020B0604020202020204" pitchFamily="34" charset="0"/>
              </a:rPr>
              <a:t>118, 1º</a:t>
            </a:r>
            <a:endParaRPr lang="pt-BR" sz="2400" b="1" dirty="0">
              <a:solidFill>
                <a:srgbClr val="FF000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15000"/>
              </a:lnSpc>
              <a:spcAft>
                <a:spcPts val="1000"/>
              </a:spcAft>
              <a:buFont typeface="+mj-lt"/>
              <a:buAutoNum type="arabicPeriod"/>
            </a:pPr>
            <a:endParaRPr lang="pt-BR" sz="24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15000"/>
              </a:lnSpc>
              <a:spcAft>
                <a:spcPts val="1000"/>
              </a:spcAft>
              <a:buFont typeface="+mj-lt"/>
              <a:buAutoNum type="arabicPeriod"/>
            </a:pPr>
            <a:r>
              <a:rPr lang="pt-BR" sz="2400" dirty="0" smtClean="0">
                <a:latin typeface="Arial" panose="020B0604020202020204" pitchFamily="34" charset="0"/>
                <a:ea typeface="Calibri" panose="020F0502020204030204" pitchFamily="34" charset="0"/>
                <a:cs typeface="Arial" panose="020B0604020202020204" pitchFamily="34" charset="0"/>
              </a:rPr>
              <a:t>Não existe previsão contratual e o uso do equipamento não for inerente ao serviço, mesmo que discriminado no documento fiscal, a base de cálculo será o valor bruto. </a:t>
            </a:r>
            <a:r>
              <a:rPr lang="pt-BR" sz="2400" b="1" dirty="0" smtClean="0">
                <a:solidFill>
                  <a:srgbClr val="FF0000"/>
                </a:solidFill>
                <a:latin typeface="Arial" panose="020B0604020202020204" pitchFamily="34" charset="0"/>
                <a:ea typeface="Calibri" panose="020F0502020204030204" pitchFamily="34" charset="0"/>
                <a:cs typeface="Arial" panose="020B0604020202020204" pitchFamily="34" charset="0"/>
              </a:rPr>
              <a:t>Art. 119, </a:t>
            </a:r>
            <a:r>
              <a:rPr lang="pt-BR" sz="2400" b="1" i="1" dirty="0" smtClean="0">
                <a:solidFill>
                  <a:srgbClr val="FF0000"/>
                </a:solidFill>
                <a:latin typeface="Arial" panose="020B0604020202020204" pitchFamily="34" charset="0"/>
                <a:ea typeface="Calibri" panose="020F0502020204030204" pitchFamily="34" charset="0"/>
                <a:cs typeface="Arial" panose="020B0604020202020204" pitchFamily="34" charset="0"/>
              </a:rPr>
              <a:t> caput</a:t>
            </a:r>
            <a:endParaRPr lang="pt-BR" sz="2400" b="1" dirty="0" smtClean="0">
              <a:solidFill>
                <a:srgbClr val="FF0000"/>
              </a:solidFill>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15000"/>
              </a:lnSpc>
              <a:spcAft>
                <a:spcPts val="1000"/>
              </a:spcAft>
              <a:buFont typeface="+mj-lt"/>
              <a:buAutoNum type="arabicPeriod"/>
            </a:pPr>
            <a:endParaRPr lang="pt-BR" sz="24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15000"/>
              </a:lnSpc>
              <a:spcAft>
                <a:spcPts val="1000"/>
              </a:spcAft>
              <a:buFont typeface="+mj-lt"/>
              <a:buAutoNum type="arabicPeriod"/>
            </a:pPr>
            <a:r>
              <a:rPr lang="pt-BR" sz="2400" dirty="0" smtClean="0">
                <a:latin typeface="Arial" panose="020B0604020202020204" pitchFamily="34" charset="0"/>
                <a:ea typeface="Calibri" panose="020F0502020204030204" pitchFamily="34" charset="0"/>
                <a:cs typeface="Arial" panose="020B0604020202020204" pitchFamily="34" charset="0"/>
              </a:rPr>
              <a:t>Na falta de discriminação dos valores no documento fiscal, </a:t>
            </a:r>
            <a:r>
              <a:rPr lang="pt-BR" sz="2400" b="1" dirty="0" smtClean="0">
                <a:latin typeface="Arial" panose="020B0604020202020204" pitchFamily="34" charset="0"/>
                <a:ea typeface="Calibri" panose="020F0502020204030204" pitchFamily="34" charset="0"/>
                <a:cs typeface="Arial" panose="020B0604020202020204" pitchFamily="34" charset="0"/>
              </a:rPr>
              <a:t>mesmo que exista previsão contratual</a:t>
            </a:r>
            <a:r>
              <a:rPr lang="pt-BR" sz="2400" dirty="0" smtClean="0">
                <a:latin typeface="Arial" panose="020B0604020202020204" pitchFamily="34" charset="0"/>
                <a:ea typeface="Calibri" panose="020F0502020204030204" pitchFamily="34" charset="0"/>
                <a:cs typeface="Arial" panose="020B0604020202020204" pitchFamily="34" charset="0"/>
              </a:rPr>
              <a:t>, a base de cálculo será o valor bruto. </a:t>
            </a:r>
            <a:r>
              <a:rPr lang="pt-BR" sz="2400" b="1" dirty="0" smtClean="0">
                <a:solidFill>
                  <a:srgbClr val="FF0000"/>
                </a:solidFill>
                <a:latin typeface="Arial" panose="020B0604020202020204" pitchFamily="34" charset="0"/>
                <a:ea typeface="Calibri" panose="020F0502020204030204" pitchFamily="34" charset="0"/>
                <a:cs typeface="Arial" panose="020B0604020202020204" pitchFamily="34" charset="0"/>
              </a:rPr>
              <a:t>119, § único</a:t>
            </a:r>
            <a:endParaRPr lang="pt-BR" sz="24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15" name="Imagem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47350323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7179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Alíquota</a:t>
            </a:r>
            <a:endParaRPr lang="pt-BR" sz="3200" dirty="0"/>
          </a:p>
        </p:txBody>
      </p:sp>
      <p:sp>
        <p:nvSpPr>
          <p:cNvPr id="19" name="CaixaDeTexto 18">
            <a:extLst>
              <a:ext uri="{FF2B5EF4-FFF2-40B4-BE49-F238E27FC236}">
                <a16:creationId xmlns="" xmlns:a16="http://schemas.microsoft.com/office/drawing/2014/main" id="{FB529CFA-067F-4BEA-814E-1F0D804619A5}"/>
              </a:ext>
            </a:extLst>
          </p:cNvPr>
          <p:cNvSpPr txBox="1"/>
          <p:nvPr/>
        </p:nvSpPr>
        <p:spPr>
          <a:xfrm>
            <a:off x="979310" y="1398807"/>
            <a:ext cx="10764087" cy="3170099"/>
          </a:xfrm>
          <a:prstGeom prst="rect">
            <a:avLst/>
          </a:prstGeom>
          <a:noFill/>
          <a:ln w="28575">
            <a:solidFill>
              <a:schemeClr val="tx1"/>
            </a:solidFill>
          </a:ln>
        </p:spPr>
        <p:txBody>
          <a:bodyPr wrap="square" rtlCol="0">
            <a:spAutoFit/>
          </a:bodyPr>
          <a:lstStyle/>
          <a:p>
            <a:pPr marL="571500" indent="-571500" algn="ctr">
              <a:buFont typeface="Arial" panose="020B0604020202020204" pitchFamily="34" charset="0"/>
              <a:buChar char="•"/>
            </a:pPr>
            <a:r>
              <a:rPr lang="pt-BR" sz="4000" dirty="0" smtClean="0"/>
              <a:t>11% (regra geral)</a:t>
            </a:r>
          </a:p>
          <a:p>
            <a:pPr marL="571500" indent="-571500" algn="ctr">
              <a:buFont typeface="Arial" panose="020B0604020202020204" pitchFamily="34" charset="0"/>
              <a:buChar char="•"/>
            </a:pPr>
            <a:endParaRPr lang="pt-BR" sz="4000" dirty="0" smtClean="0"/>
          </a:p>
          <a:p>
            <a:pPr marL="571500" indent="-571500" algn="ctr">
              <a:buFont typeface="Arial" panose="020B0604020202020204" pitchFamily="34" charset="0"/>
              <a:buChar char="•"/>
            </a:pPr>
            <a:r>
              <a:rPr lang="pt-BR" sz="4000" dirty="0" smtClean="0"/>
              <a:t>Adicionais de alíquota</a:t>
            </a:r>
          </a:p>
          <a:p>
            <a:pPr marL="571500" indent="-571500" algn="ctr">
              <a:buFont typeface="Arial" panose="020B0604020202020204" pitchFamily="34" charset="0"/>
              <a:buChar char="•"/>
            </a:pPr>
            <a:endParaRPr lang="pt-BR" sz="4000" dirty="0"/>
          </a:p>
          <a:p>
            <a:pPr marL="571500" indent="-571500" algn="ctr">
              <a:buFont typeface="Arial" panose="020B0604020202020204" pitchFamily="34" charset="0"/>
              <a:buChar char="•"/>
            </a:pPr>
            <a:r>
              <a:rPr lang="pt-BR" sz="4000" dirty="0"/>
              <a:t>3,5</a:t>
            </a:r>
            <a:r>
              <a:rPr lang="pt-BR" sz="4000" dirty="0" smtClean="0"/>
              <a:t>% </a:t>
            </a:r>
            <a:r>
              <a:rPr lang="pt-BR" sz="4000" dirty="0"/>
              <a:t>(desoneração </a:t>
            </a:r>
            <a:r>
              <a:rPr lang="pt-BR" sz="4000" dirty="0" smtClean="0"/>
              <a:t>da folha)</a:t>
            </a:r>
            <a:endParaRPr lang="pt-BR" sz="4000" dirty="0"/>
          </a:p>
        </p:txBody>
      </p:sp>
      <p:pic>
        <p:nvPicPr>
          <p:cNvPr id="15" name="Imagem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15225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40299"/>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Alíquota – 11% (regra geral)</a:t>
            </a:r>
            <a:endParaRPr lang="pt-BR" sz="3200" dirty="0"/>
          </a:p>
        </p:txBody>
      </p:sp>
      <p:sp>
        <p:nvSpPr>
          <p:cNvPr id="13" name="Retângulo 12"/>
          <p:cNvSpPr/>
          <p:nvPr/>
        </p:nvSpPr>
        <p:spPr>
          <a:xfrm>
            <a:off x="1013094" y="1043914"/>
            <a:ext cx="10087838" cy="4832092"/>
          </a:xfrm>
          <a:prstGeom prst="rect">
            <a:avLst/>
          </a:prstGeom>
          <a:solidFill>
            <a:schemeClr val="bg1"/>
          </a:solidFill>
          <a:ln w="28575">
            <a:solidFill>
              <a:schemeClr val="tx1"/>
            </a:solidFill>
          </a:ln>
        </p:spPr>
        <p:txBody>
          <a:bodyPr wrap="square">
            <a:spAutoFit/>
          </a:bodyPr>
          <a:lstStyle/>
          <a:p>
            <a:pPr algn="ctr"/>
            <a:r>
              <a:rPr lang="pt-BR" sz="2800" b="1" dirty="0" smtClean="0">
                <a:solidFill>
                  <a:srgbClr val="000000"/>
                </a:solidFill>
                <a:latin typeface="Arial" panose="020B0604020202020204" pitchFamily="34" charset="0"/>
              </a:rPr>
              <a:t>IN 2110/22</a:t>
            </a:r>
          </a:p>
          <a:p>
            <a:pPr algn="ctr"/>
            <a:endParaRPr lang="pt-BR" sz="2800" b="1" dirty="0" smtClean="0">
              <a:solidFill>
                <a:srgbClr val="000000"/>
              </a:solidFill>
              <a:latin typeface="Arial" panose="020B0604020202020204" pitchFamily="34" charset="0"/>
            </a:endParaRPr>
          </a:p>
          <a:p>
            <a:pPr algn="just"/>
            <a:r>
              <a:rPr lang="pt-BR" sz="2800" dirty="0"/>
              <a:t>Art. 110. A empresa contratante de serviços prestados mediante cessão de mão de obra ou empreitada, inclusive em regime de trabalho temporário, </a:t>
            </a:r>
            <a:r>
              <a:rPr lang="pt-BR" sz="2800" b="1" dirty="0">
                <a:solidFill>
                  <a:srgbClr val="FF0000"/>
                </a:solidFill>
              </a:rPr>
              <a:t>deverá reter 11% (onze por cento) </a:t>
            </a:r>
            <a:r>
              <a:rPr lang="pt-BR" sz="2800" dirty="0"/>
              <a:t>do valor bruto da nota fiscal ou fatura e recolher à Previdência Social a importância retida, em documento de arrecadação identificado com a denominação social e o CNPJ da empresa contratada, observado o disposto no art. 50 e no art. 131. (</a:t>
            </a:r>
            <a:r>
              <a:rPr lang="pt-BR" sz="2800" dirty="0">
                <a:hlinkClick r:id="rId3"/>
              </a:rPr>
              <a:t>Lei nº 8.212, de 1991</a:t>
            </a:r>
            <a:r>
              <a:rPr lang="pt-BR" sz="2800" dirty="0"/>
              <a:t>, art. 31, caput; e </a:t>
            </a:r>
            <a:r>
              <a:rPr lang="pt-BR" sz="2800" dirty="0">
                <a:hlinkClick r:id="rId4"/>
              </a:rPr>
              <a:t>Regulamento da Previdência Social, de 1999</a:t>
            </a:r>
            <a:r>
              <a:rPr lang="pt-BR" sz="2800" dirty="0"/>
              <a:t>, art. 219, caput)</a:t>
            </a:r>
          </a:p>
        </p:txBody>
      </p:sp>
      <p:pic>
        <p:nvPicPr>
          <p:cNvPr id="16" name="Imagem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7" name="Retângulo 16">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8" name="Retângulo 17">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9" name="Retângulo 18">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51905046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p:cNvSpPr/>
          <p:nvPr/>
        </p:nvSpPr>
        <p:spPr>
          <a:xfrm>
            <a:off x="9674848" y="2188872"/>
            <a:ext cx="1965714" cy="3307331"/>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21770" y="126599"/>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000" dirty="0" smtClean="0"/>
              <a:t>INSS – Adicionais aos 11% da regra geral – Art. 131 IN 2110/22</a:t>
            </a:r>
            <a:endParaRPr lang="pt-BR" sz="3000" dirty="0"/>
          </a:p>
        </p:txBody>
      </p:sp>
      <p:sp>
        <p:nvSpPr>
          <p:cNvPr id="15" name="Retângulo de cantos arredondados 14"/>
          <p:cNvSpPr/>
          <p:nvPr/>
        </p:nvSpPr>
        <p:spPr>
          <a:xfrm>
            <a:off x="365022" y="1115787"/>
            <a:ext cx="2251052" cy="720388"/>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Aposentadoria Especial</a:t>
            </a:r>
            <a:endParaRPr lang="pt-BR" sz="2400" dirty="0"/>
          </a:p>
        </p:txBody>
      </p:sp>
      <p:sp>
        <p:nvSpPr>
          <p:cNvPr id="17" name="Retângulo de cantos arredondados 16"/>
          <p:cNvSpPr/>
          <p:nvPr/>
        </p:nvSpPr>
        <p:spPr>
          <a:xfrm>
            <a:off x="3412293" y="1115785"/>
            <a:ext cx="2251052" cy="72039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Alíquota </a:t>
            </a:r>
          </a:p>
          <a:p>
            <a:pPr algn="ctr"/>
            <a:r>
              <a:rPr lang="pt-BR" sz="2400" dirty="0" smtClean="0"/>
              <a:t>(regra geral)</a:t>
            </a:r>
            <a:endParaRPr lang="pt-BR" sz="2400" dirty="0"/>
          </a:p>
        </p:txBody>
      </p:sp>
      <p:sp>
        <p:nvSpPr>
          <p:cNvPr id="18" name="Retângulo de cantos arredondados 17"/>
          <p:cNvSpPr/>
          <p:nvPr/>
        </p:nvSpPr>
        <p:spPr>
          <a:xfrm>
            <a:off x="6459565" y="1115785"/>
            <a:ext cx="2251052" cy="72039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Alíquota Adicional</a:t>
            </a:r>
            <a:endParaRPr lang="pt-BR" sz="2400" dirty="0"/>
          </a:p>
        </p:txBody>
      </p:sp>
      <p:sp>
        <p:nvSpPr>
          <p:cNvPr id="19" name="Retângulo de cantos arredondados 18"/>
          <p:cNvSpPr/>
          <p:nvPr/>
        </p:nvSpPr>
        <p:spPr>
          <a:xfrm>
            <a:off x="9425621" y="1089668"/>
            <a:ext cx="2251052" cy="746507"/>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smtClean="0"/>
              <a:t>Alíquota Total</a:t>
            </a:r>
            <a:endParaRPr lang="pt-BR" sz="2400" dirty="0"/>
          </a:p>
        </p:txBody>
      </p:sp>
      <p:sp>
        <p:nvSpPr>
          <p:cNvPr id="2" name="CaixaDeTexto 1"/>
          <p:cNvSpPr txBox="1"/>
          <p:nvPr/>
        </p:nvSpPr>
        <p:spPr>
          <a:xfrm>
            <a:off x="5779699" y="862756"/>
            <a:ext cx="644728" cy="1200329"/>
          </a:xfrm>
          <a:prstGeom prst="rect">
            <a:avLst/>
          </a:prstGeom>
          <a:noFill/>
        </p:spPr>
        <p:txBody>
          <a:bodyPr wrap="none" rtlCol="0">
            <a:spAutoFit/>
          </a:bodyPr>
          <a:lstStyle/>
          <a:p>
            <a:r>
              <a:rPr lang="pt-BR" sz="7200" b="1" dirty="0" smtClean="0"/>
              <a:t>+</a:t>
            </a:r>
            <a:endParaRPr lang="pt-BR" sz="7200" b="1" dirty="0"/>
          </a:p>
        </p:txBody>
      </p:sp>
      <p:sp>
        <p:nvSpPr>
          <p:cNvPr id="20" name="CaixaDeTexto 19"/>
          <p:cNvSpPr txBox="1"/>
          <p:nvPr/>
        </p:nvSpPr>
        <p:spPr>
          <a:xfrm>
            <a:off x="8780893" y="836837"/>
            <a:ext cx="644728" cy="1200329"/>
          </a:xfrm>
          <a:prstGeom prst="rect">
            <a:avLst/>
          </a:prstGeom>
          <a:noFill/>
        </p:spPr>
        <p:txBody>
          <a:bodyPr wrap="none" rtlCol="0">
            <a:spAutoFit/>
          </a:bodyPr>
          <a:lstStyle/>
          <a:p>
            <a:r>
              <a:rPr lang="pt-BR" sz="7200" b="1" dirty="0" smtClean="0"/>
              <a:t>=</a:t>
            </a:r>
            <a:endParaRPr lang="pt-BR" sz="7200" b="1" dirty="0"/>
          </a:p>
        </p:txBody>
      </p:sp>
      <p:sp>
        <p:nvSpPr>
          <p:cNvPr id="4" name="CaixaDeTexto 3"/>
          <p:cNvSpPr txBox="1"/>
          <p:nvPr/>
        </p:nvSpPr>
        <p:spPr>
          <a:xfrm>
            <a:off x="559493" y="2331297"/>
            <a:ext cx="1624292" cy="830997"/>
          </a:xfrm>
          <a:prstGeom prst="rect">
            <a:avLst/>
          </a:prstGeom>
          <a:noFill/>
        </p:spPr>
        <p:txBody>
          <a:bodyPr wrap="none" rtlCol="0">
            <a:spAutoFit/>
          </a:bodyPr>
          <a:lstStyle/>
          <a:p>
            <a:pPr algn="ctr"/>
            <a:r>
              <a:rPr lang="pt-BR" sz="2400" dirty="0" smtClean="0"/>
              <a:t>15 anos </a:t>
            </a:r>
          </a:p>
          <a:p>
            <a:pPr algn="ctr"/>
            <a:r>
              <a:rPr lang="pt-BR" sz="2400" dirty="0" smtClean="0"/>
              <a:t>de trabalho</a:t>
            </a:r>
            <a:endParaRPr lang="pt-BR" sz="2400" dirty="0"/>
          </a:p>
        </p:txBody>
      </p:sp>
      <p:sp>
        <p:nvSpPr>
          <p:cNvPr id="22" name="CaixaDeTexto 21"/>
          <p:cNvSpPr txBox="1"/>
          <p:nvPr/>
        </p:nvSpPr>
        <p:spPr>
          <a:xfrm>
            <a:off x="4180189" y="2515962"/>
            <a:ext cx="715260" cy="461665"/>
          </a:xfrm>
          <a:prstGeom prst="rect">
            <a:avLst/>
          </a:prstGeom>
          <a:noFill/>
        </p:spPr>
        <p:txBody>
          <a:bodyPr wrap="none" rtlCol="0">
            <a:spAutoFit/>
          </a:bodyPr>
          <a:lstStyle/>
          <a:p>
            <a:pPr algn="ctr"/>
            <a:r>
              <a:rPr lang="pt-BR" sz="2400" dirty="0" smtClean="0"/>
              <a:t>11%</a:t>
            </a:r>
            <a:endParaRPr lang="pt-BR" sz="2400" dirty="0"/>
          </a:p>
        </p:txBody>
      </p:sp>
      <p:sp>
        <p:nvSpPr>
          <p:cNvPr id="23" name="CaixaDeTexto 22"/>
          <p:cNvSpPr txBox="1"/>
          <p:nvPr/>
        </p:nvSpPr>
        <p:spPr>
          <a:xfrm>
            <a:off x="7467041" y="2515961"/>
            <a:ext cx="559770" cy="461665"/>
          </a:xfrm>
          <a:prstGeom prst="rect">
            <a:avLst/>
          </a:prstGeom>
          <a:noFill/>
        </p:spPr>
        <p:txBody>
          <a:bodyPr wrap="none" rtlCol="0">
            <a:spAutoFit/>
          </a:bodyPr>
          <a:lstStyle/>
          <a:p>
            <a:pPr algn="ctr"/>
            <a:r>
              <a:rPr lang="pt-BR" sz="2400" dirty="0"/>
              <a:t>4</a:t>
            </a:r>
            <a:r>
              <a:rPr lang="pt-BR" sz="2400" dirty="0" smtClean="0"/>
              <a:t>%</a:t>
            </a:r>
            <a:endParaRPr lang="pt-BR" sz="2400" dirty="0"/>
          </a:p>
        </p:txBody>
      </p:sp>
      <p:sp>
        <p:nvSpPr>
          <p:cNvPr id="24" name="CaixaDeTexto 23"/>
          <p:cNvSpPr txBox="1"/>
          <p:nvPr/>
        </p:nvSpPr>
        <p:spPr>
          <a:xfrm>
            <a:off x="10484906" y="2515960"/>
            <a:ext cx="715260" cy="461665"/>
          </a:xfrm>
          <a:prstGeom prst="rect">
            <a:avLst/>
          </a:prstGeom>
          <a:noFill/>
        </p:spPr>
        <p:txBody>
          <a:bodyPr wrap="none" rtlCol="0">
            <a:spAutoFit/>
          </a:bodyPr>
          <a:lstStyle/>
          <a:p>
            <a:pPr algn="ctr"/>
            <a:r>
              <a:rPr lang="pt-BR" sz="2400" dirty="0" smtClean="0"/>
              <a:t>15%</a:t>
            </a:r>
            <a:endParaRPr lang="pt-BR" sz="2400" dirty="0"/>
          </a:p>
        </p:txBody>
      </p:sp>
      <p:cxnSp>
        <p:nvCxnSpPr>
          <p:cNvPr id="6" name="Conector reto 5"/>
          <p:cNvCxnSpPr/>
          <p:nvPr/>
        </p:nvCxnSpPr>
        <p:spPr>
          <a:xfrm>
            <a:off x="365022" y="2175809"/>
            <a:ext cx="11253790" cy="130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ector reto 26"/>
          <p:cNvCxnSpPr/>
          <p:nvPr/>
        </p:nvCxnSpPr>
        <p:spPr>
          <a:xfrm>
            <a:off x="365022" y="3278938"/>
            <a:ext cx="11253790" cy="130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CaixaDeTexto 27"/>
          <p:cNvSpPr txBox="1"/>
          <p:nvPr/>
        </p:nvSpPr>
        <p:spPr>
          <a:xfrm>
            <a:off x="559493" y="3425839"/>
            <a:ext cx="1624292" cy="830997"/>
          </a:xfrm>
          <a:prstGeom prst="rect">
            <a:avLst/>
          </a:prstGeom>
          <a:noFill/>
        </p:spPr>
        <p:txBody>
          <a:bodyPr wrap="none" rtlCol="0">
            <a:spAutoFit/>
          </a:bodyPr>
          <a:lstStyle/>
          <a:p>
            <a:pPr algn="ctr"/>
            <a:r>
              <a:rPr lang="pt-BR" sz="2400" dirty="0" smtClean="0"/>
              <a:t>20 anos </a:t>
            </a:r>
          </a:p>
          <a:p>
            <a:pPr algn="ctr"/>
            <a:r>
              <a:rPr lang="pt-BR" sz="2400" dirty="0" smtClean="0"/>
              <a:t>de trabalho</a:t>
            </a:r>
            <a:endParaRPr lang="pt-BR" sz="2400" dirty="0"/>
          </a:p>
        </p:txBody>
      </p:sp>
      <p:sp>
        <p:nvSpPr>
          <p:cNvPr id="31" name="CaixaDeTexto 30"/>
          <p:cNvSpPr txBox="1"/>
          <p:nvPr/>
        </p:nvSpPr>
        <p:spPr>
          <a:xfrm>
            <a:off x="4180189" y="3610504"/>
            <a:ext cx="715260" cy="461665"/>
          </a:xfrm>
          <a:prstGeom prst="rect">
            <a:avLst/>
          </a:prstGeom>
          <a:noFill/>
        </p:spPr>
        <p:txBody>
          <a:bodyPr wrap="none" rtlCol="0">
            <a:spAutoFit/>
          </a:bodyPr>
          <a:lstStyle/>
          <a:p>
            <a:pPr algn="ctr"/>
            <a:r>
              <a:rPr lang="pt-BR" sz="2400" dirty="0" smtClean="0"/>
              <a:t>11%</a:t>
            </a:r>
            <a:endParaRPr lang="pt-BR" sz="2400" dirty="0"/>
          </a:p>
        </p:txBody>
      </p:sp>
      <p:sp>
        <p:nvSpPr>
          <p:cNvPr id="32" name="CaixaDeTexto 31"/>
          <p:cNvSpPr txBox="1"/>
          <p:nvPr/>
        </p:nvSpPr>
        <p:spPr>
          <a:xfrm>
            <a:off x="7467041" y="3610503"/>
            <a:ext cx="559770" cy="461665"/>
          </a:xfrm>
          <a:prstGeom prst="rect">
            <a:avLst/>
          </a:prstGeom>
          <a:noFill/>
        </p:spPr>
        <p:txBody>
          <a:bodyPr wrap="none" rtlCol="0">
            <a:spAutoFit/>
          </a:bodyPr>
          <a:lstStyle/>
          <a:p>
            <a:pPr algn="ctr"/>
            <a:r>
              <a:rPr lang="pt-BR" sz="2400" dirty="0" smtClean="0"/>
              <a:t>3%</a:t>
            </a:r>
            <a:endParaRPr lang="pt-BR" sz="2400" dirty="0"/>
          </a:p>
        </p:txBody>
      </p:sp>
      <p:sp>
        <p:nvSpPr>
          <p:cNvPr id="33" name="CaixaDeTexto 32"/>
          <p:cNvSpPr txBox="1"/>
          <p:nvPr/>
        </p:nvSpPr>
        <p:spPr>
          <a:xfrm>
            <a:off x="10484907" y="3610502"/>
            <a:ext cx="715260" cy="461665"/>
          </a:xfrm>
          <a:prstGeom prst="rect">
            <a:avLst/>
          </a:prstGeom>
          <a:noFill/>
        </p:spPr>
        <p:txBody>
          <a:bodyPr wrap="none" rtlCol="0">
            <a:spAutoFit/>
          </a:bodyPr>
          <a:lstStyle/>
          <a:p>
            <a:pPr algn="ctr"/>
            <a:r>
              <a:rPr lang="pt-BR" sz="2400" dirty="0" smtClean="0"/>
              <a:t>14%</a:t>
            </a:r>
            <a:endParaRPr lang="pt-BR" sz="2400" dirty="0"/>
          </a:p>
        </p:txBody>
      </p:sp>
      <p:cxnSp>
        <p:nvCxnSpPr>
          <p:cNvPr id="35" name="Conector reto 34"/>
          <p:cNvCxnSpPr/>
          <p:nvPr/>
        </p:nvCxnSpPr>
        <p:spPr>
          <a:xfrm>
            <a:off x="365022" y="4373480"/>
            <a:ext cx="11253790" cy="130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CaixaDeTexto 35"/>
          <p:cNvSpPr txBox="1"/>
          <p:nvPr/>
        </p:nvSpPr>
        <p:spPr>
          <a:xfrm>
            <a:off x="553441" y="4522436"/>
            <a:ext cx="1624292" cy="830997"/>
          </a:xfrm>
          <a:prstGeom prst="rect">
            <a:avLst/>
          </a:prstGeom>
          <a:noFill/>
        </p:spPr>
        <p:txBody>
          <a:bodyPr wrap="none" rtlCol="0">
            <a:spAutoFit/>
          </a:bodyPr>
          <a:lstStyle/>
          <a:p>
            <a:pPr algn="ctr"/>
            <a:r>
              <a:rPr lang="pt-BR" sz="2400" dirty="0"/>
              <a:t>2</a:t>
            </a:r>
            <a:r>
              <a:rPr lang="pt-BR" sz="2400" dirty="0" smtClean="0"/>
              <a:t>5 anos </a:t>
            </a:r>
          </a:p>
          <a:p>
            <a:pPr algn="ctr"/>
            <a:r>
              <a:rPr lang="pt-BR" sz="2400" dirty="0" smtClean="0"/>
              <a:t>de trabalho</a:t>
            </a:r>
            <a:endParaRPr lang="pt-BR" sz="2400" dirty="0"/>
          </a:p>
        </p:txBody>
      </p:sp>
      <p:sp>
        <p:nvSpPr>
          <p:cNvPr id="37" name="CaixaDeTexto 36"/>
          <p:cNvSpPr txBox="1"/>
          <p:nvPr/>
        </p:nvSpPr>
        <p:spPr>
          <a:xfrm>
            <a:off x="4174137" y="4707101"/>
            <a:ext cx="715260" cy="461665"/>
          </a:xfrm>
          <a:prstGeom prst="rect">
            <a:avLst/>
          </a:prstGeom>
          <a:noFill/>
        </p:spPr>
        <p:txBody>
          <a:bodyPr wrap="none" rtlCol="0">
            <a:spAutoFit/>
          </a:bodyPr>
          <a:lstStyle/>
          <a:p>
            <a:pPr algn="ctr"/>
            <a:r>
              <a:rPr lang="pt-BR" sz="2400" dirty="0" smtClean="0"/>
              <a:t>11%</a:t>
            </a:r>
            <a:endParaRPr lang="pt-BR" sz="2400" dirty="0"/>
          </a:p>
        </p:txBody>
      </p:sp>
      <p:sp>
        <p:nvSpPr>
          <p:cNvPr id="38" name="CaixaDeTexto 37"/>
          <p:cNvSpPr txBox="1"/>
          <p:nvPr/>
        </p:nvSpPr>
        <p:spPr>
          <a:xfrm>
            <a:off x="7460989" y="4707100"/>
            <a:ext cx="559770" cy="461665"/>
          </a:xfrm>
          <a:prstGeom prst="rect">
            <a:avLst/>
          </a:prstGeom>
          <a:noFill/>
        </p:spPr>
        <p:txBody>
          <a:bodyPr wrap="none" rtlCol="0">
            <a:spAutoFit/>
          </a:bodyPr>
          <a:lstStyle/>
          <a:p>
            <a:pPr algn="ctr"/>
            <a:r>
              <a:rPr lang="pt-BR" sz="2400" dirty="0" smtClean="0"/>
              <a:t>2%</a:t>
            </a:r>
            <a:endParaRPr lang="pt-BR" sz="2400" dirty="0"/>
          </a:p>
        </p:txBody>
      </p:sp>
      <p:sp>
        <p:nvSpPr>
          <p:cNvPr id="39" name="CaixaDeTexto 38"/>
          <p:cNvSpPr txBox="1"/>
          <p:nvPr/>
        </p:nvSpPr>
        <p:spPr>
          <a:xfrm>
            <a:off x="10478854" y="4707099"/>
            <a:ext cx="715260" cy="461665"/>
          </a:xfrm>
          <a:prstGeom prst="rect">
            <a:avLst/>
          </a:prstGeom>
          <a:noFill/>
        </p:spPr>
        <p:txBody>
          <a:bodyPr wrap="none" rtlCol="0">
            <a:spAutoFit/>
          </a:bodyPr>
          <a:lstStyle/>
          <a:p>
            <a:pPr algn="ctr"/>
            <a:r>
              <a:rPr lang="pt-BR" sz="2400" dirty="0" smtClean="0"/>
              <a:t>13%</a:t>
            </a:r>
            <a:endParaRPr lang="pt-BR" sz="2400" dirty="0"/>
          </a:p>
        </p:txBody>
      </p:sp>
      <p:cxnSp>
        <p:nvCxnSpPr>
          <p:cNvPr id="41" name="Conector reto 40"/>
          <p:cNvCxnSpPr/>
          <p:nvPr/>
        </p:nvCxnSpPr>
        <p:spPr>
          <a:xfrm>
            <a:off x="358970" y="5470077"/>
            <a:ext cx="11253790" cy="130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5" name="Imagem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46" name="Retângulo 45">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47" name="Retângulo 46">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8" name="Retângulo 47">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10400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ppt_x"/>
                                          </p:val>
                                        </p:tav>
                                        <p:tav tm="100000">
                                          <p:val>
                                            <p:strVal val="#ppt_x"/>
                                          </p:val>
                                        </p:tav>
                                      </p:tavLst>
                                    </p:anim>
                                    <p:anim calcmode="lin" valueType="num">
                                      <p:cBhvr additive="base">
                                        <p:cTn id="54" dur="500" fill="hold"/>
                                        <p:tgtEl>
                                          <p:spTgt spid="2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ppt_x"/>
                                          </p:val>
                                        </p:tav>
                                        <p:tav tm="100000">
                                          <p:val>
                                            <p:strVal val="#ppt_x"/>
                                          </p:val>
                                        </p:tav>
                                      </p:tavLst>
                                    </p:anim>
                                    <p:anim calcmode="lin" valueType="num">
                                      <p:cBhvr additive="base">
                                        <p:cTn id="5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1000"/>
                                        <p:tgtEl>
                                          <p:spTgt spid="32"/>
                                        </p:tgtEl>
                                      </p:cBhvr>
                                    </p:animEffect>
                                    <p:anim calcmode="lin" valueType="num">
                                      <p:cBhvr>
                                        <p:cTn id="74" dur="1000" fill="hold"/>
                                        <p:tgtEl>
                                          <p:spTgt spid="32"/>
                                        </p:tgtEl>
                                        <p:attrNameLst>
                                          <p:attrName>ppt_x</p:attrName>
                                        </p:attrNameLst>
                                      </p:cBhvr>
                                      <p:tavLst>
                                        <p:tav tm="0">
                                          <p:val>
                                            <p:strVal val="#ppt_x"/>
                                          </p:val>
                                        </p:tav>
                                        <p:tav tm="100000">
                                          <p:val>
                                            <p:strVal val="#ppt_x"/>
                                          </p:val>
                                        </p:tav>
                                      </p:tavLst>
                                    </p:anim>
                                    <p:anim calcmode="lin" valueType="num">
                                      <p:cBhvr>
                                        <p:cTn id="75" dur="1000" fill="hold"/>
                                        <p:tgtEl>
                                          <p:spTgt spid="3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1000"/>
                                        <p:tgtEl>
                                          <p:spTgt spid="33"/>
                                        </p:tgtEl>
                                      </p:cBhvr>
                                    </p:animEffect>
                                    <p:anim calcmode="lin" valueType="num">
                                      <p:cBhvr>
                                        <p:cTn id="79" dur="1000" fill="hold"/>
                                        <p:tgtEl>
                                          <p:spTgt spid="33"/>
                                        </p:tgtEl>
                                        <p:attrNameLst>
                                          <p:attrName>ppt_x</p:attrName>
                                        </p:attrNameLst>
                                      </p:cBhvr>
                                      <p:tavLst>
                                        <p:tav tm="0">
                                          <p:val>
                                            <p:strVal val="#ppt_x"/>
                                          </p:val>
                                        </p:tav>
                                        <p:tav tm="100000">
                                          <p:val>
                                            <p:strVal val="#ppt_x"/>
                                          </p:val>
                                        </p:tav>
                                      </p:tavLst>
                                    </p:anim>
                                    <p:anim calcmode="lin" valueType="num">
                                      <p:cBhvr>
                                        <p:cTn id="8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1000"/>
                                        <p:tgtEl>
                                          <p:spTgt spid="36"/>
                                        </p:tgtEl>
                                      </p:cBhvr>
                                    </p:animEffect>
                                    <p:anim calcmode="lin" valueType="num">
                                      <p:cBhvr>
                                        <p:cTn id="86" dur="1000" fill="hold"/>
                                        <p:tgtEl>
                                          <p:spTgt spid="36"/>
                                        </p:tgtEl>
                                        <p:attrNameLst>
                                          <p:attrName>ppt_x</p:attrName>
                                        </p:attrNameLst>
                                      </p:cBhvr>
                                      <p:tavLst>
                                        <p:tav tm="0">
                                          <p:val>
                                            <p:strVal val="#ppt_x"/>
                                          </p:val>
                                        </p:tav>
                                        <p:tav tm="100000">
                                          <p:val>
                                            <p:strVal val="#ppt_x"/>
                                          </p:val>
                                        </p:tav>
                                      </p:tavLst>
                                    </p:anim>
                                    <p:anim calcmode="lin" valueType="num">
                                      <p:cBhvr>
                                        <p:cTn id="87" dur="1000" fill="hold"/>
                                        <p:tgtEl>
                                          <p:spTgt spid="3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1000"/>
                                        <p:tgtEl>
                                          <p:spTgt spid="37"/>
                                        </p:tgtEl>
                                      </p:cBhvr>
                                    </p:animEffect>
                                    <p:anim calcmode="lin" valueType="num">
                                      <p:cBhvr>
                                        <p:cTn id="91" dur="1000" fill="hold"/>
                                        <p:tgtEl>
                                          <p:spTgt spid="37"/>
                                        </p:tgtEl>
                                        <p:attrNameLst>
                                          <p:attrName>ppt_x</p:attrName>
                                        </p:attrNameLst>
                                      </p:cBhvr>
                                      <p:tavLst>
                                        <p:tav tm="0">
                                          <p:val>
                                            <p:strVal val="#ppt_x"/>
                                          </p:val>
                                        </p:tav>
                                        <p:tav tm="100000">
                                          <p:val>
                                            <p:strVal val="#ppt_x"/>
                                          </p:val>
                                        </p:tav>
                                      </p:tavLst>
                                    </p:anim>
                                    <p:anim calcmode="lin" valueType="num">
                                      <p:cBhvr>
                                        <p:cTn id="92" dur="1000" fill="hold"/>
                                        <p:tgtEl>
                                          <p:spTgt spid="37"/>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fade">
                                      <p:cBhvr>
                                        <p:cTn id="95" dur="1000"/>
                                        <p:tgtEl>
                                          <p:spTgt spid="38"/>
                                        </p:tgtEl>
                                      </p:cBhvr>
                                    </p:animEffect>
                                    <p:anim calcmode="lin" valueType="num">
                                      <p:cBhvr>
                                        <p:cTn id="96" dur="1000" fill="hold"/>
                                        <p:tgtEl>
                                          <p:spTgt spid="38"/>
                                        </p:tgtEl>
                                        <p:attrNameLst>
                                          <p:attrName>ppt_x</p:attrName>
                                        </p:attrNameLst>
                                      </p:cBhvr>
                                      <p:tavLst>
                                        <p:tav tm="0">
                                          <p:val>
                                            <p:strVal val="#ppt_x"/>
                                          </p:val>
                                        </p:tav>
                                        <p:tav tm="100000">
                                          <p:val>
                                            <p:strVal val="#ppt_x"/>
                                          </p:val>
                                        </p:tav>
                                      </p:tavLst>
                                    </p:anim>
                                    <p:anim calcmode="lin" valueType="num">
                                      <p:cBhvr>
                                        <p:cTn id="97" dur="1000" fill="hold"/>
                                        <p:tgtEl>
                                          <p:spTgt spid="3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fade">
                                      <p:cBhvr>
                                        <p:cTn id="100" dur="1000"/>
                                        <p:tgtEl>
                                          <p:spTgt spid="39"/>
                                        </p:tgtEl>
                                      </p:cBhvr>
                                    </p:animEffect>
                                    <p:anim calcmode="lin" valueType="num">
                                      <p:cBhvr>
                                        <p:cTn id="101" dur="1000" fill="hold"/>
                                        <p:tgtEl>
                                          <p:spTgt spid="39"/>
                                        </p:tgtEl>
                                        <p:attrNameLst>
                                          <p:attrName>ppt_x</p:attrName>
                                        </p:attrNameLst>
                                      </p:cBhvr>
                                      <p:tavLst>
                                        <p:tav tm="0">
                                          <p:val>
                                            <p:strVal val="#ppt_x"/>
                                          </p:val>
                                        </p:tav>
                                        <p:tav tm="100000">
                                          <p:val>
                                            <p:strVal val="#ppt_x"/>
                                          </p:val>
                                        </p:tav>
                                      </p:tavLst>
                                    </p:anim>
                                    <p:anim calcmode="lin" valueType="num">
                                      <p:cBhvr>
                                        <p:cTn id="102"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7"/>
                                        </p:tgtEl>
                                        <p:attrNameLst>
                                          <p:attrName>style.visibility</p:attrName>
                                        </p:attrNameLst>
                                      </p:cBhvr>
                                      <p:to>
                                        <p:strVal val="visible"/>
                                      </p:to>
                                    </p:set>
                                    <p:animEffect transition="in" filter="fade">
                                      <p:cBhvr>
                                        <p:cTn id="107" dur="1000"/>
                                        <p:tgtEl>
                                          <p:spTgt spid="7"/>
                                        </p:tgtEl>
                                      </p:cBhvr>
                                    </p:animEffect>
                                    <p:anim calcmode="lin" valueType="num">
                                      <p:cBhvr>
                                        <p:cTn id="108" dur="1000" fill="hold"/>
                                        <p:tgtEl>
                                          <p:spTgt spid="7"/>
                                        </p:tgtEl>
                                        <p:attrNameLst>
                                          <p:attrName>ppt_x</p:attrName>
                                        </p:attrNameLst>
                                      </p:cBhvr>
                                      <p:tavLst>
                                        <p:tav tm="0">
                                          <p:val>
                                            <p:strVal val="#ppt_x"/>
                                          </p:val>
                                        </p:tav>
                                        <p:tav tm="100000">
                                          <p:val>
                                            <p:strVal val="#ppt_x"/>
                                          </p:val>
                                        </p:tav>
                                      </p:tavLst>
                                    </p:anim>
                                    <p:anim calcmode="lin" valueType="num">
                                      <p:cBhvr>
                                        <p:cTn id="10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7" grpId="0" animBg="1"/>
      <p:bldP spid="18" grpId="0" animBg="1"/>
      <p:bldP spid="19" grpId="0" animBg="1"/>
      <p:bldP spid="2" grpId="0"/>
      <p:bldP spid="20" grpId="0"/>
      <p:bldP spid="4" grpId="0"/>
      <p:bldP spid="22" grpId="0"/>
      <p:bldP spid="23" grpId="0"/>
      <p:bldP spid="24" grpId="0"/>
      <p:bldP spid="28" grpId="0"/>
      <p:bldP spid="31" grpId="0"/>
      <p:bldP spid="32" grpId="0"/>
      <p:bldP spid="33" grpId="0"/>
      <p:bldP spid="36" grpId="0"/>
      <p:bldP spid="37" grpId="0"/>
      <p:bldP spid="38" grpId="0"/>
      <p:bldP spid="39"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933560" y="111825"/>
            <a:ext cx="11123457" cy="508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Adicionais de Alíquota e os serviços em condições especiais</a:t>
            </a:r>
            <a:endParaRPr lang="pt-BR" sz="3200" dirty="0"/>
          </a:p>
        </p:txBody>
      </p:sp>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110" y="684152"/>
            <a:ext cx="10073508" cy="5561085"/>
          </a:xfrm>
          <a:prstGeom prst="rect">
            <a:avLst/>
          </a:prstGeom>
          <a:ln w="28575">
            <a:solidFill>
              <a:schemeClr val="tx1"/>
            </a:solidFill>
          </a:ln>
          <a:effectLst>
            <a:softEdge rad="12700"/>
          </a:effectLst>
        </p:spPr>
      </p:pic>
      <p:pic>
        <p:nvPicPr>
          <p:cNvPr id="15" name="Imagem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6" name="Retângulo 15">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7" name="Retângulo 16">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8" name="Retângulo 17">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412521400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612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3,5% (casos especiais)</a:t>
            </a:r>
            <a:endParaRPr lang="pt-BR" sz="3200" dirty="0"/>
          </a:p>
        </p:txBody>
      </p:sp>
      <p:sp>
        <p:nvSpPr>
          <p:cNvPr id="40" name="Retângulo 39"/>
          <p:cNvSpPr/>
          <p:nvPr/>
        </p:nvSpPr>
        <p:spPr>
          <a:xfrm>
            <a:off x="1265213" y="883611"/>
            <a:ext cx="10087838" cy="4493538"/>
          </a:xfrm>
          <a:prstGeom prst="rect">
            <a:avLst/>
          </a:prstGeom>
          <a:solidFill>
            <a:schemeClr val="bg1"/>
          </a:solidFill>
          <a:ln w="28575">
            <a:solidFill>
              <a:schemeClr val="tx1"/>
            </a:solidFill>
          </a:ln>
        </p:spPr>
        <p:txBody>
          <a:bodyPr wrap="square">
            <a:spAutoFit/>
          </a:bodyPr>
          <a:lstStyle/>
          <a:p>
            <a:pPr algn="ctr"/>
            <a:r>
              <a:rPr lang="pt-BR" sz="2600" b="1" dirty="0" smtClean="0">
                <a:solidFill>
                  <a:srgbClr val="000000"/>
                </a:solidFill>
                <a:latin typeface="Arial" panose="020B0604020202020204" pitchFamily="34" charset="0"/>
              </a:rPr>
              <a:t>Lei 12.546/2011</a:t>
            </a:r>
          </a:p>
          <a:p>
            <a:pPr algn="ctr"/>
            <a:endParaRPr lang="pt-BR" sz="2600" b="1" dirty="0" smtClean="0">
              <a:solidFill>
                <a:srgbClr val="000000"/>
              </a:solidFill>
              <a:latin typeface="Arial" panose="020B0604020202020204" pitchFamily="34" charset="0"/>
            </a:endParaRPr>
          </a:p>
          <a:p>
            <a:pPr algn="ctr"/>
            <a:r>
              <a:rPr lang="pt-BR" sz="2600" b="1" dirty="0" smtClean="0">
                <a:solidFill>
                  <a:srgbClr val="000000"/>
                </a:solidFill>
                <a:latin typeface="Arial" panose="020B0604020202020204" pitchFamily="34" charset="0"/>
              </a:rPr>
              <a:t>Art. 7º, (inciso IV – construção civil) </a:t>
            </a:r>
            <a:r>
              <a:rPr lang="pt-BR" sz="2600" b="1" dirty="0" err="1" smtClean="0">
                <a:solidFill>
                  <a:srgbClr val="000000"/>
                </a:solidFill>
                <a:latin typeface="Arial" panose="020B0604020202020204" pitchFamily="34" charset="0"/>
              </a:rPr>
              <a:t>cc</a:t>
            </a:r>
            <a:r>
              <a:rPr lang="pt-BR" sz="2600" b="1" dirty="0" smtClean="0">
                <a:solidFill>
                  <a:srgbClr val="000000"/>
                </a:solidFill>
                <a:latin typeface="Arial" panose="020B0604020202020204" pitchFamily="34" charset="0"/>
              </a:rPr>
              <a:t> §6º</a:t>
            </a:r>
          </a:p>
          <a:p>
            <a:pPr algn="ctr"/>
            <a:endParaRPr lang="pt-BR" sz="2600" dirty="0"/>
          </a:p>
          <a:p>
            <a:pPr algn="just"/>
            <a:r>
              <a:rPr lang="pt-BR" sz="2600" dirty="0"/>
              <a:t>§ 6º No caso de contratação de empresas para a execução dos serviços referidos no caput , </a:t>
            </a:r>
            <a:r>
              <a:rPr lang="pt-BR" sz="2600" b="1" dirty="0">
                <a:solidFill>
                  <a:srgbClr val="FF0000"/>
                </a:solidFill>
              </a:rPr>
              <a:t>mediante cessão de mão de obra</a:t>
            </a:r>
            <a:r>
              <a:rPr lang="pt-BR" sz="2600" dirty="0"/>
              <a:t>, na forma definida pelo </a:t>
            </a:r>
            <a:r>
              <a:rPr lang="pt-BR" sz="2600" dirty="0">
                <a:hlinkClick r:id="rId3"/>
              </a:rPr>
              <a:t>art. 31 da Lei nº 8.212, de 24 de julho de 1991, </a:t>
            </a:r>
            <a:r>
              <a:rPr lang="pt-BR" sz="2600" dirty="0"/>
              <a:t>e para fins de elisão da responsabilidade solidária prevista no </a:t>
            </a:r>
            <a:r>
              <a:rPr lang="pt-BR" sz="2600" dirty="0">
                <a:hlinkClick r:id="rId4"/>
              </a:rPr>
              <a:t>inciso VI do art. 30 da Lei nº 8.212, de 24 de julho de 1991, </a:t>
            </a:r>
            <a:r>
              <a:rPr lang="pt-BR" sz="2600" b="1" dirty="0"/>
              <a:t>a empresa contratante </a:t>
            </a:r>
            <a:r>
              <a:rPr lang="pt-BR" sz="2600" dirty="0"/>
              <a:t>deverá </a:t>
            </a:r>
            <a:r>
              <a:rPr lang="pt-BR" sz="2600" b="1" dirty="0">
                <a:solidFill>
                  <a:srgbClr val="FF0000"/>
                </a:solidFill>
              </a:rPr>
              <a:t>reter 3,5% </a:t>
            </a:r>
            <a:r>
              <a:rPr lang="pt-BR" sz="2600" dirty="0"/>
              <a:t>(três inteiros e cinco décimos por cento) do valor bruto da nota fiscal ou da fatura de prestação de serviços. </a:t>
            </a:r>
            <a:endParaRPr lang="pt-BR" sz="2600" dirty="0" smtClean="0">
              <a:solidFill>
                <a:srgbClr val="000000"/>
              </a:solidFill>
              <a:latin typeface="Arial" panose="020B0604020202020204" pitchFamily="34" charset="0"/>
            </a:endParaRPr>
          </a:p>
        </p:txBody>
      </p:sp>
      <p:pic>
        <p:nvPicPr>
          <p:cNvPr id="31" name="Imagem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2" name="Retângulo 31">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3" name="Retângulo 32">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4" name="Retângulo 33">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94593875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612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3,5% (casos especiais) e a Base de Cálculo</a:t>
            </a:r>
            <a:endParaRPr lang="pt-BR" sz="3200" dirty="0"/>
          </a:p>
        </p:txBody>
      </p:sp>
      <p:sp>
        <p:nvSpPr>
          <p:cNvPr id="40" name="Retângulo 39"/>
          <p:cNvSpPr/>
          <p:nvPr/>
        </p:nvSpPr>
        <p:spPr>
          <a:xfrm>
            <a:off x="1265213" y="883611"/>
            <a:ext cx="10087838" cy="3231654"/>
          </a:xfrm>
          <a:prstGeom prst="rect">
            <a:avLst/>
          </a:prstGeom>
          <a:solidFill>
            <a:schemeClr val="bg1"/>
          </a:solidFill>
          <a:ln w="28575">
            <a:solidFill>
              <a:schemeClr val="tx1"/>
            </a:solidFill>
          </a:ln>
        </p:spPr>
        <p:txBody>
          <a:bodyPr wrap="square">
            <a:spAutoFit/>
          </a:bodyPr>
          <a:lstStyle/>
          <a:p>
            <a:pPr algn="ctr"/>
            <a:r>
              <a:rPr lang="pt-BR" sz="2600" b="1" dirty="0" smtClean="0">
                <a:solidFill>
                  <a:srgbClr val="000000"/>
                </a:solidFill>
                <a:latin typeface="Arial" panose="020B0604020202020204" pitchFamily="34" charset="0"/>
              </a:rPr>
              <a:t>Lei 12.546/2011</a:t>
            </a:r>
          </a:p>
          <a:p>
            <a:pPr algn="ctr"/>
            <a:endParaRPr lang="pt-BR" sz="2600" b="1" dirty="0" smtClean="0">
              <a:solidFill>
                <a:srgbClr val="000000"/>
              </a:solidFill>
              <a:latin typeface="Arial" panose="020B0604020202020204" pitchFamily="34" charset="0"/>
            </a:endParaRPr>
          </a:p>
          <a:p>
            <a:pPr algn="ctr"/>
            <a:r>
              <a:rPr lang="pt-BR" sz="2600" b="1" dirty="0" smtClean="0">
                <a:solidFill>
                  <a:srgbClr val="000000"/>
                </a:solidFill>
                <a:latin typeface="Arial" panose="020B0604020202020204" pitchFamily="34" charset="0"/>
              </a:rPr>
              <a:t>Art. 7º, (inciso IV – construção civil) </a:t>
            </a:r>
            <a:r>
              <a:rPr lang="pt-BR" sz="2600" b="1" dirty="0" err="1" smtClean="0">
                <a:solidFill>
                  <a:srgbClr val="000000"/>
                </a:solidFill>
                <a:latin typeface="Arial" panose="020B0604020202020204" pitchFamily="34" charset="0"/>
              </a:rPr>
              <a:t>cc</a:t>
            </a:r>
            <a:r>
              <a:rPr lang="pt-BR" sz="2600" b="1" dirty="0" smtClean="0">
                <a:solidFill>
                  <a:srgbClr val="000000"/>
                </a:solidFill>
                <a:latin typeface="Arial" panose="020B0604020202020204" pitchFamily="34" charset="0"/>
              </a:rPr>
              <a:t> §6º</a:t>
            </a:r>
          </a:p>
          <a:p>
            <a:pPr algn="ctr"/>
            <a:endParaRPr lang="pt-BR" sz="2600" dirty="0"/>
          </a:p>
          <a:p>
            <a:pPr algn="just"/>
            <a:r>
              <a:rPr lang="pt-BR" sz="2600" dirty="0"/>
              <a:t>§ 6º </a:t>
            </a:r>
            <a:r>
              <a:rPr lang="pt-BR" sz="2600" dirty="0" smtClean="0"/>
              <a:t>.... </a:t>
            </a:r>
            <a:r>
              <a:rPr lang="pt-BR" sz="2600" dirty="0" smtClean="0">
                <a:hlinkClick r:id="rId3"/>
              </a:rPr>
              <a:t>,</a:t>
            </a:r>
            <a:r>
              <a:rPr lang="pt-BR" sz="2600" dirty="0">
                <a:hlinkClick r:id="rId3"/>
              </a:rPr>
              <a:t> </a:t>
            </a:r>
            <a:r>
              <a:rPr lang="pt-BR" sz="2600" b="1" dirty="0"/>
              <a:t>a empresa contratante </a:t>
            </a:r>
            <a:r>
              <a:rPr lang="pt-BR" sz="2600" dirty="0"/>
              <a:t>deverá </a:t>
            </a:r>
            <a:r>
              <a:rPr lang="pt-BR" sz="2600" b="1" dirty="0">
                <a:solidFill>
                  <a:srgbClr val="FF0000"/>
                </a:solidFill>
              </a:rPr>
              <a:t>reter 3,5% </a:t>
            </a:r>
            <a:r>
              <a:rPr lang="pt-BR" sz="2600" dirty="0"/>
              <a:t>(três inteiros e cinco décimos por cento) do </a:t>
            </a:r>
            <a:r>
              <a:rPr lang="pt-BR" sz="4800" b="1" dirty="0">
                <a:solidFill>
                  <a:srgbClr val="FF0000"/>
                </a:solidFill>
              </a:rPr>
              <a:t>valor bruto</a:t>
            </a:r>
            <a:r>
              <a:rPr lang="pt-BR" sz="2600" dirty="0"/>
              <a:t> da nota fiscal ou da fatura de prestação de serviços. </a:t>
            </a:r>
            <a:endParaRPr lang="pt-BR" sz="2600" dirty="0" smtClean="0">
              <a:solidFill>
                <a:srgbClr val="000000"/>
              </a:solidFill>
              <a:latin typeface="Arial" panose="020B0604020202020204" pitchFamily="34" charset="0"/>
            </a:endParaRPr>
          </a:p>
        </p:txBody>
      </p:sp>
      <p:pic>
        <p:nvPicPr>
          <p:cNvPr id="31" name="Imagem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2" name="Retângulo 31">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3" name="Retângulo 32">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4" name="Retângulo 33">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84970843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612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3,5% (casos especiais) e a Base de Cálculo</a:t>
            </a:r>
            <a:endParaRPr lang="pt-BR" sz="3200" dirty="0"/>
          </a:p>
        </p:txBody>
      </p:sp>
      <p:sp>
        <p:nvSpPr>
          <p:cNvPr id="40" name="Retângulo 39"/>
          <p:cNvSpPr/>
          <p:nvPr/>
        </p:nvSpPr>
        <p:spPr>
          <a:xfrm>
            <a:off x="1265213" y="883611"/>
            <a:ext cx="10087838" cy="3724096"/>
          </a:xfrm>
          <a:prstGeom prst="rect">
            <a:avLst/>
          </a:prstGeom>
          <a:solidFill>
            <a:schemeClr val="bg1"/>
          </a:solidFill>
          <a:ln w="28575">
            <a:solidFill>
              <a:schemeClr val="tx1"/>
            </a:solidFill>
          </a:ln>
        </p:spPr>
        <p:txBody>
          <a:bodyPr wrap="square">
            <a:spAutoFit/>
          </a:bodyPr>
          <a:lstStyle/>
          <a:p>
            <a:pPr algn="ctr"/>
            <a:r>
              <a:rPr lang="pt-BR" sz="2600" b="1" dirty="0" smtClean="0">
                <a:solidFill>
                  <a:srgbClr val="000000"/>
                </a:solidFill>
              </a:rPr>
              <a:t>SOLUÇÃO DE CONSULTA COSIT 18 (04/11/2013)</a:t>
            </a:r>
          </a:p>
          <a:p>
            <a:pPr algn="just"/>
            <a:r>
              <a:rPr lang="pt-BR" sz="2800" dirty="0" smtClean="0"/>
              <a:t>“</a:t>
            </a:r>
            <a:r>
              <a:rPr lang="pt-BR" sz="2600" i="1" dirty="0" smtClean="0"/>
              <a:t>...</a:t>
            </a:r>
          </a:p>
          <a:p>
            <a:pPr algn="just"/>
            <a:r>
              <a:rPr lang="pt-BR" sz="2600" i="1" dirty="0" smtClean="0"/>
              <a:t>Considerando </a:t>
            </a:r>
            <a:r>
              <a:rPr lang="pt-BR" sz="2600" i="1" dirty="0"/>
              <a:t>que não há norma específica que estabeleça critérios relativos à retenção da contribuição previdenciária, no caso de contratação de empresas para execução de serviços mediante cessão de mão-de-obra, de que trata o § 6º do art. 7º da Lei nº 12.546, de 2011, </a:t>
            </a:r>
            <a:r>
              <a:rPr lang="pt-BR" sz="2600" b="1" i="1" dirty="0"/>
              <a:t>aplica-se, no que couber, as disposições previstas nos artigos 112 a 150 </a:t>
            </a:r>
            <a:r>
              <a:rPr lang="pt-BR" sz="2600" i="1" dirty="0"/>
              <a:t>da </a:t>
            </a:r>
            <a:r>
              <a:rPr lang="pt-BR" sz="2600" b="1" i="1" dirty="0">
                <a:solidFill>
                  <a:srgbClr val="FF0000"/>
                </a:solidFill>
              </a:rPr>
              <a:t>Instrução Normativa RFB nº 971</a:t>
            </a:r>
            <a:r>
              <a:rPr lang="pt-BR" sz="2600" i="1" dirty="0"/>
              <a:t>, de 13 de novembro de </a:t>
            </a:r>
            <a:r>
              <a:rPr lang="pt-BR" sz="2600" i="1" dirty="0" smtClean="0"/>
              <a:t>2009.</a:t>
            </a:r>
          </a:p>
          <a:p>
            <a:pPr algn="just"/>
            <a:r>
              <a:rPr lang="pt-BR" sz="2600" i="1" dirty="0" smtClean="0">
                <a:solidFill>
                  <a:srgbClr val="000000"/>
                </a:solidFill>
              </a:rPr>
              <a:t>...”</a:t>
            </a:r>
          </a:p>
        </p:txBody>
      </p:sp>
      <p:pic>
        <p:nvPicPr>
          <p:cNvPr id="31" name="Imagem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2" name="Retângulo 31">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3" name="Retângulo 32">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4" name="Retângulo 33">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
        <p:nvSpPr>
          <p:cNvPr id="2" name="CaixaDeTexto 1"/>
          <p:cNvSpPr txBox="1"/>
          <p:nvPr/>
        </p:nvSpPr>
        <p:spPr>
          <a:xfrm>
            <a:off x="3375378" y="4889939"/>
            <a:ext cx="6057236" cy="584775"/>
          </a:xfrm>
          <a:prstGeom prst="rect">
            <a:avLst/>
          </a:prstGeom>
          <a:noFill/>
        </p:spPr>
        <p:txBody>
          <a:bodyPr wrap="none" rtlCol="0">
            <a:spAutoFit/>
          </a:bodyPr>
          <a:lstStyle/>
          <a:p>
            <a:r>
              <a:rPr lang="pt-BR" sz="3200" b="1" dirty="0" smtClean="0"/>
              <a:t>Na IN 2110/2022 artigos 110 a 145</a:t>
            </a:r>
          </a:p>
        </p:txBody>
      </p:sp>
    </p:spTree>
    <p:extLst>
      <p:ext uri="{BB962C8B-B14F-4D97-AF65-F5344CB8AC3E}">
        <p14:creationId xmlns:p14="http://schemas.microsoft.com/office/powerpoint/2010/main" val="4123749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612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3,5% (casos especiais) e a Base de Cálculo</a:t>
            </a:r>
            <a:endParaRPr lang="pt-BR" sz="3200" dirty="0"/>
          </a:p>
        </p:txBody>
      </p:sp>
      <p:sp>
        <p:nvSpPr>
          <p:cNvPr id="40" name="Retângulo 39"/>
          <p:cNvSpPr/>
          <p:nvPr/>
        </p:nvSpPr>
        <p:spPr>
          <a:xfrm>
            <a:off x="1265213" y="1132449"/>
            <a:ext cx="10087838" cy="2215991"/>
          </a:xfrm>
          <a:prstGeom prst="rect">
            <a:avLst/>
          </a:prstGeom>
          <a:solidFill>
            <a:schemeClr val="bg1"/>
          </a:solidFill>
          <a:ln w="28575">
            <a:solidFill>
              <a:schemeClr val="tx1"/>
            </a:solidFill>
          </a:ln>
        </p:spPr>
        <p:txBody>
          <a:bodyPr wrap="square">
            <a:spAutoFit/>
          </a:bodyPr>
          <a:lstStyle/>
          <a:p>
            <a:pPr algn="ctr"/>
            <a:r>
              <a:rPr lang="pt-BR" sz="2600" b="1" dirty="0" smtClean="0">
                <a:solidFill>
                  <a:srgbClr val="000000"/>
                </a:solidFill>
              </a:rPr>
              <a:t>IN 2053/2021 – Art. 11</a:t>
            </a:r>
          </a:p>
          <a:p>
            <a:pPr algn="just"/>
            <a:endParaRPr lang="pt-BR" sz="2800" dirty="0" smtClean="0"/>
          </a:p>
          <a:p>
            <a:pPr algn="just"/>
            <a:r>
              <a:rPr lang="pt-BR" sz="2800" dirty="0" smtClean="0"/>
              <a:t>“§ </a:t>
            </a:r>
            <a:r>
              <a:rPr lang="pt-BR" sz="2800" dirty="0"/>
              <a:t>1º Serão aplicadas à retenção de que trata o caput, no que couber, as disposições previstas nos </a:t>
            </a:r>
            <a:r>
              <a:rPr lang="pt-BR" sz="2800" b="1" dirty="0" err="1">
                <a:solidFill>
                  <a:srgbClr val="FF0000"/>
                </a:solidFill>
              </a:rPr>
              <a:t>arts</a:t>
            </a:r>
            <a:r>
              <a:rPr lang="pt-BR" sz="2800" b="1" dirty="0">
                <a:solidFill>
                  <a:srgbClr val="FF0000"/>
                </a:solidFill>
              </a:rPr>
              <a:t>. 112 a 150 e 191 </a:t>
            </a:r>
            <a:r>
              <a:rPr lang="pt-BR" sz="2800" b="1" dirty="0"/>
              <a:t>da </a:t>
            </a:r>
            <a:r>
              <a:rPr lang="pt-BR" sz="2800" b="1" dirty="0">
                <a:hlinkClick r:id="rId3"/>
              </a:rPr>
              <a:t>Instrução Normativa RFB nº 971, de 2009</a:t>
            </a:r>
            <a:r>
              <a:rPr lang="pt-BR" sz="2800" dirty="0"/>
              <a:t>.</a:t>
            </a:r>
            <a:r>
              <a:rPr lang="pt-BR" sz="2600" i="1" dirty="0" smtClean="0">
                <a:solidFill>
                  <a:srgbClr val="000000"/>
                </a:solidFill>
              </a:rPr>
              <a:t>”</a:t>
            </a:r>
          </a:p>
        </p:txBody>
      </p:sp>
      <p:pic>
        <p:nvPicPr>
          <p:cNvPr id="31" name="Imagem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2" name="Retângulo 31">
            <a:hlinkClick r:id="rId5"/>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3" name="Retângulo 32">
            <a:hlinkClick r:id="rId6"/>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4" name="Retângulo 33">
            <a:hlinkClick r:id="rId7"/>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
        <p:nvSpPr>
          <p:cNvPr id="2" name="CaixaDeTexto 1"/>
          <p:cNvSpPr txBox="1"/>
          <p:nvPr/>
        </p:nvSpPr>
        <p:spPr>
          <a:xfrm>
            <a:off x="2440950" y="3763247"/>
            <a:ext cx="8229304" cy="584775"/>
          </a:xfrm>
          <a:prstGeom prst="rect">
            <a:avLst/>
          </a:prstGeom>
          <a:noFill/>
        </p:spPr>
        <p:txBody>
          <a:bodyPr wrap="none" rtlCol="0">
            <a:spAutoFit/>
          </a:bodyPr>
          <a:lstStyle/>
          <a:p>
            <a:r>
              <a:rPr lang="pt-BR" sz="3200" b="1" dirty="0" smtClean="0"/>
              <a:t>Na IN 2110/2022 artigos 110 a 145 e 166 </a:t>
            </a:r>
            <a:r>
              <a:rPr lang="pt-BR" sz="3200" b="1" dirty="0" err="1" smtClean="0"/>
              <a:t>cc</a:t>
            </a:r>
            <a:r>
              <a:rPr lang="pt-BR" sz="3200" b="1" dirty="0" smtClean="0"/>
              <a:t> 167</a:t>
            </a:r>
          </a:p>
        </p:txBody>
      </p:sp>
    </p:spTree>
    <p:extLst>
      <p:ext uri="{BB962C8B-B14F-4D97-AF65-F5344CB8AC3E}">
        <p14:creationId xmlns:p14="http://schemas.microsoft.com/office/powerpoint/2010/main" val="167339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Do Destaque da Retenção</a:t>
            </a:r>
            <a:endParaRPr lang="pt-BR" sz="3200" dirty="0"/>
          </a:p>
        </p:txBody>
      </p:sp>
      <p:pic>
        <p:nvPicPr>
          <p:cNvPr id="12" name="Imagem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4" name="Retângulo 1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5" name="Retângulo 14">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6" name="Retângulo 15">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370358315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07309"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Do destaque da Retenção do INSS – Art. 121 IN 2110/22</a:t>
            </a:r>
            <a:endParaRPr lang="pt-BR" sz="3200" dirty="0"/>
          </a:p>
        </p:txBody>
      </p:sp>
      <p:sp>
        <p:nvSpPr>
          <p:cNvPr id="40" name="Retângulo 39"/>
          <p:cNvSpPr/>
          <p:nvPr/>
        </p:nvSpPr>
        <p:spPr>
          <a:xfrm>
            <a:off x="1304713" y="1237105"/>
            <a:ext cx="10087838" cy="2246769"/>
          </a:xfrm>
          <a:prstGeom prst="rect">
            <a:avLst/>
          </a:prstGeom>
          <a:solidFill>
            <a:schemeClr val="bg1"/>
          </a:solidFill>
          <a:ln w="28575">
            <a:solidFill>
              <a:schemeClr val="tx1"/>
            </a:solidFill>
          </a:ln>
        </p:spPr>
        <p:txBody>
          <a:bodyPr wrap="square">
            <a:spAutoFit/>
          </a:bodyPr>
          <a:lstStyle/>
          <a:p>
            <a:pPr algn="just"/>
            <a:r>
              <a:rPr lang="pt-BR" sz="2800" dirty="0"/>
              <a:t>Art. 121. Na emissão da nota fiscal ou fatura, a contratada deverá </a:t>
            </a:r>
            <a:r>
              <a:rPr lang="pt-BR" sz="2800" b="1" dirty="0"/>
              <a:t>destacar o valor da retenção </a:t>
            </a:r>
            <a:r>
              <a:rPr lang="pt-BR" sz="2800" dirty="0"/>
              <a:t>de que trata o art. 110 com o título de "</a:t>
            </a:r>
            <a:r>
              <a:rPr lang="pt-BR" sz="2800" b="1" dirty="0">
                <a:solidFill>
                  <a:srgbClr val="FF0000"/>
                </a:solidFill>
              </a:rPr>
              <a:t>RETENÇÃO PARA A PREVIDÊNCIA SOCIAL</a:t>
            </a:r>
            <a:r>
              <a:rPr lang="pt-BR" sz="2800" dirty="0"/>
              <a:t>", observado o disposto no art. 115. (</a:t>
            </a:r>
            <a:r>
              <a:rPr lang="pt-BR" sz="2800" dirty="0">
                <a:hlinkClick r:id="rId3"/>
              </a:rPr>
              <a:t>Lei nº 8.212, de 1991</a:t>
            </a:r>
            <a:r>
              <a:rPr lang="pt-BR" sz="2800" dirty="0"/>
              <a:t>, art. 31, § 1º; e </a:t>
            </a:r>
            <a:r>
              <a:rPr lang="pt-BR" sz="2800" dirty="0">
                <a:hlinkClick r:id="rId4"/>
              </a:rPr>
              <a:t>Regulamento da Previdência Social, de 1999</a:t>
            </a:r>
            <a:r>
              <a:rPr lang="pt-BR" sz="2800" dirty="0"/>
              <a:t>, art. 219, § 4º)</a:t>
            </a:r>
            <a:endParaRPr lang="pt-BR" sz="2600" dirty="0" smtClean="0">
              <a:solidFill>
                <a:srgbClr val="000000"/>
              </a:solidFill>
              <a:latin typeface="Arial" panose="020B0604020202020204" pitchFamily="34" charset="0"/>
            </a:endParaRPr>
          </a:p>
        </p:txBody>
      </p:sp>
      <p:pic>
        <p:nvPicPr>
          <p:cNvPr id="19" name="Imagem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0" name="Retângulo 19">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1" name="Retângulo 20">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2" name="Retângulo 21">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51621358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3" name="Retângulo 12"/>
          <p:cNvSpPr/>
          <p:nvPr/>
        </p:nvSpPr>
        <p:spPr>
          <a:xfrm>
            <a:off x="933560" y="2329776"/>
            <a:ext cx="10282646" cy="1327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Revisão</a:t>
            </a:r>
            <a:endParaRPr lang="pt-BR" sz="3200" dirty="0"/>
          </a:p>
        </p:txBody>
      </p:sp>
      <p:pic>
        <p:nvPicPr>
          <p:cNvPr id="12" name="Imagem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4" name="Retângulo 13">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5" name="Retângulo 14">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6" name="Retângulo 15">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7951572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11998" y="9473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Alíquotas – Lembrar dos art. 111 e 112 da IN 2110/22</a:t>
            </a:r>
            <a:endParaRPr lang="pt-BR" sz="3200" dirty="0"/>
          </a:p>
        </p:txBody>
      </p:sp>
      <p:sp>
        <p:nvSpPr>
          <p:cNvPr id="13" name="CaixaDeTexto 12">
            <a:extLst>
              <a:ext uri="{FF2B5EF4-FFF2-40B4-BE49-F238E27FC236}">
                <a16:creationId xmlns="" xmlns:a16="http://schemas.microsoft.com/office/drawing/2014/main" id="{9785D803-8E87-41ED-9CB1-69C674F6CC17}"/>
              </a:ext>
            </a:extLst>
          </p:cNvPr>
          <p:cNvSpPr txBox="1"/>
          <p:nvPr/>
        </p:nvSpPr>
        <p:spPr>
          <a:xfrm>
            <a:off x="104964" y="727189"/>
            <a:ext cx="11966713" cy="707886"/>
          </a:xfrm>
          <a:prstGeom prst="rect">
            <a:avLst/>
          </a:prstGeom>
          <a:solidFill>
            <a:schemeClr val="accent2">
              <a:lumMod val="60000"/>
              <a:lumOff val="40000"/>
            </a:schemeClr>
          </a:solidFill>
        </p:spPr>
        <p:txBody>
          <a:bodyPr wrap="square" rtlCol="0">
            <a:spAutoFit/>
          </a:bodyPr>
          <a:lstStyle/>
          <a:p>
            <a:pPr algn="ctr"/>
            <a:r>
              <a:rPr lang="pt-BR" sz="2400" dirty="0" smtClean="0"/>
              <a:t>Art.111 (IN 2110/22) nos </a:t>
            </a:r>
            <a:r>
              <a:rPr lang="pt-BR" sz="2400" dirty="0"/>
              <a:t>casos de </a:t>
            </a:r>
            <a:r>
              <a:rPr lang="pt-BR" sz="2400" b="1" dirty="0">
                <a:solidFill>
                  <a:srgbClr val="002060"/>
                </a:solidFill>
              </a:rPr>
              <a:t>cessão de mão de obra </a:t>
            </a:r>
            <a:r>
              <a:rPr lang="pt-BR" sz="4000" b="1" dirty="0" smtClean="0">
                <a:solidFill>
                  <a:srgbClr val="002060"/>
                </a:solidFill>
              </a:rPr>
              <a:t>OU</a:t>
            </a:r>
            <a:r>
              <a:rPr lang="pt-BR" sz="2400" b="1" dirty="0" smtClean="0">
                <a:solidFill>
                  <a:srgbClr val="002060"/>
                </a:solidFill>
              </a:rPr>
              <a:t> </a:t>
            </a:r>
            <a:r>
              <a:rPr lang="pt-BR" sz="2400" b="1" dirty="0">
                <a:solidFill>
                  <a:srgbClr val="002060"/>
                </a:solidFill>
              </a:rPr>
              <a:t>empreitada</a:t>
            </a:r>
          </a:p>
        </p:txBody>
      </p:sp>
      <p:sp>
        <p:nvSpPr>
          <p:cNvPr id="15" name="Seta: para Baixo 4">
            <a:extLst>
              <a:ext uri="{FF2B5EF4-FFF2-40B4-BE49-F238E27FC236}">
                <a16:creationId xmlns="" xmlns:a16="http://schemas.microsoft.com/office/drawing/2014/main" id="{43D0BD22-DCB3-486B-B934-19608CBF200F}"/>
              </a:ext>
            </a:extLst>
          </p:cNvPr>
          <p:cNvSpPr/>
          <p:nvPr/>
        </p:nvSpPr>
        <p:spPr>
          <a:xfrm>
            <a:off x="1006312" y="1409520"/>
            <a:ext cx="927652" cy="622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CaixaDeTexto 15">
            <a:extLst>
              <a:ext uri="{FF2B5EF4-FFF2-40B4-BE49-F238E27FC236}">
                <a16:creationId xmlns="" xmlns:a16="http://schemas.microsoft.com/office/drawing/2014/main" id="{72B9AD8E-9672-48A3-9D4A-F1C498E79C3F}"/>
              </a:ext>
            </a:extLst>
          </p:cNvPr>
          <p:cNvSpPr txBox="1"/>
          <p:nvPr/>
        </p:nvSpPr>
        <p:spPr>
          <a:xfrm>
            <a:off x="283870" y="1925833"/>
            <a:ext cx="7017026" cy="4154984"/>
          </a:xfrm>
          <a:prstGeom prst="rect">
            <a:avLst/>
          </a:prstGeom>
          <a:noFill/>
        </p:spPr>
        <p:txBody>
          <a:bodyPr wrap="square" rtlCol="0">
            <a:spAutoFit/>
          </a:bodyPr>
          <a:lstStyle/>
          <a:p>
            <a:pPr marL="285750" indent="-285750">
              <a:buFont typeface="Wingdings" panose="05000000000000000000" pitchFamily="2" charset="2"/>
              <a:buChar char="ü"/>
            </a:pPr>
            <a:r>
              <a:rPr lang="pt-BR" sz="2400" dirty="0"/>
              <a:t> Limpeza, Conservação e Zeladoria</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Vigilância ou Segurança</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Construção Civil</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Natureza rural</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Digitação</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Preparação de dados para processamento</a:t>
            </a:r>
          </a:p>
        </p:txBody>
      </p:sp>
      <p:sp>
        <p:nvSpPr>
          <p:cNvPr id="17" name="Retângulo 16">
            <a:extLst>
              <a:ext uri="{FF2B5EF4-FFF2-40B4-BE49-F238E27FC236}">
                <a16:creationId xmlns="" xmlns:a16="http://schemas.microsoft.com/office/drawing/2014/main" id="{CC505DEC-CFD1-4EF3-90D3-B445D323DEFB}"/>
              </a:ext>
            </a:extLst>
          </p:cNvPr>
          <p:cNvSpPr/>
          <p:nvPr/>
        </p:nvSpPr>
        <p:spPr>
          <a:xfrm>
            <a:off x="6882364" y="1495117"/>
            <a:ext cx="2818037" cy="210080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u="sng" dirty="0">
                <a:solidFill>
                  <a:srgbClr val="FF0000"/>
                </a:solidFill>
              </a:rPr>
              <a:t>NÃO RETÉM</a:t>
            </a:r>
          </a:p>
          <a:p>
            <a:pPr algn="ctr"/>
            <a:endParaRPr lang="pt-BR" sz="2400" b="1" dirty="0">
              <a:solidFill>
                <a:srgbClr val="FF0000"/>
              </a:solidFill>
            </a:endParaRPr>
          </a:p>
          <a:p>
            <a:pPr algn="ctr"/>
            <a:r>
              <a:rPr lang="pt-BR" sz="2400" b="1" dirty="0">
                <a:solidFill>
                  <a:srgbClr val="FF0000"/>
                </a:solidFill>
              </a:rPr>
              <a:t>Vigilância por meio eletrônico</a:t>
            </a:r>
          </a:p>
        </p:txBody>
      </p:sp>
      <p:cxnSp>
        <p:nvCxnSpPr>
          <p:cNvPr id="18" name="Conector de Seta Reta 13">
            <a:extLst>
              <a:ext uri="{FF2B5EF4-FFF2-40B4-BE49-F238E27FC236}">
                <a16:creationId xmlns="" xmlns:a16="http://schemas.microsoft.com/office/drawing/2014/main" id="{E2C247D9-4B00-4397-A69F-61BD8D0BD447}"/>
              </a:ext>
            </a:extLst>
          </p:cNvPr>
          <p:cNvCxnSpPr/>
          <p:nvPr/>
        </p:nvCxnSpPr>
        <p:spPr>
          <a:xfrm flipV="1">
            <a:off x="3941469" y="2511259"/>
            <a:ext cx="2828352" cy="388542"/>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9" name="CaixaDeTexto 18">
            <a:extLst>
              <a:ext uri="{FF2B5EF4-FFF2-40B4-BE49-F238E27FC236}">
                <a16:creationId xmlns="" xmlns:a16="http://schemas.microsoft.com/office/drawing/2014/main" id="{C48EAFBA-52F0-40D6-AFEC-DC33C73592F5}"/>
              </a:ext>
            </a:extLst>
          </p:cNvPr>
          <p:cNvSpPr txBox="1"/>
          <p:nvPr/>
        </p:nvSpPr>
        <p:spPr>
          <a:xfrm>
            <a:off x="9812944" y="1516052"/>
            <a:ext cx="2201712" cy="1785104"/>
          </a:xfrm>
          <a:prstGeom prst="rect">
            <a:avLst/>
          </a:prstGeom>
          <a:noFill/>
          <a:ln w="28575">
            <a:solidFill>
              <a:schemeClr val="tx1"/>
            </a:solidFill>
          </a:ln>
        </p:spPr>
        <p:txBody>
          <a:bodyPr wrap="square" rtlCol="0">
            <a:spAutoFit/>
          </a:bodyPr>
          <a:lstStyle/>
          <a:p>
            <a:pPr algn="ctr"/>
            <a:r>
              <a:rPr lang="pt-BR" sz="2200" b="1" dirty="0"/>
              <a:t>6</a:t>
            </a:r>
            <a:r>
              <a:rPr lang="pt-BR" sz="2200" b="1" dirty="0" smtClean="0"/>
              <a:t> itens </a:t>
            </a:r>
          </a:p>
          <a:p>
            <a:pPr algn="just"/>
            <a:r>
              <a:rPr lang="pt-BR" sz="2200" b="1" dirty="0" smtClean="0"/>
              <a:t>(lista exaustiva de pormenorização exemplificativa)</a:t>
            </a:r>
            <a:endParaRPr lang="pt-BR" sz="2200" b="1" dirty="0"/>
          </a:p>
        </p:txBody>
      </p:sp>
      <p:sp>
        <p:nvSpPr>
          <p:cNvPr id="20" name="Retângulo 19">
            <a:extLst>
              <a:ext uri="{FF2B5EF4-FFF2-40B4-BE49-F238E27FC236}">
                <a16:creationId xmlns="" xmlns:a16="http://schemas.microsoft.com/office/drawing/2014/main" id="{CC505DEC-CFD1-4EF3-90D3-B445D323DEFB}"/>
              </a:ext>
            </a:extLst>
          </p:cNvPr>
          <p:cNvSpPr/>
          <p:nvPr/>
        </p:nvSpPr>
        <p:spPr>
          <a:xfrm>
            <a:off x="6882364" y="4223631"/>
            <a:ext cx="3392557" cy="175926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u="sng" dirty="0" smtClean="0">
                <a:solidFill>
                  <a:srgbClr val="FF0000"/>
                </a:solidFill>
              </a:rPr>
              <a:t>Órgãos Públicos</a:t>
            </a:r>
          </a:p>
          <a:p>
            <a:pPr algn="ctr"/>
            <a:endParaRPr lang="pt-BR" sz="2400" b="1" u="sng" dirty="0">
              <a:solidFill>
                <a:srgbClr val="FF0000"/>
              </a:solidFill>
            </a:endParaRPr>
          </a:p>
          <a:p>
            <a:pPr algn="ctr"/>
            <a:r>
              <a:rPr lang="pt-BR" sz="2400" b="1" u="sng" dirty="0" smtClean="0">
                <a:solidFill>
                  <a:srgbClr val="FF0000"/>
                </a:solidFill>
              </a:rPr>
              <a:t>MUITA </a:t>
            </a:r>
          </a:p>
          <a:p>
            <a:pPr algn="ctr"/>
            <a:r>
              <a:rPr lang="pt-BR" sz="2400" b="1" u="sng" dirty="0" smtClean="0">
                <a:solidFill>
                  <a:srgbClr val="FF0000"/>
                </a:solidFill>
              </a:rPr>
              <a:t>ATENÇÃO</a:t>
            </a:r>
            <a:endParaRPr lang="pt-BR" sz="2400" b="1" dirty="0">
              <a:solidFill>
                <a:srgbClr val="FF0000"/>
              </a:solidFill>
            </a:endParaRPr>
          </a:p>
        </p:txBody>
      </p:sp>
      <p:cxnSp>
        <p:nvCxnSpPr>
          <p:cNvPr id="21" name="Conector de Seta Reta 13">
            <a:extLst>
              <a:ext uri="{FF2B5EF4-FFF2-40B4-BE49-F238E27FC236}">
                <a16:creationId xmlns="" xmlns:a16="http://schemas.microsoft.com/office/drawing/2014/main" id="{E2C247D9-4B00-4397-A69F-61BD8D0BD447}"/>
              </a:ext>
            </a:extLst>
          </p:cNvPr>
          <p:cNvCxnSpPr/>
          <p:nvPr/>
        </p:nvCxnSpPr>
        <p:spPr>
          <a:xfrm>
            <a:off x="2798368" y="3679498"/>
            <a:ext cx="3971453" cy="103854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22" name="Imagem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23" name="Retângulo 22">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4" name="Retângulo 23">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5" name="Retângulo 24">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20004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9" grpId="0" animBg="1"/>
      <p:bldP spid="20"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1182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Alíquotas – Lembrar dos art. 111 e 112 da IN 2110/22</a:t>
            </a:r>
            <a:endParaRPr lang="pt-BR" sz="3200" dirty="0"/>
          </a:p>
        </p:txBody>
      </p:sp>
      <p:sp>
        <p:nvSpPr>
          <p:cNvPr id="22" name="CaixaDeTexto 21">
            <a:extLst>
              <a:ext uri="{FF2B5EF4-FFF2-40B4-BE49-F238E27FC236}">
                <a16:creationId xmlns="" xmlns:a16="http://schemas.microsoft.com/office/drawing/2014/main" id="{9785D803-8E87-41ED-9CB1-69C674F6CC17}"/>
              </a:ext>
            </a:extLst>
          </p:cNvPr>
          <p:cNvSpPr txBox="1"/>
          <p:nvPr/>
        </p:nvSpPr>
        <p:spPr>
          <a:xfrm>
            <a:off x="37546" y="725469"/>
            <a:ext cx="11966713" cy="584775"/>
          </a:xfrm>
          <a:prstGeom prst="rect">
            <a:avLst/>
          </a:prstGeom>
          <a:solidFill>
            <a:schemeClr val="accent2">
              <a:lumMod val="60000"/>
              <a:lumOff val="40000"/>
            </a:schemeClr>
          </a:solidFill>
        </p:spPr>
        <p:txBody>
          <a:bodyPr wrap="square" rtlCol="0">
            <a:spAutoFit/>
          </a:bodyPr>
          <a:lstStyle/>
          <a:p>
            <a:pPr algn="ctr"/>
            <a:r>
              <a:rPr lang="pt-BR" sz="2400" dirty="0" smtClean="0"/>
              <a:t>Art. 112 (IN 2110/22)  </a:t>
            </a:r>
            <a:r>
              <a:rPr lang="pt-BR" sz="2400" b="1" dirty="0">
                <a:solidFill>
                  <a:srgbClr val="002060"/>
                </a:solidFill>
              </a:rPr>
              <a:t>apenas nos casos de </a:t>
            </a:r>
            <a:r>
              <a:rPr lang="pt-BR" sz="3200" b="1" dirty="0">
                <a:solidFill>
                  <a:srgbClr val="002060"/>
                </a:solidFill>
              </a:rPr>
              <a:t>cessão de mão de obra</a:t>
            </a:r>
          </a:p>
        </p:txBody>
      </p:sp>
      <p:sp>
        <p:nvSpPr>
          <p:cNvPr id="23" name="CaixaDeTexto 22">
            <a:extLst>
              <a:ext uri="{FF2B5EF4-FFF2-40B4-BE49-F238E27FC236}">
                <a16:creationId xmlns="" xmlns:a16="http://schemas.microsoft.com/office/drawing/2014/main" id="{72B9AD8E-9672-48A3-9D4A-F1C498E79C3F}"/>
              </a:ext>
            </a:extLst>
          </p:cNvPr>
          <p:cNvSpPr txBox="1"/>
          <p:nvPr/>
        </p:nvSpPr>
        <p:spPr>
          <a:xfrm>
            <a:off x="475810" y="1657845"/>
            <a:ext cx="8474766" cy="4154984"/>
          </a:xfrm>
          <a:prstGeom prst="rect">
            <a:avLst/>
          </a:prstGeom>
          <a:noFill/>
        </p:spPr>
        <p:txBody>
          <a:bodyPr wrap="square" rtlCol="0">
            <a:spAutoFit/>
          </a:bodyPr>
          <a:lstStyle/>
          <a:p>
            <a:pPr marL="285750" indent="-285750">
              <a:buFont typeface="Wingdings" panose="05000000000000000000" pitchFamily="2" charset="2"/>
              <a:buChar char="ü"/>
            </a:pPr>
            <a:r>
              <a:rPr lang="pt-BR" sz="2400" dirty="0"/>
              <a:t> Coleta ou Reciclagem de Lixo</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smtClean="0"/>
              <a:t> </a:t>
            </a:r>
            <a:r>
              <a:rPr lang="pt-BR" sz="2400" dirty="0"/>
              <a:t>Manutenção de instalações, máquinas ou equipamentos</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Transporte de passageiros (concessão e </a:t>
            </a:r>
            <a:r>
              <a:rPr lang="pt-BR" sz="2400" dirty="0" err="1" smtClean="0"/>
              <a:t>subconcessão</a:t>
            </a:r>
            <a:r>
              <a:rPr lang="pt-BR" sz="2400" dirty="0" smtClean="0"/>
              <a:t>)</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smtClean="0"/>
              <a:t>Portaria e recepção</a:t>
            </a:r>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smtClean="0"/>
              <a:t>Treinamento e ensino</a:t>
            </a:r>
            <a:endParaRPr lang="pt-BR" sz="2400" dirty="0"/>
          </a:p>
          <a:p>
            <a:pPr marL="285750" indent="-285750">
              <a:buFont typeface="Wingdings" panose="05000000000000000000" pitchFamily="2" charset="2"/>
              <a:buChar char="ü"/>
            </a:pPr>
            <a:endParaRPr lang="pt-BR" sz="2400" dirty="0"/>
          </a:p>
          <a:p>
            <a:pPr marL="285750" indent="-285750">
              <a:buFont typeface="Wingdings" panose="05000000000000000000" pitchFamily="2" charset="2"/>
              <a:buChar char="ü"/>
            </a:pPr>
            <a:r>
              <a:rPr lang="pt-BR" sz="2400" dirty="0"/>
              <a:t> Serviços prestados por empresas de </a:t>
            </a:r>
            <a:r>
              <a:rPr lang="pt-BR" sz="2400" dirty="0" smtClean="0"/>
              <a:t>saúde</a:t>
            </a:r>
          </a:p>
        </p:txBody>
      </p:sp>
      <p:sp>
        <p:nvSpPr>
          <p:cNvPr id="24" name="CaixaDeTexto 23">
            <a:extLst>
              <a:ext uri="{FF2B5EF4-FFF2-40B4-BE49-F238E27FC236}">
                <a16:creationId xmlns="" xmlns:a16="http://schemas.microsoft.com/office/drawing/2014/main" id="{C48EAFBA-52F0-40D6-AFEC-DC33C73592F5}"/>
              </a:ext>
            </a:extLst>
          </p:cNvPr>
          <p:cNvSpPr txBox="1"/>
          <p:nvPr/>
        </p:nvSpPr>
        <p:spPr>
          <a:xfrm>
            <a:off x="8411173" y="4441098"/>
            <a:ext cx="3392557" cy="1785104"/>
          </a:xfrm>
          <a:prstGeom prst="rect">
            <a:avLst/>
          </a:prstGeom>
          <a:solidFill>
            <a:schemeClr val="bg1"/>
          </a:solidFill>
          <a:ln w="28575">
            <a:solidFill>
              <a:schemeClr val="tx1"/>
            </a:solidFill>
          </a:ln>
        </p:spPr>
        <p:txBody>
          <a:bodyPr wrap="square" rtlCol="0">
            <a:spAutoFit/>
          </a:bodyPr>
          <a:lstStyle/>
          <a:p>
            <a:pPr algn="just"/>
            <a:r>
              <a:rPr lang="pt-BR" sz="2200" b="1" dirty="0"/>
              <a:t>Esses são alguns, consulte todos no </a:t>
            </a:r>
            <a:r>
              <a:rPr lang="pt-BR" sz="2200" b="1" dirty="0" smtClean="0"/>
              <a:t>artigo – 24 itens (lista exaustiva de pormenorização exemplificativa)</a:t>
            </a:r>
            <a:endParaRPr lang="pt-BR" sz="2200" b="1" dirty="0"/>
          </a:p>
        </p:txBody>
      </p:sp>
      <p:sp>
        <p:nvSpPr>
          <p:cNvPr id="25" name="Retângulo 24">
            <a:extLst>
              <a:ext uri="{FF2B5EF4-FFF2-40B4-BE49-F238E27FC236}">
                <a16:creationId xmlns="" xmlns:a16="http://schemas.microsoft.com/office/drawing/2014/main" id="{FD6A1C2A-1306-4184-A4F8-B23D6C5E89BF}"/>
              </a:ext>
            </a:extLst>
          </p:cNvPr>
          <p:cNvSpPr/>
          <p:nvPr/>
        </p:nvSpPr>
        <p:spPr>
          <a:xfrm>
            <a:off x="8411172" y="1416347"/>
            <a:ext cx="3392557" cy="300097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u="sng" dirty="0">
                <a:solidFill>
                  <a:srgbClr val="FF0000"/>
                </a:solidFill>
              </a:rPr>
              <a:t>ATENÇÃO</a:t>
            </a:r>
          </a:p>
          <a:p>
            <a:pPr algn="ctr"/>
            <a:endParaRPr lang="pt-BR" sz="2400" b="1" dirty="0">
              <a:solidFill>
                <a:srgbClr val="FF0000"/>
              </a:solidFill>
            </a:endParaRPr>
          </a:p>
          <a:p>
            <a:pPr algn="ctr"/>
            <a:r>
              <a:rPr lang="pt-BR" sz="2400" b="1" dirty="0">
                <a:solidFill>
                  <a:srgbClr val="FF0000"/>
                </a:solidFill>
              </a:rPr>
              <a:t>Atividades relacionadas no art. 118, prestadas na modalidade de empreitada</a:t>
            </a:r>
          </a:p>
          <a:p>
            <a:pPr algn="ctr"/>
            <a:endParaRPr lang="pt-BR" sz="2400" b="1" dirty="0">
              <a:solidFill>
                <a:srgbClr val="FF0000"/>
              </a:solidFill>
            </a:endParaRPr>
          </a:p>
          <a:p>
            <a:pPr algn="ctr"/>
            <a:r>
              <a:rPr lang="pt-BR" sz="2400" b="1" dirty="0">
                <a:solidFill>
                  <a:srgbClr val="FF0000"/>
                </a:solidFill>
              </a:rPr>
              <a:t>NÃO RETÉM</a:t>
            </a:r>
          </a:p>
        </p:txBody>
      </p:sp>
      <p:pic>
        <p:nvPicPr>
          <p:cNvPr id="18" name="Imagem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9" name="Retângulo 18">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20" name="Retângulo 19">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1" name="Retângulo 20">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37207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5672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Alíquotas – Lembrar dos art. 111 e 112 da IN 2110/22</a:t>
            </a:r>
            <a:endParaRPr lang="pt-BR" sz="3200" dirty="0"/>
          </a:p>
        </p:txBody>
      </p:sp>
      <p:sp>
        <p:nvSpPr>
          <p:cNvPr id="22" name="CaixaDeTexto 21">
            <a:extLst>
              <a:ext uri="{FF2B5EF4-FFF2-40B4-BE49-F238E27FC236}">
                <a16:creationId xmlns="" xmlns:a16="http://schemas.microsoft.com/office/drawing/2014/main" id="{9785D803-8E87-41ED-9CB1-69C674F6CC17}"/>
              </a:ext>
            </a:extLst>
          </p:cNvPr>
          <p:cNvSpPr txBox="1"/>
          <p:nvPr/>
        </p:nvSpPr>
        <p:spPr>
          <a:xfrm>
            <a:off x="37546" y="885123"/>
            <a:ext cx="11966713" cy="584775"/>
          </a:xfrm>
          <a:prstGeom prst="rect">
            <a:avLst/>
          </a:prstGeom>
          <a:solidFill>
            <a:schemeClr val="accent2">
              <a:lumMod val="60000"/>
              <a:lumOff val="40000"/>
            </a:schemeClr>
          </a:solidFill>
        </p:spPr>
        <p:txBody>
          <a:bodyPr wrap="square" rtlCol="0">
            <a:spAutoFit/>
          </a:bodyPr>
          <a:lstStyle/>
          <a:p>
            <a:pPr algn="ctr"/>
            <a:r>
              <a:rPr lang="pt-BR" sz="2400" dirty="0" smtClean="0"/>
              <a:t>Art. 112 (IN 2110/22)  </a:t>
            </a:r>
            <a:r>
              <a:rPr lang="pt-BR" sz="2400" b="1" dirty="0">
                <a:solidFill>
                  <a:srgbClr val="002060"/>
                </a:solidFill>
              </a:rPr>
              <a:t>apenas nos casos de </a:t>
            </a:r>
            <a:r>
              <a:rPr lang="pt-BR" sz="3200" b="1" dirty="0">
                <a:solidFill>
                  <a:srgbClr val="002060"/>
                </a:solidFill>
              </a:rPr>
              <a:t>cessão de mão de obra</a:t>
            </a:r>
          </a:p>
        </p:txBody>
      </p:sp>
      <p:sp>
        <p:nvSpPr>
          <p:cNvPr id="23" name="CaixaDeTexto 22">
            <a:extLst>
              <a:ext uri="{FF2B5EF4-FFF2-40B4-BE49-F238E27FC236}">
                <a16:creationId xmlns="" xmlns:a16="http://schemas.microsoft.com/office/drawing/2014/main" id="{72B9AD8E-9672-48A3-9D4A-F1C498E79C3F}"/>
              </a:ext>
            </a:extLst>
          </p:cNvPr>
          <p:cNvSpPr txBox="1"/>
          <p:nvPr/>
        </p:nvSpPr>
        <p:spPr>
          <a:xfrm>
            <a:off x="559642" y="1605200"/>
            <a:ext cx="3260167" cy="461665"/>
          </a:xfrm>
          <a:prstGeom prst="rect">
            <a:avLst/>
          </a:prstGeom>
          <a:solidFill>
            <a:schemeClr val="bg1">
              <a:lumMod val="85000"/>
            </a:schemeClr>
          </a:solidFill>
        </p:spPr>
        <p:txBody>
          <a:bodyPr wrap="square" rtlCol="0">
            <a:spAutoFit/>
          </a:bodyPr>
          <a:lstStyle/>
          <a:p>
            <a:pPr marL="285750" indent="-285750">
              <a:buFont typeface="Wingdings" panose="05000000000000000000" pitchFamily="2" charset="2"/>
              <a:buChar char="ü"/>
            </a:pPr>
            <a:r>
              <a:rPr lang="pt-BR" sz="2400" b="1" dirty="0" smtClean="0"/>
              <a:t>Treinamento e ensino</a:t>
            </a:r>
          </a:p>
        </p:txBody>
      </p:sp>
      <p:sp>
        <p:nvSpPr>
          <p:cNvPr id="2" name="Retângulo 1"/>
          <p:cNvSpPr/>
          <p:nvPr/>
        </p:nvSpPr>
        <p:spPr>
          <a:xfrm>
            <a:off x="4278986" y="1635530"/>
            <a:ext cx="4071949" cy="461665"/>
          </a:xfrm>
          <a:prstGeom prst="rect">
            <a:avLst/>
          </a:prstGeom>
        </p:spPr>
        <p:txBody>
          <a:bodyPr wrap="none">
            <a:spAutoFit/>
          </a:bodyPr>
          <a:lstStyle/>
          <a:p>
            <a:r>
              <a:rPr lang="pt-BR" sz="2400" b="1" dirty="0">
                <a:solidFill>
                  <a:srgbClr val="030553"/>
                </a:solidFill>
              </a:rPr>
              <a:t>SC Disit_SRRF04 nº 4015_2022</a:t>
            </a:r>
          </a:p>
        </p:txBody>
      </p:sp>
      <p:sp>
        <p:nvSpPr>
          <p:cNvPr id="3" name="Rectangle 1"/>
          <p:cNvSpPr>
            <a:spLocks noChangeArrowheads="1"/>
          </p:cNvSpPr>
          <p:nvPr/>
        </p:nvSpPr>
        <p:spPr bwMode="auto">
          <a:xfrm rot="10800000" flipV="1">
            <a:off x="764376" y="2250492"/>
            <a:ext cx="4801137"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sz="2400" b="1" i="1" u="none" strike="noStrike" cap="none" normalizeH="0" baseline="0" dirty="0" smtClean="0">
                <a:ln>
                  <a:noFill/>
                </a:ln>
                <a:solidFill>
                  <a:srgbClr val="FF0000"/>
                </a:solidFill>
                <a:effectLst/>
                <a:latin typeface="+mn-lt"/>
                <a:cs typeface="Arial" panose="020B0604020202020204" pitchFamily="34" charset="0"/>
              </a:rPr>
              <a:t>“Não configura cessão de mão de obra</a:t>
            </a:r>
            <a:r>
              <a:rPr kumimoji="0" lang="pt-BR" sz="2400" b="0" i="1" u="none" strike="noStrike" cap="none" normalizeH="0" baseline="0" dirty="0" smtClean="0">
                <a:ln>
                  <a:noFill/>
                </a:ln>
                <a:solidFill>
                  <a:srgbClr val="000000"/>
                </a:solidFill>
                <a:effectLst/>
                <a:latin typeface="+mn-lt"/>
                <a:cs typeface="Arial" panose="020B0604020202020204" pitchFamily="34" charset="0"/>
              </a:rPr>
              <a:t> a atividade de treinamento e ensino </a:t>
            </a:r>
            <a:r>
              <a:rPr kumimoji="0" lang="pt-BR" sz="2400" b="1" i="1" u="none" strike="noStrike" cap="none" normalizeH="0" baseline="0" dirty="0" smtClean="0">
                <a:ln>
                  <a:noFill/>
                </a:ln>
                <a:solidFill>
                  <a:srgbClr val="000000"/>
                </a:solidFill>
                <a:effectLst/>
                <a:latin typeface="+mn-lt"/>
                <a:cs typeface="Arial" panose="020B0604020202020204" pitchFamily="34" charset="0"/>
              </a:rPr>
              <a:t>executada na sede da empresa contratada</a:t>
            </a:r>
            <a:r>
              <a:rPr kumimoji="0" lang="pt-BR" sz="2400" b="0" i="1" u="none" strike="noStrike" cap="none" normalizeH="0" baseline="0" dirty="0" smtClean="0">
                <a:ln>
                  <a:noFill/>
                </a:ln>
                <a:solidFill>
                  <a:srgbClr val="000000"/>
                </a:solidFill>
                <a:effectLst/>
                <a:latin typeface="+mn-lt"/>
                <a:cs typeface="Arial" panose="020B0604020202020204" pitchFamily="34" charset="0"/>
              </a:rPr>
              <a:t>. Nesse caso, a empresa contratada, em relação à prestação desses serviços de treinamento e ensino, não está sujeita a retenção de que trata o art. 31 da Lei n</a:t>
            </a:r>
            <a:r>
              <a:rPr kumimoji="0" lang="pt-BR" sz="2400" b="0" i="1" u="none" strike="noStrike" cap="none" normalizeH="0" baseline="0" dirty="0" smtClean="0">
                <a:ln>
                  <a:noFill/>
                </a:ln>
                <a:solidFill>
                  <a:schemeClr val="tx1"/>
                </a:solidFill>
                <a:effectLst/>
                <a:latin typeface="+mn-lt"/>
              </a:rPr>
              <a:t>º</a:t>
            </a:r>
            <a:r>
              <a:rPr kumimoji="0" lang="pt-BR" sz="2400" b="0" i="1" u="none" strike="noStrike" cap="none" normalizeH="0" baseline="0" dirty="0" smtClean="0">
                <a:ln>
                  <a:noFill/>
                </a:ln>
                <a:solidFill>
                  <a:srgbClr val="000000"/>
                </a:solidFill>
                <a:effectLst/>
                <a:latin typeface="+mn-lt"/>
                <a:cs typeface="Arial" panose="020B0604020202020204" pitchFamily="34" charset="0"/>
              </a:rPr>
              <a:t> 8.212, de 1991.</a:t>
            </a:r>
            <a:r>
              <a:rPr lang="pt-BR" sz="2400" i="1" dirty="0" smtClean="0">
                <a:latin typeface="+mn-lt"/>
              </a:rPr>
              <a:t>”</a:t>
            </a:r>
            <a:endParaRPr kumimoji="0" lang="pt-BR" sz="2400" b="0" i="1" u="none" strike="noStrike" cap="none" normalizeH="0" baseline="0" dirty="0" smtClean="0">
              <a:ln>
                <a:noFill/>
              </a:ln>
              <a:solidFill>
                <a:schemeClr val="tx1"/>
              </a:solidFill>
              <a:effectLst/>
              <a:latin typeface="+mn-lt"/>
            </a:endParaRPr>
          </a:p>
        </p:txBody>
      </p:sp>
      <p:sp>
        <p:nvSpPr>
          <p:cNvPr id="4" name="Retângulo 3"/>
          <p:cNvSpPr/>
          <p:nvPr/>
        </p:nvSpPr>
        <p:spPr>
          <a:xfrm>
            <a:off x="5917762" y="2250492"/>
            <a:ext cx="4819215" cy="4211421"/>
          </a:xfrm>
          <a:prstGeom prst="rect">
            <a:avLst/>
          </a:prstGeom>
        </p:spPr>
        <p:txBody>
          <a:bodyPr wrap="square">
            <a:spAutoFit/>
          </a:bodyPr>
          <a:lstStyle/>
          <a:p>
            <a:pPr algn="just"/>
            <a:r>
              <a:rPr lang="pt-BR" sz="2400" i="1" dirty="0" smtClean="0">
                <a:solidFill>
                  <a:srgbClr val="000000"/>
                </a:solidFill>
              </a:rPr>
              <a:t>“Na </a:t>
            </a:r>
            <a:r>
              <a:rPr lang="pt-BR" sz="2400" i="1" dirty="0">
                <a:solidFill>
                  <a:srgbClr val="000000"/>
                </a:solidFill>
              </a:rPr>
              <a:t>cessão de mão de obra </a:t>
            </a:r>
            <a:r>
              <a:rPr lang="pt-BR" sz="2400" b="1" i="1" dirty="0">
                <a:solidFill>
                  <a:srgbClr val="000000"/>
                </a:solidFill>
              </a:rPr>
              <a:t>é necessário que os serviços sejam prestados nas dependências da contratante ou de terceiros por ela indicados</a:t>
            </a:r>
            <a:r>
              <a:rPr lang="pt-BR" sz="2400" i="1" dirty="0">
                <a:solidFill>
                  <a:srgbClr val="000000"/>
                </a:solidFill>
              </a:rPr>
              <a:t>. </a:t>
            </a:r>
            <a:r>
              <a:rPr lang="pt-BR" sz="2400" b="1" i="1" dirty="0">
                <a:solidFill>
                  <a:srgbClr val="FF0000"/>
                </a:solidFill>
              </a:rPr>
              <a:t>Porém</a:t>
            </a:r>
            <a:r>
              <a:rPr lang="pt-BR" sz="2400" i="1" dirty="0">
                <a:solidFill>
                  <a:srgbClr val="000000"/>
                </a:solidFill>
              </a:rPr>
              <a:t>, ainda que os serviços sejam prestados nas dependências da contratante ou de terceiros por ela indicados, </a:t>
            </a:r>
            <a:r>
              <a:rPr lang="pt-BR" sz="2400" b="1" i="1" dirty="0">
                <a:solidFill>
                  <a:srgbClr val="000000"/>
                </a:solidFill>
              </a:rPr>
              <a:t>essa condição, por si só, não é determinante para que ocorra a </a:t>
            </a:r>
            <a:r>
              <a:rPr lang="pt-BR" sz="2400" b="1" i="1" u="sng" dirty="0">
                <a:solidFill>
                  <a:srgbClr val="000000"/>
                </a:solidFill>
              </a:rPr>
              <a:t>cessão de mão de obra</a:t>
            </a:r>
            <a:r>
              <a:rPr lang="pt-BR" sz="2400" i="1" dirty="0" smtClean="0">
                <a:solidFill>
                  <a:srgbClr val="000000"/>
                </a:solidFill>
              </a:rPr>
              <a:t>.”</a:t>
            </a:r>
            <a:endParaRPr lang="pt-BR" sz="2400" i="1" dirty="0"/>
          </a:p>
        </p:txBody>
      </p:sp>
      <p:pic>
        <p:nvPicPr>
          <p:cNvPr id="17" name="Imagem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8" name="Retângulo 17">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9" name="Retângulo 18">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20" name="Retângulo 19">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76334308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4995"/>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Alíquotas – Lembrar dos art. 111 e 112 da IN 2110/22</a:t>
            </a:r>
            <a:endParaRPr lang="pt-BR" sz="3200" dirty="0"/>
          </a:p>
        </p:txBody>
      </p:sp>
      <p:sp>
        <p:nvSpPr>
          <p:cNvPr id="22" name="CaixaDeTexto 21">
            <a:extLst>
              <a:ext uri="{FF2B5EF4-FFF2-40B4-BE49-F238E27FC236}">
                <a16:creationId xmlns="" xmlns:a16="http://schemas.microsoft.com/office/drawing/2014/main" id="{9785D803-8E87-41ED-9CB1-69C674F6CC17}"/>
              </a:ext>
            </a:extLst>
          </p:cNvPr>
          <p:cNvSpPr txBox="1"/>
          <p:nvPr/>
        </p:nvSpPr>
        <p:spPr>
          <a:xfrm>
            <a:off x="37546" y="1026951"/>
            <a:ext cx="11966713" cy="584775"/>
          </a:xfrm>
          <a:prstGeom prst="rect">
            <a:avLst/>
          </a:prstGeom>
          <a:solidFill>
            <a:schemeClr val="accent2">
              <a:lumMod val="60000"/>
              <a:lumOff val="40000"/>
            </a:schemeClr>
          </a:solidFill>
        </p:spPr>
        <p:txBody>
          <a:bodyPr wrap="square" rtlCol="0">
            <a:spAutoFit/>
          </a:bodyPr>
          <a:lstStyle/>
          <a:p>
            <a:pPr algn="ctr"/>
            <a:r>
              <a:rPr lang="pt-BR" sz="2400" dirty="0" smtClean="0"/>
              <a:t>Art. 112 (IN 2110/22)  </a:t>
            </a:r>
            <a:r>
              <a:rPr lang="pt-BR" sz="2400" b="1" dirty="0">
                <a:solidFill>
                  <a:srgbClr val="002060"/>
                </a:solidFill>
              </a:rPr>
              <a:t>apenas nos casos de </a:t>
            </a:r>
            <a:r>
              <a:rPr lang="pt-BR" sz="3200" b="1" dirty="0">
                <a:solidFill>
                  <a:srgbClr val="002060"/>
                </a:solidFill>
              </a:rPr>
              <a:t>cessão de mão de obra</a:t>
            </a:r>
          </a:p>
        </p:txBody>
      </p:sp>
      <p:sp>
        <p:nvSpPr>
          <p:cNvPr id="23" name="CaixaDeTexto 22">
            <a:extLst>
              <a:ext uri="{FF2B5EF4-FFF2-40B4-BE49-F238E27FC236}">
                <a16:creationId xmlns="" xmlns:a16="http://schemas.microsoft.com/office/drawing/2014/main" id="{72B9AD8E-9672-48A3-9D4A-F1C498E79C3F}"/>
              </a:ext>
            </a:extLst>
          </p:cNvPr>
          <p:cNvSpPr txBox="1"/>
          <p:nvPr/>
        </p:nvSpPr>
        <p:spPr>
          <a:xfrm>
            <a:off x="528111" y="1734693"/>
            <a:ext cx="3260167" cy="461665"/>
          </a:xfrm>
          <a:prstGeom prst="rect">
            <a:avLst/>
          </a:prstGeom>
          <a:noFill/>
        </p:spPr>
        <p:txBody>
          <a:bodyPr wrap="square" rtlCol="0">
            <a:spAutoFit/>
          </a:bodyPr>
          <a:lstStyle/>
          <a:p>
            <a:pPr marL="285750" indent="-285750">
              <a:buFont typeface="Wingdings" panose="05000000000000000000" pitchFamily="2" charset="2"/>
              <a:buChar char="ü"/>
            </a:pPr>
            <a:r>
              <a:rPr lang="pt-BR" sz="2400" dirty="0" smtClean="0"/>
              <a:t>Treinamento e ensino</a:t>
            </a:r>
          </a:p>
        </p:txBody>
      </p:sp>
      <p:sp>
        <p:nvSpPr>
          <p:cNvPr id="2" name="Retângulo 1"/>
          <p:cNvSpPr/>
          <p:nvPr/>
        </p:nvSpPr>
        <p:spPr>
          <a:xfrm>
            <a:off x="4247455" y="1765023"/>
            <a:ext cx="4071949" cy="461665"/>
          </a:xfrm>
          <a:prstGeom prst="rect">
            <a:avLst/>
          </a:prstGeom>
        </p:spPr>
        <p:txBody>
          <a:bodyPr wrap="none">
            <a:spAutoFit/>
          </a:bodyPr>
          <a:lstStyle/>
          <a:p>
            <a:r>
              <a:rPr lang="pt-BR" sz="2400" b="1" dirty="0">
                <a:solidFill>
                  <a:srgbClr val="030553"/>
                </a:solidFill>
              </a:rPr>
              <a:t>SC Disit_SRRF04 nº 4015_2022</a:t>
            </a:r>
          </a:p>
        </p:txBody>
      </p:sp>
      <p:sp>
        <p:nvSpPr>
          <p:cNvPr id="5" name="Retângulo 4"/>
          <p:cNvSpPr/>
          <p:nvPr/>
        </p:nvSpPr>
        <p:spPr>
          <a:xfrm>
            <a:off x="2763680" y="2825454"/>
            <a:ext cx="6096000" cy="2677656"/>
          </a:xfrm>
          <a:prstGeom prst="rect">
            <a:avLst/>
          </a:prstGeom>
        </p:spPr>
        <p:txBody>
          <a:bodyPr>
            <a:spAutoFit/>
          </a:bodyPr>
          <a:lstStyle/>
          <a:p>
            <a:pPr algn="just"/>
            <a:r>
              <a:rPr lang="pt-BR" sz="2400" i="1" dirty="0" smtClean="0">
                <a:solidFill>
                  <a:srgbClr val="000000"/>
                </a:solidFill>
              </a:rPr>
              <a:t>“Para </a:t>
            </a:r>
            <a:r>
              <a:rPr lang="pt-BR" sz="2400" i="1" dirty="0">
                <a:solidFill>
                  <a:srgbClr val="000000"/>
                </a:solidFill>
              </a:rPr>
              <a:t>isso, </a:t>
            </a:r>
            <a:r>
              <a:rPr lang="pt-BR" sz="2400" b="1" i="1" dirty="0">
                <a:solidFill>
                  <a:srgbClr val="FF0000"/>
                </a:solidFill>
              </a:rPr>
              <a:t>é necessário</a:t>
            </a:r>
            <a:r>
              <a:rPr lang="pt-BR" sz="2400" i="1" dirty="0">
                <a:solidFill>
                  <a:srgbClr val="000000"/>
                </a:solidFill>
              </a:rPr>
              <a:t>, ainda, </a:t>
            </a:r>
            <a:r>
              <a:rPr lang="pt-BR" sz="2400" b="1" i="1" dirty="0">
                <a:solidFill>
                  <a:srgbClr val="000000"/>
                </a:solidFill>
              </a:rPr>
              <a:t>que a empresa contratada coloque seus trabalhadores à disposição </a:t>
            </a:r>
            <a:r>
              <a:rPr lang="pt-BR" sz="2400" i="1" dirty="0">
                <a:solidFill>
                  <a:srgbClr val="000000"/>
                </a:solidFill>
              </a:rPr>
              <a:t>da empresa contratante, para realizarem </a:t>
            </a:r>
            <a:r>
              <a:rPr lang="pt-BR" sz="2400" b="1" i="1" dirty="0">
                <a:solidFill>
                  <a:srgbClr val="000000"/>
                </a:solidFill>
              </a:rPr>
              <a:t>serviços contínuos</a:t>
            </a:r>
            <a:r>
              <a:rPr lang="pt-BR" sz="2400" i="1" dirty="0">
                <a:solidFill>
                  <a:srgbClr val="000000"/>
                </a:solidFill>
              </a:rPr>
              <a:t>, assim entendidos como os que </a:t>
            </a:r>
            <a:r>
              <a:rPr lang="pt-BR" sz="2400" b="1" i="1" dirty="0">
                <a:solidFill>
                  <a:srgbClr val="000000"/>
                </a:solidFill>
              </a:rPr>
              <a:t>atendem a uma necessidade permanente</a:t>
            </a:r>
            <a:r>
              <a:rPr lang="pt-BR" sz="2400" i="1" dirty="0">
                <a:solidFill>
                  <a:srgbClr val="000000"/>
                </a:solidFill>
              </a:rPr>
              <a:t> da contratante, </a:t>
            </a:r>
            <a:r>
              <a:rPr lang="pt-BR" sz="2400" b="1" i="1" dirty="0">
                <a:solidFill>
                  <a:srgbClr val="030553"/>
                </a:solidFill>
              </a:rPr>
              <a:t>o que deve ser analisado nos casos em concreto</a:t>
            </a:r>
            <a:r>
              <a:rPr lang="pt-BR" sz="2400" i="1" dirty="0" smtClean="0">
                <a:solidFill>
                  <a:srgbClr val="000000"/>
                </a:solidFill>
              </a:rPr>
              <a:t>.”</a:t>
            </a:r>
            <a:endParaRPr lang="pt-BR" sz="2400" i="1" dirty="0"/>
          </a:p>
        </p:txBody>
      </p:sp>
      <p:pic>
        <p:nvPicPr>
          <p:cNvPr id="16" name="Imagem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17" name="Retângulo 16">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8" name="Retângulo 17">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19" name="Retângulo 18">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39823959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160536" y="136080"/>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t>
            </a:r>
            <a:r>
              <a:rPr lang="pt-BR" sz="3200" dirty="0" err="1" smtClean="0"/>
              <a:t>Resumão</a:t>
            </a:r>
            <a:r>
              <a:rPr lang="pt-BR" sz="3200" dirty="0" smtClean="0"/>
              <a:t> Roteirizado</a:t>
            </a:r>
            <a:endParaRPr lang="pt-BR" sz="3200" dirty="0"/>
          </a:p>
        </p:txBody>
      </p:sp>
      <p:sp>
        <p:nvSpPr>
          <p:cNvPr id="2" name="CaixaDeTexto 1"/>
          <p:cNvSpPr txBox="1"/>
          <p:nvPr/>
        </p:nvSpPr>
        <p:spPr>
          <a:xfrm>
            <a:off x="769747" y="706273"/>
            <a:ext cx="4879912" cy="5509200"/>
          </a:xfrm>
          <a:prstGeom prst="rect">
            <a:avLst/>
          </a:prstGeom>
          <a:noFill/>
        </p:spPr>
        <p:txBody>
          <a:bodyPr wrap="square" rtlCol="0">
            <a:spAutoFit/>
          </a:bodyPr>
          <a:lstStyle/>
          <a:p>
            <a:r>
              <a:rPr lang="pt-BR" sz="3200" b="1" dirty="0" smtClean="0"/>
              <a:t>1º</a:t>
            </a:r>
            <a:r>
              <a:rPr lang="pt-BR" sz="3200" dirty="0" smtClean="0"/>
              <a:t> Art. 111 IN 2110/22</a:t>
            </a:r>
          </a:p>
          <a:p>
            <a:r>
              <a:rPr lang="pt-BR" sz="3200" b="1" dirty="0" smtClean="0"/>
              <a:t>2º</a:t>
            </a:r>
            <a:r>
              <a:rPr lang="pt-BR" sz="3200" dirty="0" smtClean="0"/>
              <a:t> Art. 118 (</a:t>
            </a:r>
            <a:r>
              <a:rPr lang="pt-BR" sz="3200" b="1" dirty="0" smtClean="0">
                <a:solidFill>
                  <a:srgbClr val="00B050"/>
                </a:solidFill>
              </a:rPr>
              <a:t>CMO</a:t>
            </a:r>
            <a:r>
              <a:rPr lang="pt-BR" sz="3200" dirty="0" smtClean="0"/>
              <a:t> </a:t>
            </a:r>
            <a:r>
              <a:rPr lang="pt-BR" sz="3200" b="1" strike="sngStrike" dirty="0" smtClean="0">
                <a:solidFill>
                  <a:srgbClr val="FF0000"/>
                </a:solidFill>
              </a:rPr>
              <a:t>Empreitada</a:t>
            </a:r>
            <a:r>
              <a:rPr lang="pt-BR" sz="3200" dirty="0" smtClean="0"/>
              <a:t>)</a:t>
            </a:r>
          </a:p>
          <a:p>
            <a:r>
              <a:rPr lang="pt-BR" sz="3200" b="1" dirty="0" smtClean="0"/>
              <a:t>3º</a:t>
            </a:r>
            <a:r>
              <a:rPr lang="pt-BR" sz="3200" dirty="0" smtClean="0"/>
              <a:t> A pessoa da empresa que está prestando o serviço</a:t>
            </a:r>
          </a:p>
          <a:p>
            <a:r>
              <a:rPr lang="pt-BR" sz="3200" dirty="0"/>
              <a:t> </a:t>
            </a:r>
            <a:r>
              <a:rPr lang="pt-BR" sz="3200" dirty="0" smtClean="0"/>
              <a:t>  </a:t>
            </a:r>
            <a:r>
              <a:rPr lang="pt-BR" sz="3200" b="1" dirty="0" smtClean="0">
                <a:solidFill>
                  <a:srgbClr val="00B050"/>
                </a:solidFill>
              </a:rPr>
              <a:t>3.1 prestado pelo próprio sócio</a:t>
            </a:r>
          </a:p>
          <a:p>
            <a:r>
              <a:rPr lang="pt-BR" sz="3200" b="1" dirty="0">
                <a:solidFill>
                  <a:srgbClr val="00B050"/>
                </a:solidFill>
              </a:rPr>
              <a:t> </a:t>
            </a:r>
            <a:r>
              <a:rPr lang="pt-BR" sz="3200" b="1" dirty="0" smtClean="0">
                <a:solidFill>
                  <a:srgbClr val="00B050"/>
                </a:solidFill>
              </a:rPr>
              <a:t>   3.2 não tem empregado</a:t>
            </a:r>
          </a:p>
          <a:p>
            <a:r>
              <a:rPr lang="pt-BR" sz="3200" b="1" dirty="0">
                <a:solidFill>
                  <a:srgbClr val="00B050"/>
                </a:solidFill>
              </a:rPr>
              <a:t> </a:t>
            </a:r>
            <a:r>
              <a:rPr lang="pt-BR" sz="3200" b="1" dirty="0" smtClean="0">
                <a:solidFill>
                  <a:srgbClr val="00B050"/>
                </a:solidFill>
              </a:rPr>
              <a:t>   3.3 o faturamento do mês anterior é inferior a 2x o SC INSS</a:t>
            </a:r>
          </a:p>
        </p:txBody>
      </p:sp>
      <p:sp>
        <p:nvSpPr>
          <p:cNvPr id="17" name="CaixaDeTexto 16"/>
          <p:cNvSpPr txBox="1"/>
          <p:nvPr/>
        </p:nvSpPr>
        <p:spPr>
          <a:xfrm>
            <a:off x="6495167" y="893127"/>
            <a:ext cx="4879912" cy="5016758"/>
          </a:xfrm>
          <a:prstGeom prst="rect">
            <a:avLst/>
          </a:prstGeom>
          <a:solidFill>
            <a:schemeClr val="bg2">
              <a:lumMod val="90000"/>
            </a:schemeClr>
          </a:solidFill>
        </p:spPr>
        <p:txBody>
          <a:bodyPr wrap="square" rtlCol="0">
            <a:spAutoFit/>
          </a:bodyPr>
          <a:lstStyle/>
          <a:p>
            <a:r>
              <a:rPr lang="pt-BR" sz="3200" b="1" dirty="0" smtClean="0"/>
              <a:t>4º </a:t>
            </a:r>
            <a:r>
              <a:rPr lang="pt-BR" sz="3200" dirty="0" smtClean="0"/>
              <a:t>A atividade é a pessoa da empresa que está prestando o serviço</a:t>
            </a:r>
          </a:p>
          <a:p>
            <a:r>
              <a:rPr lang="pt-BR" sz="3200" strike="sngStrike" dirty="0" smtClean="0">
                <a:solidFill>
                  <a:srgbClr val="FF0000"/>
                </a:solidFill>
              </a:rPr>
              <a:t>4.1 Profissões regulamentadas (sem previsão)</a:t>
            </a:r>
          </a:p>
          <a:p>
            <a:r>
              <a:rPr lang="pt-BR" sz="3200" dirty="0" smtClean="0"/>
              <a:t>4.2 Treinamento e ensino</a:t>
            </a:r>
          </a:p>
          <a:p>
            <a:r>
              <a:rPr lang="pt-BR" sz="3200" b="1" dirty="0" smtClean="0">
                <a:solidFill>
                  <a:srgbClr val="00B050"/>
                </a:solidFill>
              </a:rPr>
              <a:t>4.3 prestado pelo próprio sócio, sem o concurso de </a:t>
            </a:r>
            <a:r>
              <a:rPr lang="pt-BR" sz="3200" b="1" dirty="0" err="1" smtClean="0">
                <a:solidFill>
                  <a:srgbClr val="00B050"/>
                </a:solidFill>
              </a:rPr>
              <a:t>auxuliares</a:t>
            </a:r>
            <a:endParaRPr lang="pt-BR" sz="3200" b="1" dirty="0" smtClean="0">
              <a:solidFill>
                <a:srgbClr val="00B050"/>
              </a:solidFill>
            </a:endParaRPr>
          </a:p>
        </p:txBody>
      </p:sp>
      <mc:AlternateContent xmlns:mc="http://schemas.openxmlformats.org/markup-compatibility/2006" xmlns:p14="http://schemas.microsoft.com/office/powerpoint/2010/main">
        <mc:Choice Requires="p14">
          <p:contentPart p14:bwMode="auto" r:id="rId3">
            <p14:nvContentPartPr>
              <p14:cNvPr id="15" name="Tinta 14"/>
              <p14:cNvContentPartPr/>
              <p14:nvPr/>
            </p14:nvContentPartPr>
            <p14:xfrm>
              <a:off x="1664988" y="2508458"/>
              <a:ext cx="14760" cy="9000"/>
            </p14:xfrm>
          </p:contentPart>
        </mc:Choice>
        <mc:Fallback xmlns="">
          <p:pic>
            <p:nvPicPr>
              <p:cNvPr id="15" name="Tinta 14"/>
              <p:cNvPicPr/>
              <p:nvPr/>
            </p:nvPicPr>
            <p:blipFill>
              <a:blip r:embed="rId4"/>
              <a:stretch>
                <a:fillRect/>
              </a:stretch>
            </p:blipFill>
            <p:spPr>
              <a:xfrm>
                <a:off x="1658148" y="2467778"/>
                <a:ext cx="30960" cy="92520"/>
              </a:xfrm>
              <a:prstGeom prst="rect">
                <a:avLst/>
              </a:prstGeom>
            </p:spPr>
          </p:pic>
        </mc:Fallback>
      </mc:AlternateContent>
      <p:pic>
        <p:nvPicPr>
          <p:cNvPr id="37" name="Imagem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8" name="Retângulo 37">
            <a:hlinkClick r:id="rId6"/>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9" name="Retângulo 38">
            <a:hlinkClick r:id="rId7"/>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0" name="Retângulo 39">
            <a:hlinkClick r:id="rId8"/>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90454972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04411" y="126319"/>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t>
            </a:r>
            <a:r>
              <a:rPr lang="pt-BR" sz="3200" dirty="0" err="1" smtClean="0"/>
              <a:t>Resumão</a:t>
            </a:r>
            <a:r>
              <a:rPr lang="pt-BR" sz="3200" dirty="0" smtClean="0"/>
              <a:t> Roteirizado</a:t>
            </a:r>
            <a:endParaRPr lang="pt-BR" sz="3200" dirty="0"/>
          </a:p>
        </p:txBody>
      </p:sp>
      <p:sp>
        <p:nvSpPr>
          <p:cNvPr id="12" name="CaixaDeTexto 11"/>
          <p:cNvSpPr txBox="1"/>
          <p:nvPr/>
        </p:nvSpPr>
        <p:spPr>
          <a:xfrm>
            <a:off x="667878" y="1304152"/>
            <a:ext cx="5096476" cy="4524315"/>
          </a:xfrm>
          <a:prstGeom prst="rect">
            <a:avLst/>
          </a:prstGeom>
          <a:noFill/>
        </p:spPr>
        <p:txBody>
          <a:bodyPr wrap="square" rtlCol="0">
            <a:spAutoFit/>
          </a:bodyPr>
          <a:lstStyle/>
          <a:p>
            <a:r>
              <a:rPr lang="pt-BR" sz="3200" b="1" dirty="0" smtClean="0"/>
              <a:t>5º Passo</a:t>
            </a:r>
          </a:p>
          <a:p>
            <a:r>
              <a:rPr lang="pt-BR" sz="3200" dirty="0" smtClean="0"/>
              <a:t>Específico para órgãos Públicos</a:t>
            </a:r>
          </a:p>
          <a:p>
            <a:r>
              <a:rPr lang="pt-BR" sz="3200" b="1" dirty="0" smtClean="0">
                <a:solidFill>
                  <a:srgbClr val="7030A0"/>
                </a:solidFill>
              </a:rPr>
              <a:t>CONSTRUÇÃO CIVIL</a:t>
            </a:r>
          </a:p>
          <a:p>
            <a:r>
              <a:rPr lang="pt-BR" sz="3200" dirty="0" smtClean="0"/>
              <a:t>Art. 114, VII + § </a:t>
            </a:r>
          </a:p>
          <a:p>
            <a:r>
              <a:rPr lang="pt-BR" sz="3200" strike="sngStrike" dirty="0" smtClean="0">
                <a:solidFill>
                  <a:srgbClr val="FF0000"/>
                </a:solidFill>
              </a:rPr>
              <a:t>OBRA EMPREITADA TOTAL</a:t>
            </a:r>
            <a:endParaRPr lang="pt-BR" sz="3200" dirty="0" smtClean="0"/>
          </a:p>
          <a:p>
            <a:r>
              <a:rPr lang="pt-BR" sz="3200" b="1" dirty="0" smtClean="0">
                <a:solidFill>
                  <a:srgbClr val="00B050"/>
                </a:solidFill>
              </a:rPr>
              <a:t>SERVIÇO</a:t>
            </a:r>
            <a:endParaRPr lang="pt-BR" sz="3200" dirty="0" smtClean="0"/>
          </a:p>
          <a:p>
            <a:r>
              <a:rPr lang="pt-BR" sz="3200" b="1" dirty="0" smtClean="0">
                <a:solidFill>
                  <a:srgbClr val="00B050"/>
                </a:solidFill>
              </a:rPr>
              <a:t>OBRA EMPREITADA PARCIAL</a:t>
            </a:r>
            <a:endParaRPr lang="pt-BR" sz="3200" dirty="0" smtClean="0"/>
          </a:p>
          <a:p>
            <a:r>
              <a:rPr lang="pt-BR" sz="3200" b="1" dirty="0" smtClean="0"/>
              <a:t>Anexo VI</a:t>
            </a:r>
          </a:p>
        </p:txBody>
      </p:sp>
      <p:sp>
        <p:nvSpPr>
          <p:cNvPr id="13" name="CaixaDeTexto 12"/>
          <p:cNvSpPr txBox="1"/>
          <p:nvPr/>
        </p:nvSpPr>
        <p:spPr>
          <a:xfrm>
            <a:off x="6532768" y="1278965"/>
            <a:ext cx="4879912" cy="4524315"/>
          </a:xfrm>
          <a:prstGeom prst="rect">
            <a:avLst/>
          </a:prstGeom>
          <a:solidFill>
            <a:schemeClr val="bg1">
              <a:lumMod val="85000"/>
            </a:schemeClr>
          </a:solidFill>
        </p:spPr>
        <p:txBody>
          <a:bodyPr wrap="square" rtlCol="0">
            <a:spAutoFit/>
          </a:bodyPr>
          <a:lstStyle/>
          <a:p>
            <a:r>
              <a:rPr lang="pt-BR" sz="3200" b="1" dirty="0" smtClean="0"/>
              <a:t>6º Passo</a:t>
            </a:r>
          </a:p>
          <a:p>
            <a:r>
              <a:rPr lang="pt-BR" sz="3200" dirty="0" smtClean="0"/>
              <a:t>Verificar se é do SIMPLES</a:t>
            </a:r>
          </a:p>
          <a:p>
            <a:r>
              <a:rPr lang="pt-BR" sz="3200" b="1" dirty="0" smtClean="0"/>
              <a:t>REGRA – </a:t>
            </a:r>
            <a:r>
              <a:rPr lang="pt-BR" sz="3200" b="1" dirty="0" smtClean="0">
                <a:solidFill>
                  <a:srgbClr val="FF0000"/>
                </a:solidFill>
              </a:rPr>
              <a:t>não retém</a:t>
            </a:r>
          </a:p>
          <a:p>
            <a:endParaRPr lang="pt-BR" sz="3200" dirty="0" smtClean="0"/>
          </a:p>
          <a:p>
            <a:r>
              <a:rPr lang="pt-BR" sz="3200" dirty="0" smtClean="0"/>
              <a:t>Se do ANEXO IV (123/2006) – retém, </a:t>
            </a:r>
            <a:r>
              <a:rPr lang="pt-BR" sz="3200" b="1" strike="sngStrike" dirty="0" smtClean="0">
                <a:solidFill>
                  <a:srgbClr val="FF0000"/>
                </a:solidFill>
              </a:rPr>
              <a:t>advocacia</a:t>
            </a:r>
          </a:p>
          <a:p>
            <a:endParaRPr lang="pt-BR" sz="3200" dirty="0"/>
          </a:p>
          <a:p>
            <a:r>
              <a:rPr lang="pt-BR" sz="3200" dirty="0" smtClean="0"/>
              <a:t>Se construção, mesma regra do passo 5</a:t>
            </a:r>
          </a:p>
        </p:txBody>
      </p:sp>
      <p:pic>
        <p:nvPicPr>
          <p:cNvPr id="41" name="Imagem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42" name="Retângulo 41">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43" name="Retângulo 42">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44" name="Retângulo 43">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03364715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49037" y="125121"/>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t>
            </a:r>
            <a:r>
              <a:rPr lang="pt-BR" sz="3200" dirty="0" err="1" smtClean="0"/>
              <a:t>Resumão</a:t>
            </a:r>
            <a:r>
              <a:rPr lang="pt-BR" sz="3200" dirty="0" smtClean="0"/>
              <a:t> Roteirizado</a:t>
            </a:r>
            <a:endParaRPr lang="pt-BR" sz="3200" dirty="0"/>
          </a:p>
        </p:txBody>
      </p:sp>
      <p:sp>
        <p:nvSpPr>
          <p:cNvPr id="12" name="CaixaDeTexto 11"/>
          <p:cNvSpPr txBox="1"/>
          <p:nvPr/>
        </p:nvSpPr>
        <p:spPr>
          <a:xfrm>
            <a:off x="927756" y="1416785"/>
            <a:ext cx="10620103" cy="4247317"/>
          </a:xfrm>
          <a:prstGeom prst="rect">
            <a:avLst/>
          </a:prstGeom>
          <a:noFill/>
        </p:spPr>
        <p:txBody>
          <a:bodyPr wrap="square" rtlCol="0">
            <a:spAutoFit/>
          </a:bodyPr>
          <a:lstStyle/>
          <a:p>
            <a:r>
              <a:rPr lang="pt-BR" sz="3000" b="1" dirty="0"/>
              <a:t>7</a:t>
            </a:r>
            <a:r>
              <a:rPr lang="pt-BR" sz="3000" b="1" dirty="0" smtClean="0"/>
              <a:t>º Passo – BC</a:t>
            </a:r>
          </a:p>
          <a:p>
            <a:r>
              <a:rPr lang="pt-BR" sz="3000" dirty="0" smtClean="0"/>
              <a:t>Regra – Total da nota</a:t>
            </a:r>
          </a:p>
          <a:p>
            <a:r>
              <a:rPr lang="pt-BR" sz="3000" dirty="0" smtClean="0"/>
              <a:t>7.1 Se estiver no contrato com os valores e na nota (abate os materiais e equipamentos - ver regra do art. 116)</a:t>
            </a:r>
          </a:p>
          <a:p>
            <a:r>
              <a:rPr lang="pt-BR" sz="3000" dirty="0" smtClean="0"/>
              <a:t>7.2 Está no contrato sem os valores e na nota com valores (haverá BC mínima – ver regra do art. 117)</a:t>
            </a:r>
          </a:p>
          <a:p>
            <a:r>
              <a:rPr lang="pt-BR" sz="3000" dirty="0" smtClean="0"/>
              <a:t>7.3 Não está no contrato, mas está na nota com valores (haverá BC mínima – ver regra do art. 118)</a:t>
            </a:r>
          </a:p>
          <a:p>
            <a:r>
              <a:rPr lang="pt-BR" sz="3000" dirty="0" smtClean="0"/>
              <a:t>7.4 Não está na nota na nota(sobre o total Art. 119, § único)</a:t>
            </a:r>
          </a:p>
        </p:txBody>
      </p:sp>
      <p:pic>
        <p:nvPicPr>
          <p:cNvPr id="36" name="Imagem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7" name="Retângulo 36">
            <a:hlinkClick r:id="rId4"/>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8" name="Retângulo 37">
            <a:hlinkClick r:id="rId5"/>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9" name="Retângulo 38">
            <a:hlinkClick r:id="rId6"/>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119506840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14" name="Retângulo 13"/>
          <p:cNvSpPr/>
          <p:nvPr/>
        </p:nvSpPr>
        <p:spPr>
          <a:xfrm>
            <a:off x="1265213" y="121127"/>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 – </a:t>
            </a:r>
            <a:r>
              <a:rPr lang="pt-BR" sz="3200" dirty="0" err="1" smtClean="0"/>
              <a:t>Resumão</a:t>
            </a:r>
            <a:r>
              <a:rPr lang="pt-BR" sz="3200" dirty="0" smtClean="0"/>
              <a:t> Roteirizado</a:t>
            </a:r>
            <a:endParaRPr lang="pt-BR" sz="3200" dirty="0"/>
          </a:p>
        </p:txBody>
      </p:sp>
      <p:sp>
        <p:nvSpPr>
          <p:cNvPr id="12" name="CaixaDeTexto 11"/>
          <p:cNvSpPr txBox="1"/>
          <p:nvPr/>
        </p:nvSpPr>
        <p:spPr>
          <a:xfrm>
            <a:off x="927756" y="1416785"/>
            <a:ext cx="10620103" cy="3323987"/>
          </a:xfrm>
          <a:prstGeom prst="rect">
            <a:avLst/>
          </a:prstGeom>
          <a:noFill/>
        </p:spPr>
        <p:txBody>
          <a:bodyPr wrap="square" rtlCol="0">
            <a:spAutoFit/>
          </a:bodyPr>
          <a:lstStyle/>
          <a:p>
            <a:r>
              <a:rPr lang="pt-BR" sz="3000" b="1" dirty="0" smtClean="0"/>
              <a:t>8º Passo – Alíquota</a:t>
            </a:r>
          </a:p>
          <a:p>
            <a:endParaRPr lang="pt-BR" sz="3000" dirty="0" smtClean="0"/>
          </a:p>
          <a:p>
            <a:r>
              <a:rPr lang="pt-BR" sz="3000" dirty="0" smtClean="0"/>
              <a:t>Regra – 11%</a:t>
            </a:r>
          </a:p>
          <a:p>
            <a:endParaRPr lang="pt-BR" sz="3000" dirty="0"/>
          </a:p>
          <a:p>
            <a:r>
              <a:rPr lang="pt-BR" sz="3000" dirty="0" smtClean="0"/>
              <a:t>Adicionais de 2%, 3% ou 4%, conforme o caso</a:t>
            </a:r>
          </a:p>
          <a:p>
            <a:endParaRPr lang="pt-BR" sz="3000" dirty="0"/>
          </a:p>
          <a:p>
            <a:r>
              <a:rPr lang="pt-BR" sz="3000" dirty="0" smtClean="0"/>
              <a:t>3,5% - Desoneração da folha (Lei 12.546)</a:t>
            </a:r>
          </a:p>
        </p:txBody>
      </p:sp>
      <mc:AlternateContent xmlns:mc="http://schemas.openxmlformats.org/markup-compatibility/2006" xmlns:p14="http://schemas.microsoft.com/office/powerpoint/2010/main">
        <mc:Choice Requires="p14">
          <p:contentPart p14:bwMode="auto" r:id="rId3">
            <p14:nvContentPartPr>
              <p14:cNvPr id="13" name="Tinta 12"/>
              <p14:cNvContentPartPr/>
              <p14:nvPr/>
            </p14:nvContentPartPr>
            <p14:xfrm>
              <a:off x="647280" y="5207760"/>
              <a:ext cx="360" cy="360"/>
            </p14:xfrm>
          </p:contentPart>
        </mc:Choice>
        <mc:Fallback xmlns="">
          <p:pic>
            <p:nvPicPr>
              <p:cNvPr id="13" name="Tinta 12"/>
              <p:cNvPicPr/>
              <p:nvPr/>
            </p:nvPicPr>
            <p:blipFill>
              <a:blip r:embed="rId25"/>
              <a:stretch>
                <a:fillRect/>
              </a:stretch>
            </p:blipFill>
            <p:spPr>
              <a:xfrm>
                <a:off x="642600" y="5188320"/>
                <a:ext cx="10080" cy="39240"/>
              </a:xfrm>
              <a:prstGeom prst="rect">
                <a:avLst/>
              </a:prstGeom>
            </p:spPr>
          </p:pic>
        </mc:Fallback>
      </mc:AlternateContent>
      <p:pic>
        <p:nvPicPr>
          <p:cNvPr id="31" name="Imagem 30"/>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2" name="Retângulo 31">
            <a:hlinkClick r:id="rId27"/>
          </p:cNvPr>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3" name="Retângulo 32">
            <a:hlinkClick r:id="rId28"/>
            <a:extLst>
              <a:ext uri="{FF2B5EF4-FFF2-40B4-BE49-F238E27FC236}">
                <a16:creationId xmlns="" xmlns:a16="http://schemas.microsoft.com/office/drawing/2014/main" id="{6BBBCB2E-F413-4381-8378-02FDC20EA4F6}"/>
              </a:ext>
            </a:extLst>
          </p:cNvPr>
          <p:cNvSpPr/>
          <p:nvPr/>
        </p:nvSpPr>
        <p:spPr>
          <a:xfrm>
            <a:off x="2141131" y="6341722"/>
            <a:ext cx="7051020"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Retenção do INSS nas contratações de </a:t>
            </a:r>
            <a:r>
              <a:rPr lang="pt-BR" sz="1600" b="1" i="1" dirty="0" err="1" smtClean="0">
                <a:solidFill>
                  <a:srgbClr val="002060"/>
                </a:solidFill>
                <a:latin typeface="+mj-lt"/>
                <a:cs typeface="Segoe UI" panose="020B0502040204020203" pitchFamily="34" charset="0"/>
              </a:rPr>
              <a:t>CNPJs</a:t>
            </a:r>
            <a:r>
              <a:rPr lang="pt-BR" sz="1600" b="1" i="1" dirty="0" smtClean="0">
                <a:solidFill>
                  <a:srgbClr val="002060"/>
                </a:solidFill>
                <a:latin typeface="+mj-lt"/>
                <a:cs typeface="Segoe UI" panose="020B0502040204020203" pitchFamily="34" charset="0"/>
              </a:rPr>
              <a:t> pelos Municípios</a:t>
            </a:r>
            <a:endParaRPr lang="pt-BR" sz="1600" b="1" i="1" dirty="0">
              <a:solidFill>
                <a:srgbClr val="002060"/>
              </a:solidFill>
              <a:latin typeface="+mj-lt"/>
              <a:cs typeface="Segoe UI" panose="020B0502040204020203" pitchFamily="34" charset="0"/>
            </a:endParaRPr>
          </a:p>
        </p:txBody>
      </p:sp>
      <p:sp>
        <p:nvSpPr>
          <p:cNvPr id="34" name="Retângulo 33">
            <a:hlinkClick r:id="rId29"/>
            <a:extLst>
              <a:ext uri="{FF2B5EF4-FFF2-40B4-BE49-F238E27FC236}">
                <a16:creationId xmlns="" xmlns:a16="http://schemas.microsoft.com/office/drawing/2014/main" id="{6BBBCB2E-F413-4381-8378-02FDC20EA4F6}"/>
              </a:ext>
            </a:extLst>
          </p:cNvPr>
          <p:cNvSpPr/>
          <p:nvPr/>
        </p:nvSpPr>
        <p:spPr>
          <a:xfrm>
            <a:off x="3503426" y="6562686"/>
            <a:ext cx="3536195" cy="246221"/>
          </a:xfrm>
          <a:prstGeom prst="rect">
            <a:avLst/>
          </a:prstGeom>
        </p:spPr>
        <p:txBody>
          <a:bodyPr wrap="square" lIns="0" tIns="0" rIns="0" bIns="0" rtlCol="0">
            <a:spAutoFit/>
          </a:bodyPr>
          <a:lstStyle/>
          <a:p>
            <a:pPr algn="ctr" rtl="0"/>
            <a:r>
              <a:rPr lang="pt-BR" sz="1600" b="1" i="1" dirty="0" smtClean="0">
                <a:solidFill>
                  <a:srgbClr val="002060"/>
                </a:solidFill>
                <a:latin typeface="+mj-lt"/>
                <a:cs typeface="Segoe UI" panose="020B0502040204020203" pitchFamily="34" charset="0"/>
              </a:rPr>
              <a:t>www.escoladetributosmunicipais.com.br</a:t>
            </a:r>
            <a:endParaRPr lang="pt-BR" sz="1600" b="1" i="1" dirty="0">
              <a:solidFill>
                <a:srgbClr val="002060"/>
              </a:solidFill>
              <a:latin typeface="+mj-lt"/>
              <a:cs typeface="Segoe UI" panose="020B0502040204020203" pitchFamily="34" charset="0"/>
            </a:endParaRPr>
          </a:p>
        </p:txBody>
      </p:sp>
    </p:spTree>
    <p:extLst>
      <p:ext uri="{BB962C8B-B14F-4D97-AF65-F5344CB8AC3E}">
        <p14:creationId xmlns:p14="http://schemas.microsoft.com/office/powerpoint/2010/main" val="203546091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upo 93" descr="É esta imagem de uma forma de resumo. ">
            <a:extLst>
              <a:ext uri="{FF2B5EF4-FFF2-40B4-BE49-F238E27FC236}">
                <a16:creationId xmlns:a16="http://schemas.microsoft.com/office/drawing/2014/main" xmlns="" id="{06C5D049-85D7-4673-9E2C-A2DF6A4D5048}"/>
              </a:ext>
            </a:extLst>
          </p:cNvPr>
          <p:cNvGrpSpPr/>
          <p:nvPr/>
        </p:nvGrpSpPr>
        <p:grpSpPr>
          <a:xfrm rot="15309759">
            <a:off x="10521180" y="4858744"/>
            <a:ext cx="2089626" cy="3113182"/>
            <a:chOff x="4855953" y="-2833465"/>
            <a:chExt cx="8948964" cy="12105059"/>
          </a:xfrm>
        </p:grpSpPr>
        <p:sp>
          <p:nvSpPr>
            <p:cNvPr id="95" name="Forma Livre 10">
              <a:extLst>
                <a:ext uri="{FF2B5EF4-FFF2-40B4-BE49-F238E27FC236}">
                  <a16:creationId xmlns:a16="http://schemas.microsoft.com/office/drawing/2014/main" xmlns="" id="{495773B3-D6CE-453B-96D1-E95DF6122C37}"/>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6" name="Forma Livre 11">
              <a:extLst>
                <a:ext uri="{FF2B5EF4-FFF2-40B4-BE49-F238E27FC236}">
                  <a16:creationId xmlns:a16="http://schemas.microsoft.com/office/drawing/2014/main" xmlns="" id="{49D9CCDB-CAB7-4554-8B96-AF649D96074D}"/>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97" name="Forma Livre 12">
              <a:extLst>
                <a:ext uri="{FF2B5EF4-FFF2-40B4-BE49-F238E27FC236}">
                  <a16:creationId xmlns:a16="http://schemas.microsoft.com/office/drawing/2014/main" xmlns="" id="{15844E15-7463-4C39-9A45-B2A35B7FD5CD}"/>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98" name="Título 97" hidden="1">
            <a:extLst>
              <a:ext uri="{FF2B5EF4-FFF2-40B4-BE49-F238E27FC236}">
                <a16:creationId xmlns:a16="http://schemas.microsoft.com/office/drawing/2014/main" xmlns="" id="{D69146DD-53CC-4FD6-9456-3F49560FC114}"/>
              </a:ext>
            </a:extLst>
          </p:cNvPr>
          <p:cNvSpPr>
            <a:spLocks noGrp="1"/>
          </p:cNvSpPr>
          <p:nvPr>
            <p:ph type="title"/>
          </p:nvPr>
        </p:nvSpPr>
        <p:spPr/>
        <p:txBody>
          <a:bodyPr rtlCol="0"/>
          <a:lstStyle/>
          <a:p>
            <a:r>
              <a:rPr lang="pt-BR" dirty="0"/>
              <a:t>Recursos humanos slide </a:t>
            </a:r>
            <a:r>
              <a:rPr lang="pt-BR" dirty="0" smtClean="0"/>
              <a:t>9</a:t>
            </a:r>
            <a:endParaRPr lang="pt-BR" dirty="0"/>
          </a:p>
        </p:txBody>
      </p:sp>
      <p:sp>
        <p:nvSpPr>
          <p:cNvPr id="92" name="Retângulo: Cantos Arredondados 21">
            <a:extLst>
              <a:ext uri="{FF2B5EF4-FFF2-40B4-BE49-F238E27FC236}">
                <a16:creationId xmlns:a16="http://schemas.microsoft.com/office/drawing/2014/main" xmlns="" id="{D6FFCD8A-D531-4D2A-AABF-370BF35DF0FD}"/>
              </a:ext>
            </a:extLst>
          </p:cNvPr>
          <p:cNvSpPr/>
          <p:nvPr/>
        </p:nvSpPr>
        <p:spPr>
          <a:xfrm>
            <a:off x="122662" y="111825"/>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99" name="Caixa de texto 1">
            <a:extLst>
              <a:ext uri="{FF2B5EF4-FFF2-40B4-BE49-F238E27FC236}">
                <a16:creationId xmlns:a16="http://schemas.microsoft.com/office/drawing/2014/main" xmlns="" id="{D815E537-4AB4-4445-A3AC-40D738EDF3DC}"/>
              </a:ext>
            </a:extLst>
          </p:cNvPr>
          <p:cNvSpPr txBox="1"/>
          <p:nvPr/>
        </p:nvSpPr>
        <p:spPr>
          <a:xfrm>
            <a:off x="783772" y="13393"/>
            <a:ext cx="11408228" cy="492443"/>
          </a:xfrm>
          <a:prstGeom prst="rect">
            <a:avLst/>
          </a:prstGeom>
          <a:noFill/>
        </p:spPr>
        <p:txBody>
          <a:bodyPr wrap="square" lIns="0" tIns="0" rIns="0" bIns="0" rtlCol="0">
            <a:spAutoFit/>
          </a:bodyPr>
          <a:lstStyle/>
          <a:p>
            <a:pPr algn="ctr" rtl="0"/>
            <a:r>
              <a:rPr lang="pt-BR" sz="3200" b="1" dirty="0" smtClean="0">
                <a:solidFill>
                  <a:srgbClr val="002060"/>
                </a:solidFill>
                <a:latin typeface="Segoe UI" panose="020B0502040204020203" pitchFamily="34" charset="0"/>
                <a:cs typeface="Segoe UI" panose="020B0502040204020203" pitchFamily="34" charset="0"/>
              </a:rPr>
              <a:t>Retenções Tributárias nas Contratações de Serviços</a:t>
            </a:r>
            <a:endParaRPr lang="pt-BR" sz="3200" b="1" dirty="0">
              <a:solidFill>
                <a:srgbClr val="002060"/>
              </a:solidFill>
              <a:latin typeface="Segoe UI" panose="020B0502040204020203" pitchFamily="34" charset="0"/>
              <a:cs typeface="Segoe UI" panose="020B0502040204020203" pitchFamily="34" charset="0"/>
            </a:endParaRPr>
          </a:p>
        </p:txBody>
      </p:sp>
      <p:sp>
        <p:nvSpPr>
          <p:cNvPr id="14" name="Retângulo 13"/>
          <p:cNvSpPr/>
          <p:nvPr/>
        </p:nvSpPr>
        <p:spPr>
          <a:xfrm>
            <a:off x="1265213" y="536154"/>
            <a:ext cx="10282646" cy="5067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3200" dirty="0" smtClean="0"/>
              <a:t>INSS</a:t>
            </a:r>
            <a:endParaRPr lang="pt-BR" sz="3200" dirty="0"/>
          </a:p>
        </p:txBody>
      </p:sp>
      <p:pic>
        <p:nvPicPr>
          <p:cNvPr id="29" name="Imagem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46" y="6474792"/>
            <a:ext cx="355797" cy="355696"/>
          </a:xfrm>
          <a:prstGeom prst="rect">
            <a:avLst/>
          </a:prstGeom>
        </p:spPr>
      </p:pic>
      <p:sp>
        <p:nvSpPr>
          <p:cNvPr id="30" name="Retângulo 29"/>
          <p:cNvSpPr/>
          <p:nvPr/>
        </p:nvSpPr>
        <p:spPr>
          <a:xfrm>
            <a:off x="358970" y="6461913"/>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15" name="CaixaDeTexto 14"/>
          <p:cNvSpPr txBox="1"/>
          <p:nvPr/>
        </p:nvSpPr>
        <p:spPr>
          <a:xfrm>
            <a:off x="3848668" y="3002508"/>
            <a:ext cx="4472122" cy="1323439"/>
          </a:xfrm>
          <a:prstGeom prst="rect">
            <a:avLst/>
          </a:prstGeom>
          <a:noFill/>
        </p:spPr>
        <p:txBody>
          <a:bodyPr wrap="none" rtlCol="0">
            <a:spAutoFit/>
          </a:bodyPr>
          <a:lstStyle/>
          <a:p>
            <a:r>
              <a:rPr lang="pt-BR" sz="8000" dirty="0"/>
              <a:t>DÚVIDAS?</a:t>
            </a:r>
          </a:p>
        </p:txBody>
      </p:sp>
    </p:spTree>
    <p:extLst>
      <p:ext uri="{BB962C8B-B14F-4D97-AF65-F5344CB8AC3E}">
        <p14:creationId xmlns:p14="http://schemas.microsoft.com/office/powerpoint/2010/main" val="291607718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 de texto 2">
            <a:extLst>
              <a:ext uri="{FF2B5EF4-FFF2-40B4-BE49-F238E27FC236}">
                <a16:creationId xmlns:a16="http://schemas.microsoft.com/office/drawing/2014/main" xmlns="" id="{9436B850-15F2-41BC-A54E-6E0F332F011D}"/>
              </a:ext>
            </a:extLst>
          </p:cNvPr>
          <p:cNvSpPr txBox="1"/>
          <p:nvPr/>
        </p:nvSpPr>
        <p:spPr>
          <a:xfrm>
            <a:off x="718092" y="3206636"/>
            <a:ext cx="4845708" cy="830997"/>
          </a:xfrm>
          <a:prstGeom prst="rect">
            <a:avLst/>
          </a:prstGeom>
          <a:noFill/>
        </p:spPr>
        <p:txBody>
          <a:bodyPr wrap="square" lIns="0" tIns="0" rIns="0" bIns="0" rtlCol="0">
            <a:spAutoFit/>
          </a:bodyPr>
          <a:lstStyle/>
          <a:p>
            <a:pPr rtl="0"/>
            <a:r>
              <a:rPr lang="pt-BR" sz="5400" b="1" dirty="0" smtClean="0">
                <a:solidFill>
                  <a:srgbClr val="002060"/>
                </a:solidFill>
                <a:latin typeface="Segoe UI" panose="020B0502040204020203" pitchFamily="34" charset="0"/>
                <a:cs typeface="Segoe UI" panose="020B0502040204020203" pitchFamily="34" charset="0"/>
              </a:rPr>
              <a:t>Obrigado</a:t>
            </a:r>
            <a:endParaRPr lang="pt-BR" sz="5400" b="1" dirty="0">
              <a:solidFill>
                <a:srgbClr val="002060"/>
              </a:solidFill>
              <a:latin typeface="Segoe UI" panose="020B0502040204020203" pitchFamily="34" charset="0"/>
              <a:cs typeface="Segoe UI" panose="020B0502040204020203" pitchFamily="34" charset="0"/>
            </a:endParaRPr>
          </a:p>
        </p:txBody>
      </p:sp>
      <p:grpSp>
        <p:nvGrpSpPr>
          <p:cNvPr id="5" name="Grupo 4" descr="Esta imagem é um ícone de três seres humanos. ">
            <a:extLst>
              <a:ext uri="{FF2B5EF4-FFF2-40B4-BE49-F238E27FC236}">
                <a16:creationId xmlns:a16="http://schemas.microsoft.com/office/drawing/2014/main" xmlns="" id="{5D1C056A-1D7A-4D89-A2E0-446D9944C6FB}"/>
              </a:ext>
            </a:extLst>
          </p:cNvPr>
          <p:cNvGrpSpPr/>
          <p:nvPr/>
        </p:nvGrpSpPr>
        <p:grpSpPr>
          <a:xfrm>
            <a:off x="775805" y="2489304"/>
            <a:ext cx="569186" cy="530997"/>
            <a:chOff x="-27444701" y="-10180638"/>
            <a:chExt cx="10883901" cy="10153650"/>
          </a:xfrm>
          <a:solidFill>
            <a:schemeClr val="bg1">
              <a:lumMod val="50000"/>
            </a:schemeClr>
          </a:solidFill>
        </p:grpSpPr>
        <p:sp>
          <p:nvSpPr>
            <p:cNvPr id="6" name="Forma Livre 35">
              <a:extLst>
                <a:ext uri="{FF2B5EF4-FFF2-40B4-BE49-F238E27FC236}">
                  <a16:creationId xmlns:a16="http://schemas.microsoft.com/office/drawing/2014/main" xmlns="" id="{C9FAB44B-F1A9-406C-8DC0-7BC29AA64A5B}"/>
                </a:ext>
              </a:extLst>
            </p:cNvPr>
            <p:cNvSpPr>
              <a:spLocks/>
            </p:cNvSpPr>
            <p:nvPr/>
          </p:nvSpPr>
          <p:spPr bwMode="auto">
            <a:xfrm>
              <a:off x="-22969538" y="-10180638"/>
              <a:ext cx="1906588" cy="1978025"/>
            </a:xfrm>
            <a:custGeom>
              <a:avLst/>
              <a:gdLst>
                <a:gd name="T0" fmla="*/ 554 w 639"/>
                <a:gd name="T1" fmla="*/ 327 h 664"/>
                <a:gd name="T2" fmla="*/ 438 w 639"/>
                <a:gd name="T3" fmla="*/ 526 h 664"/>
                <a:gd name="T4" fmla="*/ 204 w 639"/>
                <a:gd name="T5" fmla="*/ 521 h 664"/>
                <a:gd name="T6" fmla="*/ 97 w 639"/>
                <a:gd name="T7" fmla="*/ 316 h 664"/>
                <a:gd name="T8" fmla="*/ 222 w 639"/>
                <a:gd name="T9" fmla="*/ 123 h 664"/>
                <a:gd name="T10" fmla="*/ 447 w 639"/>
                <a:gd name="T11" fmla="*/ 133 h 664"/>
                <a:gd name="T12" fmla="*/ 554 w 639"/>
                <a:gd name="T13" fmla="*/ 327 h 664"/>
                <a:gd name="T14" fmla="*/ 638 w 639"/>
                <a:gd name="T15" fmla="*/ 327 h 664"/>
                <a:gd name="T16" fmla="*/ 519 w 639"/>
                <a:gd name="T17" fmla="*/ 82 h 664"/>
                <a:gd name="T18" fmla="*/ 244 w 639"/>
                <a:gd name="T19" fmla="*/ 25 h 664"/>
                <a:gd name="T20" fmla="*/ 39 w 639"/>
                <a:gd name="T21" fmla="*/ 200 h 664"/>
                <a:gd name="T22" fmla="*/ 53 w 639"/>
                <a:gd name="T23" fmla="*/ 482 h 664"/>
                <a:gd name="T24" fmla="*/ 407 w 639"/>
                <a:gd name="T25" fmla="*/ 629 h 664"/>
                <a:gd name="T26" fmla="*/ 638 w 639"/>
                <a:gd name="T27" fmla="*/ 327 h 664"/>
                <a:gd name="T28" fmla="*/ 554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4" y="327"/>
                  </a:moveTo>
                  <a:cubicBezTo>
                    <a:pt x="553" y="410"/>
                    <a:pt x="510" y="485"/>
                    <a:pt x="438" y="526"/>
                  </a:cubicBezTo>
                  <a:cubicBezTo>
                    <a:pt x="365" y="569"/>
                    <a:pt x="275" y="564"/>
                    <a:pt x="204" y="521"/>
                  </a:cubicBezTo>
                  <a:cubicBezTo>
                    <a:pt x="133" y="478"/>
                    <a:pt x="94" y="398"/>
                    <a:pt x="97" y="316"/>
                  </a:cubicBezTo>
                  <a:cubicBezTo>
                    <a:pt x="99" y="234"/>
                    <a:pt x="150" y="161"/>
                    <a:pt x="222" y="123"/>
                  </a:cubicBezTo>
                  <a:cubicBezTo>
                    <a:pt x="292" y="85"/>
                    <a:pt x="379" y="92"/>
                    <a:pt x="447" y="133"/>
                  </a:cubicBezTo>
                  <a:cubicBezTo>
                    <a:pt x="514" y="174"/>
                    <a:pt x="553" y="249"/>
                    <a:pt x="554" y="327"/>
                  </a:cubicBezTo>
                  <a:cubicBezTo>
                    <a:pt x="555" y="381"/>
                    <a:pt x="639" y="381"/>
                    <a:pt x="638" y="327"/>
                  </a:cubicBezTo>
                  <a:cubicBezTo>
                    <a:pt x="637" y="232"/>
                    <a:pt x="594" y="141"/>
                    <a:pt x="519" y="82"/>
                  </a:cubicBezTo>
                  <a:cubicBezTo>
                    <a:pt x="441" y="21"/>
                    <a:pt x="340" y="0"/>
                    <a:pt x="244" y="25"/>
                  </a:cubicBezTo>
                  <a:cubicBezTo>
                    <a:pt x="154" y="48"/>
                    <a:pt x="76" y="116"/>
                    <a:pt x="39" y="200"/>
                  </a:cubicBezTo>
                  <a:cubicBezTo>
                    <a:pt x="0" y="292"/>
                    <a:pt x="5" y="395"/>
                    <a:pt x="53" y="482"/>
                  </a:cubicBezTo>
                  <a:cubicBezTo>
                    <a:pt x="122" y="606"/>
                    <a:pt x="271" y="664"/>
                    <a:pt x="407" y="629"/>
                  </a:cubicBezTo>
                  <a:cubicBezTo>
                    <a:pt x="543" y="594"/>
                    <a:pt x="637" y="466"/>
                    <a:pt x="638" y="327"/>
                  </a:cubicBezTo>
                  <a:cubicBezTo>
                    <a:pt x="639" y="273"/>
                    <a:pt x="555"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7" name="Forma Livre 36">
              <a:extLst>
                <a:ext uri="{FF2B5EF4-FFF2-40B4-BE49-F238E27FC236}">
                  <a16:creationId xmlns:a16="http://schemas.microsoft.com/office/drawing/2014/main" xmlns="" id="{12B0F9D4-64CB-42CD-88AA-7E8CAD1F1229}"/>
                </a:ext>
              </a:extLst>
            </p:cNvPr>
            <p:cNvSpPr>
              <a:spLocks/>
            </p:cNvSpPr>
            <p:nvPr/>
          </p:nvSpPr>
          <p:spPr bwMode="auto">
            <a:xfrm>
              <a:off x="-23596600" y="-8610601"/>
              <a:ext cx="3186113" cy="2139950"/>
            </a:xfrm>
            <a:custGeom>
              <a:avLst/>
              <a:gdLst>
                <a:gd name="T0" fmla="*/ 846 w 1068"/>
                <a:gd name="T1" fmla="*/ 102 h 718"/>
                <a:gd name="T2" fmla="*/ 981 w 1068"/>
                <a:gd name="T3" fmla="*/ 330 h 718"/>
                <a:gd name="T4" fmla="*/ 981 w 1068"/>
                <a:gd name="T5" fmla="*/ 480 h 718"/>
                <a:gd name="T6" fmla="*/ 981 w 1068"/>
                <a:gd name="T7" fmla="*/ 559 h 718"/>
                <a:gd name="T8" fmla="*/ 961 w 1068"/>
                <a:gd name="T9" fmla="*/ 618 h 718"/>
                <a:gd name="T10" fmla="*/ 882 w 1068"/>
                <a:gd name="T11" fmla="*/ 634 h 718"/>
                <a:gd name="T12" fmla="*/ 214 w 1068"/>
                <a:gd name="T13" fmla="*/ 634 h 718"/>
                <a:gd name="T14" fmla="*/ 152 w 1068"/>
                <a:gd name="T15" fmla="*/ 634 h 718"/>
                <a:gd name="T16" fmla="*/ 90 w 1068"/>
                <a:gd name="T17" fmla="*/ 571 h 718"/>
                <a:gd name="T18" fmla="*/ 90 w 1068"/>
                <a:gd name="T19" fmla="*/ 524 h 718"/>
                <a:gd name="T20" fmla="*/ 90 w 1068"/>
                <a:gd name="T21" fmla="*/ 355 h 718"/>
                <a:gd name="T22" fmla="*/ 173 w 1068"/>
                <a:gd name="T23" fmla="*/ 144 h 718"/>
                <a:gd name="T24" fmla="*/ 222 w 1068"/>
                <a:gd name="T25" fmla="*/ 104 h 718"/>
                <a:gd name="T26" fmla="*/ 180 w 1068"/>
                <a:gd name="T27" fmla="*/ 31 h 718"/>
                <a:gd name="T28" fmla="*/ 13 w 1068"/>
                <a:gd name="T29" fmla="*/ 277 h 718"/>
                <a:gd name="T30" fmla="*/ 6 w 1068"/>
                <a:gd name="T31" fmla="*/ 448 h 718"/>
                <a:gd name="T32" fmla="*/ 9 w 1068"/>
                <a:gd name="T33" fmla="*/ 604 h 718"/>
                <a:gd name="T34" fmla="*/ 161 w 1068"/>
                <a:gd name="T35" fmla="*/ 718 h 718"/>
                <a:gd name="T36" fmla="*/ 805 w 1068"/>
                <a:gd name="T37" fmla="*/ 718 h 718"/>
                <a:gd name="T38" fmla="*/ 908 w 1068"/>
                <a:gd name="T39" fmla="*/ 718 h 718"/>
                <a:gd name="T40" fmla="*/ 1059 w 1068"/>
                <a:gd name="T41" fmla="*/ 615 h 718"/>
                <a:gd name="T42" fmla="*/ 1065 w 1068"/>
                <a:gd name="T43" fmla="*/ 545 h 718"/>
                <a:gd name="T44" fmla="*/ 1065 w 1068"/>
                <a:gd name="T45" fmla="*/ 456 h 718"/>
                <a:gd name="T46" fmla="*/ 1060 w 1068"/>
                <a:gd name="T47" fmla="*/ 288 h 718"/>
                <a:gd name="T48" fmla="*/ 888 w 1068"/>
                <a:gd name="T49" fmla="*/ 30 h 718"/>
                <a:gd name="T50" fmla="*/ 846 w 1068"/>
                <a:gd name="T51" fmla="*/ 10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8">
                  <a:moveTo>
                    <a:pt x="846" y="102"/>
                  </a:moveTo>
                  <a:cubicBezTo>
                    <a:pt x="924" y="152"/>
                    <a:pt x="975" y="237"/>
                    <a:pt x="981" y="330"/>
                  </a:cubicBezTo>
                  <a:cubicBezTo>
                    <a:pt x="984" y="379"/>
                    <a:pt x="981" y="430"/>
                    <a:pt x="981" y="480"/>
                  </a:cubicBezTo>
                  <a:cubicBezTo>
                    <a:pt x="981" y="506"/>
                    <a:pt x="981" y="533"/>
                    <a:pt x="981" y="559"/>
                  </a:cubicBezTo>
                  <a:cubicBezTo>
                    <a:pt x="981" y="583"/>
                    <a:pt x="978" y="601"/>
                    <a:pt x="961" y="618"/>
                  </a:cubicBezTo>
                  <a:cubicBezTo>
                    <a:pt x="941" y="638"/>
                    <a:pt x="910" y="634"/>
                    <a:pt x="882" y="634"/>
                  </a:cubicBezTo>
                  <a:cubicBezTo>
                    <a:pt x="659" y="634"/>
                    <a:pt x="436" y="634"/>
                    <a:pt x="214" y="634"/>
                  </a:cubicBezTo>
                  <a:cubicBezTo>
                    <a:pt x="193" y="634"/>
                    <a:pt x="173" y="634"/>
                    <a:pt x="152" y="634"/>
                  </a:cubicBezTo>
                  <a:cubicBezTo>
                    <a:pt x="117" y="634"/>
                    <a:pt x="90" y="606"/>
                    <a:pt x="90" y="571"/>
                  </a:cubicBezTo>
                  <a:cubicBezTo>
                    <a:pt x="89" y="556"/>
                    <a:pt x="90" y="540"/>
                    <a:pt x="90" y="524"/>
                  </a:cubicBezTo>
                  <a:cubicBezTo>
                    <a:pt x="90" y="468"/>
                    <a:pt x="90" y="412"/>
                    <a:pt x="90" y="355"/>
                  </a:cubicBezTo>
                  <a:cubicBezTo>
                    <a:pt x="90" y="276"/>
                    <a:pt x="117" y="202"/>
                    <a:pt x="173" y="144"/>
                  </a:cubicBezTo>
                  <a:cubicBezTo>
                    <a:pt x="188" y="129"/>
                    <a:pt x="204" y="116"/>
                    <a:pt x="222" y="104"/>
                  </a:cubicBezTo>
                  <a:cubicBezTo>
                    <a:pt x="267" y="74"/>
                    <a:pt x="225" y="2"/>
                    <a:pt x="180" y="31"/>
                  </a:cubicBezTo>
                  <a:cubicBezTo>
                    <a:pt x="94" y="88"/>
                    <a:pt x="32" y="175"/>
                    <a:pt x="13" y="277"/>
                  </a:cubicBezTo>
                  <a:cubicBezTo>
                    <a:pt x="2" y="333"/>
                    <a:pt x="6" y="391"/>
                    <a:pt x="6" y="448"/>
                  </a:cubicBezTo>
                  <a:cubicBezTo>
                    <a:pt x="6" y="499"/>
                    <a:pt x="0" y="554"/>
                    <a:pt x="9" y="604"/>
                  </a:cubicBezTo>
                  <a:cubicBezTo>
                    <a:pt x="23" y="676"/>
                    <a:pt x="92" y="718"/>
                    <a:pt x="161" y="718"/>
                  </a:cubicBezTo>
                  <a:cubicBezTo>
                    <a:pt x="375" y="718"/>
                    <a:pt x="590" y="718"/>
                    <a:pt x="805" y="718"/>
                  </a:cubicBezTo>
                  <a:cubicBezTo>
                    <a:pt x="839" y="718"/>
                    <a:pt x="873" y="718"/>
                    <a:pt x="908" y="718"/>
                  </a:cubicBezTo>
                  <a:cubicBezTo>
                    <a:pt x="977" y="718"/>
                    <a:pt x="1035" y="682"/>
                    <a:pt x="1059" y="615"/>
                  </a:cubicBezTo>
                  <a:cubicBezTo>
                    <a:pt x="1066" y="593"/>
                    <a:pt x="1065" y="568"/>
                    <a:pt x="1065" y="545"/>
                  </a:cubicBezTo>
                  <a:cubicBezTo>
                    <a:pt x="1065" y="515"/>
                    <a:pt x="1065" y="486"/>
                    <a:pt x="1065" y="456"/>
                  </a:cubicBezTo>
                  <a:cubicBezTo>
                    <a:pt x="1065" y="400"/>
                    <a:pt x="1068" y="344"/>
                    <a:pt x="1060" y="288"/>
                  </a:cubicBezTo>
                  <a:cubicBezTo>
                    <a:pt x="1045" y="182"/>
                    <a:pt x="978" y="87"/>
                    <a:pt x="888" y="30"/>
                  </a:cubicBezTo>
                  <a:cubicBezTo>
                    <a:pt x="843" y="0"/>
                    <a:pt x="801" y="73"/>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8" name="Forma Livre 37">
              <a:extLst>
                <a:ext uri="{FF2B5EF4-FFF2-40B4-BE49-F238E27FC236}">
                  <a16:creationId xmlns:a16="http://schemas.microsoft.com/office/drawing/2014/main" xmlns="" id="{0FD5A500-BBCF-4857-86E7-EBF5AA53DDB4}"/>
                </a:ext>
              </a:extLst>
            </p:cNvPr>
            <p:cNvSpPr>
              <a:spLocks/>
            </p:cNvSpPr>
            <p:nvPr/>
          </p:nvSpPr>
          <p:spPr bwMode="auto">
            <a:xfrm>
              <a:off x="-26819225" y="-3736976"/>
              <a:ext cx="1903413" cy="1978025"/>
            </a:xfrm>
            <a:custGeom>
              <a:avLst/>
              <a:gdLst>
                <a:gd name="T0" fmla="*/ 554 w 638"/>
                <a:gd name="T1" fmla="*/ 327 h 664"/>
                <a:gd name="T2" fmla="*/ 437 w 638"/>
                <a:gd name="T3" fmla="*/ 527 h 664"/>
                <a:gd name="T4" fmla="*/ 203 w 638"/>
                <a:gd name="T5" fmla="*/ 521 h 664"/>
                <a:gd name="T6" fmla="*/ 96 w 638"/>
                <a:gd name="T7" fmla="*/ 316 h 664"/>
                <a:gd name="T8" fmla="*/ 222 w 638"/>
                <a:gd name="T9" fmla="*/ 123 h 664"/>
                <a:gd name="T10" fmla="*/ 446 w 638"/>
                <a:gd name="T11" fmla="*/ 133 h 664"/>
                <a:gd name="T12" fmla="*/ 554 w 638"/>
                <a:gd name="T13" fmla="*/ 327 h 664"/>
                <a:gd name="T14" fmla="*/ 638 w 638"/>
                <a:gd name="T15" fmla="*/ 327 h 664"/>
                <a:gd name="T16" fmla="*/ 519 w 638"/>
                <a:gd name="T17" fmla="*/ 82 h 664"/>
                <a:gd name="T18" fmla="*/ 244 w 638"/>
                <a:gd name="T19" fmla="*/ 25 h 664"/>
                <a:gd name="T20" fmla="*/ 39 w 638"/>
                <a:gd name="T21" fmla="*/ 201 h 664"/>
                <a:gd name="T22" fmla="*/ 53 w 638"/>
                <a:gd name="T23" fmla="*/ 482 h 664"/>
                <a:gd name="T24" fmla="*/ 406 w 638"/>
                <a:gd name="T25" fmla="*/ 630 h 664"/>
                <a:gd name="T26" fmla="*/ 638 w 638"/>
                <a:gd name="T27" fmla="*/ 327 h 664"/>
                <a:gd name="T28" fmla="*/ 554 w 638"/>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8" h="664">
                  <a:moveTo>
                    <a:pt x="554" y="327"/>
                  </a:moveTo>
                  <a:cubicBezTo>
                    <a:pt x="553" y="410"/>
                    <a:pt x="509" y="485"/>
                    <a:pt x="437" y="527"/>
                  </a:cubicBezTo>
                  <a:cubicBezTo>
                    <a:pt x="365" y="569"/>
                    <a:pt x="274" y="564"/>
                    <a:pt x="203" y="521"/>
                  </a:cubicBezTo>
                  <a:cubicBezTo>
                    <a:pt x="133" y="478"/>
                    <a:pt x="94" y="398"/>
                    <a:pt x="96" y="316"/>
                  </a:cubicBezTo>
                  <a:cubicBezTo>
                    <a:pt x="99" y="234"/>
                    <a:pt x="150" y="161"/>
                    <a:pt x="222" y="123"/>
                  </a:cubicBezTo>
                  <a:cubicBezTo>
                    <a:pt x="292" y="86"/>
                    <a:pt x="379" y="92"/>
                    <a:pt x="446" y="133"/>
                  </a:cubicBezTo>
                  <a:cubicBezTo>
                    <a:pt x="514" y="174"/>
                    <a:pt x="553" y="250"/>
                    <a:pt x="554" y="327"/>
                  </a:cubicBezTo>
                  <a:cubicBezTo>
                    <a:pt x="554" y="381"/>
                    <a:pt x="638" y="382"/>
                    <a:pt x="638" y="327"/>
                  </a:cubicBezTo>
                  <a:cubicBezTo>
                    <a:pt x="637" y="232"/>
                    <a:pt x="594" y="141"/>
                    <a:pt x="519" y="82"/>
                  </a:cubicBezTo>
                  <a:cubicBezTo>
                    <a:pt x="441" y="21"/>
                    <a:pt x="340" y="0"/>
                    <a:pt x="244" y="25"/>
                  </a:cubicBezTo>
                  <a:cubicBezTo>
                    <a:pt x="154" y="48"/>
                    <a:pt x="76" y="116"/>
                    <a:pt x="39" y="201"/>
                  </a:cubicBezTo>
                  <a:cubicBezTo>
                    <a:pt x="0" y="292"/>
                    <a:pt x="5" y="395"/>
                    <a:pt x="53" y="482"/>
                  </a:cubicBezTo>
                  <a:cubicBezTo>
                    <a:pt x="122" y="606"/>
                    <a:pt x="271" y="664"/>
                    <a:pt x="406" y="630"/>
                  </a:cubicBezTo>
                  <a:cubicBezTo>
                    <a:pt x="542" y="595"/>
                    <a:pt x="636" y="466"/>
                    <a:pt x="638" y="327"/>
                  </a:cubicBezTo>
                  <a:cubicBezTo>
                    <a:pt x="638" y="273"/>
                    <a:pt x="554" y="273"/>
                    <a:pt x="55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9" name="Forma Livre 38">
              <a:extLst>
                <a:ext uri="{FF2B5EF4-FFF2-40B4-BE49-F238E27FC236}">
                  <a16:creationId xmlns:a16="http://schemas.microsoft.com/office/drawing/2014/main" xmlns="" id="{443598C0-BD9C-4522-87F3-C9C8F628EF08}"/>
                </a:ext>
              </a:extLst>
            </p:cNvPr>
            <p:cNvSpPr>
              <a:spLocks/>
            </p:cNvSpPr>
            <p:nvPr/>
          </p:nvSpPr>
          <p:spPr bwMode="auto">
            <a:xfrm>
              <a:off x="-27444701" y="-2163763"/>
              <a:ext cx="3182938" cy="2136775"/>
            </a:xfrm>
            <a:custGeom>
              <a:avLst/>
              <a:gdLst>
                <a:gd name="T0" fmla="*/ 846 w 1067"/>
                <a:gd name="T1" fmla="*/ 102 h 717"/>
                <a:gd name="T2" fmla="*/ 980 w 1067"/>
                <a:gd name="T3" fmla="*/ 329 h 717"/>
                <a:gd name="T4" fmla="*/ 981 w 1067"/>
                <a:gd name="T5" fmla="*/ 479 h 717"/>
                <a:gd name="T6" fmla="*/ 981 w 1067"/>
                <a:gd name="T7" fmla="*/ 558 h 717"/>
                <a:gd name="T8" fmla="*/ 961 w 1067"/>
                <a:gd name="T9" fmla="*/ 617 h 717"/>
                <a:gd name="T10" fmla="*/ 882 w 1067"/>
                <a:gd name="T11" fmla="*/ 633 h 717"/>
                <a:gd name="T12" fmla="*/ 213 w 1067"/>
                <a:gd name="T13" fmla="*/ 633 h 717"/>
                <a:gd name="T14" fmla="*/ 152 w 1067"/>
                <a:gd name="T15" fmla="*/ 633 h 717"/>
                <a:gd name="T16" fmla="*/ 89 w 1067"/>
                <a:gd name="T17" fmla="*/ 571 h 717"/>
                <a:gd name="T18" fmla="*/ 89 w 1067"/>
                <a:gd name="T19" fmla="*/ 523 h 717"/>
                <a:gd name="T20" fmla="*/ 89 w 1067"/>
                <a:gd name="T21" fmla="*/ 355 h 717"/>
                <a:gd name="T22" fmla="*/ 172 w 1067"/>
                <a:gd name="T23" fmla="*/ 144 h 717"/>
                <a:gd name="T24" fmla="*/ 222 w 1067"/>
                <a:gd name="T25" fmla="*/ 103 h 717"/>
                <a:gd name="T26" fmla="*/ 179 w 1067"/>
                <a:gd name="T27" fmla="*/ 31 h 717"/>
                <a:gd name="T28" fmla="*/ 12 w 1067"/>
                <a:gd name="T29" fmla="*/ 276 h 717"/>
                <a:gd name="T30" fmla="*/ 5 w 1067"/>
                <a:gd name="T31" fmla="*/ 447 h 717"/>
                <a:gd name="T32" fmla="*/ 9 w 1067"/>
                <a:gd name="T33" fmla="*/ 604 h 717"/>
                <a:gd name="T34" fmla="*/ 161 w 1067"/>
                <a:gd name="T35" fmla="*/ 717 h 717"/>
                <a:gd name="T36" fmla="*/ 804 w 1067"/>
                <a:gd name="T37" fmla="*/ 717 h 717"/>
                <a:gd name="T38" fmla="*/ 907 w 1067"/>
                <a:gd name="T39" fmla="*/ 717 h 717"/>
                <a:gd name="T40" fmla="*/ 1058 w 1067"/>
                <a:gd name="T41" fmla="*/ 614 h 717"/>
                <a:gd name="T42" fmla="*/ 1065 w 1067"/>
                <a:gd name="T43" fmla="*/ 544 h 717"/>
                <a:gd name="T44" fmla="*/ 1065 w 1067"/>
                <a:gd name="T45" fmla="*/ 455 h 717"/>
                <a:gd name="T46" fmla="*/ 1060 w 1067"/>
                <a:gd name="T47" fmla="*/ 287 h 717"/>
                <a:gd name="T48" fmla="*/ 888 w 1067"/>
                <a:gd name="T49" fmla="*/ 29 h 717"/>
                <a:gd name="T50" fmla="*/ 846 w 1067"/>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7" h="717">
                  <a:moveTo>
                    <a:pt x="846" y="102"/>
                  </a:moveTo>
                  <a:cubicBezTo>
                    <a:pt x="924" y="152"/>
                    <a:pt x="974" y="236"/>
                    <a:pt x="980" y="329"/>
                  </a:cubicBezTo>
                  <a:cubicBezTo>
                    <a:pt x="983" y="379"/>
                    <a:pt x="981" y="429"/>
                    <a:pt x="981" y="479"/>
                  </a:cubicBezTo>
                  <a:cubicBezTo>
                    <a:pt x="981" y="505"/>
                    <a:pt x="981" y="532"/>
                    <a:pt x="981" y="558"/>
                  </a:cubicBezTo>
                  <a:cubicBezTo>
                    <a:pt x="981" y="582"/>
                    <a:pt x="978" y="600"/>
                    <a:pt x="961" y="617"/>
                  </a:cubicBezTo>
                  <a:cubicBezTo>
                    <a:pt x="940" y="637"/>
                    <a:pt x="910" y="633"/>
                    <a:pt x="882" y="633"/>
                  </a:cubicBezTo>
                  <a:cubicBezTo>
                    <a:pt x="659" y="633"/>
                    <a:pt x="436" y="633"/>
                    <a:pt x="213" y="633"/>
                  </a:cubicBezTo>
                  <a:cubicBezTo>
                    <a:pt x="193" y="633"/>
                    <a:pt x="172" y="633"/>
                    <a:pt x="152" y="633"/>
                  </a:cubicBezTo>
                  <a:cubicBezTo>
                    <a:pt x="117" y="633"/>
                    <a:pt x="90" y="605"/>
                    <a:pt x="89" y="571"/>
                  </a:cubicBezTo>
                  <a:cubicBezTo>
                    <a:pt x="89" y="555"/>
                    <a:pt x="89" y="539"/>
                    <a:pt x="89" y="523"/>
                  </a:cubicBezTo>
                  <a:cubicBezTo>
                    <a:pt x="89" y="467"/>
                    <a:pt x="89" y="411"/>
                    <a:pt x="89" y="355"/>
                  </a:cubicBezTo>
                  <a:cubicBezTo>
                    <a:pt x="89" y="275"/>
                    <a:pt x="117" y="201"/>
                    <a:pt x="172" y="144"/>
                  </a:cubicBezTo>
                  <a:cubicBezTo>
                    <a:pt x="187" y="128"/>
                    <a:pt x="204" y="115"/>
                    <a:pt x="222" y="103"/>
                  </a:cubicBezTo>
                  <a:cubicBezTo>
                    <a:pt x="267" y="74"/>
                    <a:pt x="225" y="1"/>
                    <a:pt x="179" y="31"/>
                  </a:cubicBezTo>
                  <a:cubicBezTo>
                    <a:pt x="93" y="87"/>
                    <a:pt x="32" y="174"/>
                    <a:pt x="12" y="276"/>
                  </a:cubicBezTo>
                  <a:cubicBezTo>
                    <a:pt x="1" y="332"/>
                    <a:pt x="5" y="391"/>
                    <a:pt x="5" y="447"/>
                  </a:cubicBezTo>
                  <a:cubicBezTo>
                    <a:pt x="5" y="498"/>
                    <a:pt x="0" y="553"/>
                    <a:pt x="9" y="604"/>
                  </a:cubicBezTo>
                  <a:cubicBezTo>
                    <a:pt x="22" y="675"/>
                    <a:pt x="92" y="717"/>
                    <a:pt x="161" y="717"/>
                  </a:cubicBezTo>
                  <a:cubicBezTo>
                    <a:pt x="375" y="717"/>
                    <a:pt x="590" y="717"/>
                    <a:pt x="804" y="717"/>
                  </a:cubicBezTo>
                  <a:cubicBezTo>
                    <a:pt x="839" y="717"/>
                    <a:pt x="873" y="717"/>
                    <a:pt x="907" y="717"/>
                  </a:cubicBezTo>
                  <a:cubicBezTo>
                    <a:pt x="977" y="717"/>
                    <a:pt x="1035" y="681"/>
                    <a:pt x="1058" y="614"/>
                  </a:cubicBezTo>
                  <a:cubicBezTo>
                    <a:pt x="1066" y="592"/>
                    <a:pt x="1065" y="568"/>
                    <a:pt x="1065" y="544"/>
                  </a:cubicBezTo>
                  <a:cubicBezTo>
                    <a:pt x="1065" y="515"/>
                    <a:pt x="1065" y="485"/>
                    <a:pt x="1065" y="455"/>
                  </a:cubicBezTo>
                  <a:cubicBezTo>
                    <a:pt x="1065" y="399"/>
                    <a:pt x="1067" y="343"/>
                    <a:pt x="1060" y="287"/>
                  </a:cubicBezTo>
                  <a:cubicBezTo>
                    <a:pt x="1045" y="181"/>
                    <a:pt x="977" y="86"/>
                    <a:pt x="888" y="29"/>
                  </a:cubicBezTo>
                  <a:cubicBezTo>
                    <a:pt x="842" y="0"/>
                    <a:pt x="800"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0" name="Forma Livre 39">
              <a:extLst>
                <a:ext uri="{FF2B5EF4-FFF2-40B4-BE49-F238E27FC236}">
                  <a16:creationId xmlns:a16="http://schemas.microsoft.com/office/drawing/2014/main" xmlns="" id="{426B4897-8470-4A76-9FA9-4E7CD62BFE0C}"/>
                </a:ext>
              </a:extLst>
            </p:cNvPr>
            <p:cNvSpPr>
              <a:spLocks/>
            </p:cNvSpPr>
            <p:nvPr/>
          </p:nvSpPr>
          <p:spPr bwMode="auto">
            <a:xfrm>
              <a:off x="-19121438" y="-3736976"/>
              <a:ext cx="1906588" cy="1978025"/>
            </a:xfrm>
            <a:custGeom>
              <a:avLst/>
              <a:gdLst>
                <a:gd name="T0" fmla="*/ 555 w 639"/>
                <a:gd name="T1" fmla="*/ 327 h 664"/>
                <a:gd name="T2" fmla="*/ 438 w 639"/>
                <a:gd name="T3" fmla="*/ 527 h 664"/>
                <a:gd name="T4" fmla="*/ 204 w 639"/>
                <a:gd name="T5" fmla="*/ 521 h 664"/>
                <a:gd name="T6" fmla="*/ 97 w 639"/>
                <a:gd name="T7" fmla="*/ 316 h 664"/>
                <a:gd name="T8" fmla="*/ 222 w 639"/>
                <a:gd name="T9" fmla="*/ 123 h 664"/>
                <a:gd name="T10" fmla="*/ 447 w 639"/>
                <a:gd name="T11" fmla="*/ 133 h 664"/>
                <a:gd name="T12" fmla="*/ 555 w 639"/>
                <a:gd name="T13" fmla="*/ 327 h 664"/>
                <a:gd name="T14" fmla="*/ 639 w 639"/>
                <a:gd name="T15" fmla="*/ 327 h 664"/>
                <a:gd name="T16" fmla="*/ 519 w 639"/>
                <a:gd name="T17" fmla="*/ 82 h 664"/>
                <a:gd name="T18" fmla="*/ 244 w 639"/>
                <a:gd name="T19" fmla="*/ 25 h 664"/>
                <a:gd name="T20" fmla="*/ 40 w 639"/>
                <a:gd name="T21" fmla="*/ 201 h 664"/>
                <a:gd name="T22" fmla="*/ 54 w 639"/>
                <a:gd name="T23" fmla="*/ 482 h 664"/>
                <a:gd name="T24" fmla="*/ 407 w 639"/>
                <a:gd name="T25" fmla="*/ 630 h 664"/>
                <a:gd name="T26" fmla="*/ 639 w 639"/>
                <a:gd name="T27" fmla="*/ 327 h 664"/>
                <a:gd name="T28" fmla="*/ 555 w 639"/>
                <a:gd name="T29" fmla="*/ 327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9" h="664">
                  <a:moveTo>
                    <a:pt x="555" y="327"/>
                  </a:moveTo>
                  <a:cubicBezTo>
                    <a:pt x="554" y="410"/>
                    <a:pt x="510" y="485"/>
                    <a:pt x="438" y="527"/>
                  </a:cubicBezTo>
                  <a:cubicBezTo>
                    <a:pt x="366" y="569"/>
                    <a:pt x="275" y="564"/>
                    <a:pt x="204" y="521"/>
                  </a:cubicBezTo>
                  <a:cubicBezTo>
                    <a:pt x="133" y="478"/>
                    <a:pt x="95" y="398"/>
                    <a:pt x="97" y="316"/>
                  </a:cubicBezTo>
                  <a:cubicBezTo>
                    <a:pt x="100" y="234"/>
                    <a:pt x="151" y="161"/>
                    <a:pt x="222" y="123"/>
                  </a:cubicBezTo>
                  <a:cubicBezTo>
                    <a:pt x="293" y="86"/>
                    <a:pt x="380" y="92"/>
                    <a:pt x="447" y="133"/>
                  </a:cubicBezTo>
                  <a:cubicBezTo>
                    <a:pt x="514" y="174"/>
                    <a:pt x="554" y="250"/>
                    <a:pt x="555" y="327"/>
                  </a:cubicBezTo>
                  <a:cubicBezTo>
                    <a:pt x="555" y="381"/>
                    <a:pt x="639" y="382"/>
                    <a:pt x="639" y="327"/>
                  </a:cubicBezTo>
                  <a:cubicBezTo>
                    <a:pt x="638" y="232"/>
                    <a:pt x="595" y="141"/>
                    <a:pt x="519" y="82"/>
                  </a:cubicBezTo>
                  <a:cubicBezTo>
                    <a:pt x="441" y="21"/>
                    <a:pt x="340" y="0"/>
                    <a:pt x="244" y="25"/>
                  </a:cubicBezTo>
                  <a:cubicBezTo>
                    <a:pt x="154" y="48"/>
                    <a:pt x="77" y="116"/>
                    <a:pt x="40" y="201"/>
                  </a:cubicBezTo>
                  <a:cubicBezTo>
                    <a:pt x="0" y="292"/>
                    <a:pt x="5" y="395"/>
                    <a:pt x="54" y="482"/>
                  </a:cubicBezTo>
                  <a:cubicBezTo>
                    <a:pt x="123" y="606"/>
                    <a:pt x="272" y="664"/>
                    <a:pt x="407" y="630"/>
                  </a:cubicBezTo>
                  <a:cubicBezTo>
                    <a:pt x="543" y="595"/>
                    <a:pt x="637" y="466"/>
                    <a:pt x="639" y="327"/>
                  </a:cubicBezTo>
                  <a:cubicBezTo>
                    <a:pt x="639" y="273"/>
                    <a:pt x="555" y="273"/>
                    <a:pt x="555"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1" name="Forma Livre 40">
              <a:extLst>
                <a:ext uri="{FF2B5EF4-FFF2-40B4-BE49-F238E27FC236}">
                  <a16:creationId xmlns:a16="http://schemas.microsoft.com/office/drawing/2014/main" xmlns="" id="{08884941-111D-4BB6-BD63-1DA532A17165}"/>
                </a:ext>
              </a:extLst>
            </p:cNvPr>
            <p:cNvSpPr>
              <a:spLocks/>
            </p:cNvSpPr>
            <p:nvPr/>
          </p:nvSpPr>
          <p:spPr bwMode="auto">
            <a:xfrm>
              <a:off x="-19746913" y="-2163763"/>
              <a:ext cx="3186113" cy="2136775"/>
            </a:xfrm>
            <a:custGeom>
              <a:avLst/>
              <a:gdLst>
                <a:gd name="T0" fmla="*/ 846 w 1068"/>
                <a:gd name="T1" fmla="*/ 102 h 717"/>
                <a:gd name="T2" fmla="*/ 981 w 1068"/>
                <a:gd name="T3" fmla="*/ 329 h 717"/>
                <a:gd name="T4" fmla="*/ 981 w 1068"/>
                <a:gd name="T5" fmla="*/ 479 h 717"/>
                <a:gd name="T6" fmla="*/ 981 w 1068"/>
                <a:gd name="T7" fmla="*/ 558 h 717"/>
                <a:gd name="T8" fmla="*/ 961 w 1068"/>
                <a:gd name="T9" fmla="*/ 617 h 717"/>
                <a:gd name="T10" fmla="*/ 882 w 1068"/>
                <a:gd name="T11" fmla="*/ 633 h 717"/>
                <a:gd name="T12" fmla="*/ 214 w 1068"/>
                <a:gd name="T13" fmla="*/ 633 h 717"/>
                <a:gd name="T14" fmla="*/ 153 w 1068"/>
                <a:gd name="T15" fmla="*/ 633 h 717"/>
                <a:gd name="T16" fmla="*/ 90 w 1068"/>
                <a:gd name="T17" fmla="*/ 571 h 717"/>
                <a:gd name="T18" fmla="*/ 90 w 1068"/>
                <a:gd name="T19" fmla="*/ 523 h 717"/>
                <a:gd name="T20" fmla="*/ 90 w 1068"/>
                <a:gd name="T21" fmla="*/ 355 h 717"/>
                <a:gd name="T22" fmla="*/ 173 w 1068"/>
                <a:gd name="T23" fmla="*/ 144 h 717"/>
                <a:gd name="T24" fmla="*/ 222 w 1068"/>
                <a:gd name="T25" fmla="*/ 103 h 717"/>
                <a:gd name="T26" fmla="*/ 180 w 1068"/>
                <a:gd name="T27" fmla="*/ 31 h 717"/>
                <a:gd name="T28" fmla="*/ 13 w 1068"/>
                <a:gd name="T29" fmla="*/ 276 h 717"/>
                <a:gd name="T30" fmla="*/ 6 w 1068"/>
                <a:gd name="T31" fmla="*/ 447 h 717"/>
                <a:gd name="T32" fmla="*/ 10 w 1068"/>
                <a:gd name="T33" fmla="*/ 604 h 717"/>
                <a:gd name="T34" fmla="*/ 161 w 1068"/>
                <a:gd name="T35" fmla="*/ 717 h 717"/>
                <a:gd name="T36" fmla="*/ 805 w 1068"/>
                <a:gd name="T37" fmla="*/ 717 h 717"/>
                <a:gd name="T38" fmla="*/ 908 w 1068"/>
                <a:gd name="T39" fmla="*/ 717 h 717"/>
                <a:gd name="T40" fmla="*/ 1059 w 1068"/>
                <a:gd name="T41" fmla="*/ 614 h 717"/>
                <a:gd name="T42" fmla="*/ 1065 w 1068"/>
                <a:gd name="T43" fmla="*/ 544 h 717"/>
                <a:gd name="T44" fmla="*/ 1065 w 1068"/>
                <a:gd name="T45" fmla="*/ 455 h 717"/>
                <a:gd name="T46" fmla="*/ 1060 w 1068"/>
                <a:gd name="T47" fmla="*/ 287 h 717"/>
                <a:gd name="T48" fmla="*/ 889 w 1068"/>
                <a:gd name="T49" fmla="*/ 29 h 717"/>
                <a:gd name="T50" fmla="*/ 846 w 1068"/>
                <a:gd name="T51" fmla="*/ 10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8" h="717">
                  <a:moveTo>
                    <a:pt x="846" y="102"/>
                  </a:moveTo>
                  <a:cubicBezTo>
                    <a:pt x="924" y="152"/>
                    <a:pt x="975" y="236"/>
                    <a:pt x="981" y="329"/>
                  </a:cubicBezTo>
                  <a:cubicBezTo>
                    <a:pt x="984" y="379"/>
                    <a:pt x="981" y="429"/>
                    <a:pt x="981" y="479"/>
                  </a:cubicBezTo>
                  <a:cubicBezTo>
                    <a:pt x="981" y="505"/>
                    <a:pt x="981" y="532"/>
                    <a:pt x="981" y="558"/>
                  </a:cubicBezTo>
                  <a:cubicBezTo>
                    <a:pt x="981" y="582"/>
                    <a:pt x="978" y="600"/>
                    <a:pt x="961" y="617"/>
                  </a:cubicBezTo>
                  <a:cubicBezTo>
                    <a:pt x="941" y="637"/>
                    <a:pt x="911" y="633"/>
                    <a:pt x="882" y="633"/>
                  </a:cubicBezTo>
                  <a:cubicBezTo>
                    <a:pt x="659" y="633"/>
                    <a:pt x="437" y="633"/>
                    <a:pt x="214" y="633"/>
                  </a:cubicBezTo>
                  <a:cubicBezTo>
                    <a:pt x="193" y="633"/>
                    <a:pt x="173" y="633"/>
                    <a:pt x="153" y="633"/>
                  </a:cubicBezTo>
                  <a:cubicBezTo>
                    <a:pt x="118" y="633"/>
                    <a:pt x="91" y="605"/>
                    <a:pt x="90" y="571"/>
                  </a:cubicBezTo>
                  <a:cubicBezTo>
                    <a:pt x="89" y="555"/>
                    <a:pt x="90" y="539"/>
                    <a:pt x="90" y="523"/>
                  </a:cubicBezTo>
                  <a:cubicBezTo>
                    <a:pt x="90" y="467"/>
                    <a:pt x="90" y="411"/>
                    <a:pt x="90" y="355"/>
                  </a:cubicBezTo>
                  <a:cubicBezTo>
                    <a:pt x="90" y="275"/>
                    <a:pt x="117" y="201"/>
                    <a:pt x="173" y="144"/>
                  </a:cubicBezTo>
                  <a:cubicBezTo>
                    <a:pt x="188" y="128"/>
                    <a:pt x="204" y="115"/>
                    <a:pt x="222" y="103"/>
                  </a:cubicBezTo>
                  <a:cubicBezTo>
                    <a:pt x="267" y="74"/>
                    <a:pt x="225" y="1"/>
                    <a:pt x="180" y="31"/>
                  </a:cubicBezTo>
                  <a:cubicBezTo>
                    <a:pt x="94" y="87"/>
                    <a:pt x="32" y="174"/>
                    <a:pt x="13" y="276"/>
                  </a:cubicBezTo>
                  <a:cubicBezTo>
                    <a:pt x="2" y="332"/>
                    <a:pt x="6" y="391"/>
                    <a:pt x="6" y="447"/>
                  </a:cubicBezTo>
                  <a:cubicBezTo>
                    <a:pt x="6" y="498"/>
                    <a:pt x="0" y="553"/>
                    <a:pt x="10" y="604"/>
                  </a:cubicBezTo>
                  <a:cubicBezTo>
                    <a:pt x="23" y="675"/>
                    <a:pt x="93" y="717"/>
                    <a:pt x="161" y="717"/>
                  </a:cubicBezTo>
                  <a:cubicBezTo>
                    <a:pt x="376" y="717"/>
                    <a:pt x="590" y="717"/>
                    <a:pt x="805" y="717"/>
                  </a:cubicBezTo>
                  <a:cubicBezTo>
                    <a:pt x="839" y="717"/>
                    <a:pt x="874" y="717"/>
                    <a:pt x="908" y="717"/>
                  </a:cubicBezTo>
                  <a:cubicBezTo>
                    <a:pt x="978" y="717"/>
                    <a:pt x="1036" y="681"/>
                    <a:pt x="1059" y="614"/>
                  </a:cubicBezTo>
                  <a:cubicBezTo>
                    <a:pt x="1067" y="592"/>
                    <a:pt x="1065" y="568"/>
                    <a:pt x="1065" y="544"/>
                  </a:cubicBezTo>
                  <a:cubicBezTo>
                    <a:pt x="1065" y="515"/>
                    <a:pt x="1065" y="485"/>
                    <a:pt x="1065" y="455"/>
                  </a:cubicBezTo>
                  <a:cubicBezTo>
                    <a:pt x="1065" y="399"/>
                    <a:pt x="1068" y="343"/>
                    <a:pt x="1060" y="287"/>
                  </a:cubicBezTo>
                  <a:cubicBezTo>
                    <a:pt x="1046" y="181"/>
                    <a:pt x="978" y="86"/>
                    <a:pt x="889" y="29"/>
                  </a:cubicBezTo>
                  <a:cubicBezTo>
                    <a:pt x="843" y="0"/>
                    <a:pt x="801" y="72"/>
                    <a:pt x="846"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2" name="Forma Livre 41">
              <a:extLst>
                <a:ext uri="{FF2B5EF4-FFF2-40B4-BE49-F238E27FC236}">
                  <a16:creationId xmlns:a16="http://schemas.microsoft.com/office/drawing/2014/main" xmlns="" id="{0E89D6C0-E5F8-47FF-8190-4361ED777159}"/>
                </a:ext>
              </a:extLst>
            </p:cNvPr>
            <p:cNvSpPr>
              <a:spLocks/>
            </p:cNvSpPr>
            <p:nvPr/>
          </p:nvSpPr>
          <p:spPr bwMode="auto">
            <a:xfrm>
              <a:off x="-22120225" y="-5770563"/>
              <a:ext cx="250825" cy="2101850"/>
            </a:xfrm>
            <a:custGeom>
              <a:avLst/>
              <a:gdLst>
                <a:gd name="T0" fmla="*/ 0 w 84"/>
                <a:gd name="T1" fmla="*/ 54 h 705"/>
                <a:gd name="T2" fmla="*/ 0 w 84"/>
                <a:gd name="T3" fmla="*/ 631 h 705"/>
                <a:gd name="T4" fmla="*/ 0 w 84"/>
                <a:gd name="T5" fmla="*/ 650 h 705"/>
                <a:gd name="T6" fmla="*/ 84 w 84"/>
                <a:gd name="T7" fmla="*/ 650 h 705"/>
                <a:gd name="T8" fmla="*/ 84 w 84"/>
                <a:gd name="T9" fmla="*/ 73 h 705"/>
                <a:gd name="T10" fmla="*/ 84 w 84"/>
                <a:gd name="T11" fmla="*/ 54 h 705"/>
                <a:gd name="T12" fmla="*/ 0 w 84"/>
                <a:gd name="T13" fmla="*/ 54 h 705"/>
              </a:gdLst>
              <a:ahLst/>
              <a:cxnLst>
                <a:cxn ang="0">
                  <a:pos x="T0" y="T1"/>
                </a:cxn>
                <a:cxn ang="0">
                  <a:pos x="T2" y="T3"/>
                </a:cxn>
                <a:cxn ang="0">
                  <a:pos x="T4" y="T5"/>
                </a:cxn>
                <a:cxn ang="0">
                  <a:pos x="T6" y="T7"/>
                </a:cxn>
                <a:cxn ang="0">
                  <a:pos x="T8" y="T9"/>
                </a:cxn>
                <a:cxn ang="0">
                  <a:pos x="T10" y="T11"/>
                </a:cxn>
                <a:cxn ang="0">
                  <a:pos x="T12" y="T13"/>
                </a:cxn>
              </a:cxnLst>
              <a:rect l="0" t="0" r="r" b="b"/>
              <a:pathLst>
                <a:path w="84" h="705">
                  <a:moveTo>
                    <a:pt x="0" y="54"/>
                  </a:moveTo>
                  <a:cubicBezTo>
                    <a:pt x="0" y="247"/>
                    <a:pt x="0" y="439"/>
                    <a:pt x="0" y="631"/>
                  </a:cubicBezTo>
                  <a:cubicBezTo>
                    <a:pt x="0" y="638"/>
                    <a:pt x="0" y="644"/>
                    <a:pt x="0" y="650"/>
                  </a:cubicBezTo>
                  <a:cubicBezTo>
                    <a:pt x="0" y="705"/>
                    <a:pt x="84" y="705"/>
                    <a:pt x="84" y="650"/>
                  </a:cubicBezTo>
                  <a:cubicBezTo>
                    <a:pt x="84" y="458"/>
                    <a:pt x="84" y="266"/>
                    <a:pt x="84" y="73"/>
                  </a:cubicBezTo>
                  <a:cubicBezTo>
                    <a:pt x="84" y="67"/>
                    <a:pt x="84" y="61"/>
                    <a:pt x="84" y="54"/>
                  </a:cubicBezTo>
                  <a:cubicBezTo>
                    <a:pt x="84" y="0"/>
                    <a:pt x="0" y="0"/>
                    <a:pt x="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3" name="Forma livre 42">
              <a:extLst>
                <a:ext uri="{FF2B5EF4-FFF2-40B4-BE49-F238E27FC236}">
                  <a16:creationId xmlns:a16="http://schemas.microsoft.com/office/drawing/2014/main" xmlns="" id="{F2B683ED-11A9-4ED1-A941-C7F0C5096E24}"/>
                </a:ext>
              </a:extLst>
            </p:cNvPr>
            <p:cNvSpPr>
              <a:spLocks/>
            </p:cNvSpPr>
            <p:nvPr/>
          </p:nvSpPr>
          <p:spPr bwMode="auto">
            <a:xfrm>
              <a:off x="-23742650" y="-4017963"/>
              <a:ext cx="1944688" cy="1266825"/>
            </a:xfrm>
            <a:custGeom>
              <a:avLst/>
              <a:gdLst>
                <a:gd name="T0" fmla="*/ 89 w 652"/>
                <a:gd name="T1" fmla="*/ 398 h 425"/>
                <a:gd name="T2" fmla="*/ 589 w 652"/>
                <a:gd name="T3" fmla="*/ 109 h 425"/>
                <a:gd name="T4" fmla="*/ 605 w 652"/>
                <a:gd name="T5" fmla="*/ 100 h 425"/>
                <a:gd name="T6" fmla="*/ 563 w 652"/>
                <a:gd name="T7" fmla="*/ 27 h 425"/>
                <a:gd name="T8" fmla="*/ 63 w 652"/>
                <a:gd name="T9" fmla="*/ 316 h 425"/>
                <a:gd name="T10" fmla="*/ 47 w 652"/>
                <a:gd name="T11" fmla="*/ 325 h 425"/>
                <a:gd name="T12" fmla="*/ 89 w 652"/>
                <a:gd name="T13" fmla="*/ 398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89" y="398"/>
                  </a:moveTo>
                  <a:cubicBezTo>
                    <a:pt x="256" y="302"/>
                    <a:pt x="422" y="205"/>
                    <a:pt x="589" y="109"/>
                  </a:cubicBezTo>
                  <a:cubicBezTo>
                    <a:pt x="594" y="106"/>
                    <a:pt x="600" y="103"/>
                    <a:pt x="605" y="100"/>
                  </a:cubicBezTo>
                  <a:cubicBezTo>
                    <a:pt x="652" y="73"/>
                    <a:pt x="610" y="0"/>
                    <a:pt x="563" y="27"/>
                  </a:cubicBezTo>
                  <a:cubicBezTo>
                    <a:pt x="396" y="123"/>
                    <a:pt x="230" y="219"/>
                    <a:pt x="63" y="316"/>
                  </a:cubicBezTo>
                  <a:cubicBezTo>
                    <a:pt x="58" y="319"/>
                    <a:pt x="52" y="322"/>
                    <a:pt x="47" y="325"/>
                  </a:cubicBezTo>
                  <a:cubicBezTo>
                    <a:pt x="0" y="352"/>
                    <a:pt x="42" y="425"/>
                    <a:pt x="89" y="3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sp>
          <p:nvSpPr>
            <p:cNvPr id="14" name="Forma Livre 43">
              <a:extLst>
                <a:ext uri="{FF2B5EF4-FFF2-40B4-BE49-F238E27FC236}">
                  <a16:creationId xmlns:a16="http://schemas.microsoft.com/office/drawing/2014/main" xmlns="" id="{5F24A4C5-7DDA-4711-B85E-9A4348702CB8}"/>
                </a:ext>
              </a:extLst>
            </p:cNvPr>
            <p:cNvSpPr>
              <a:spLocks/>
            </p:cNvSpPr>
            <p:nvPr/>
          </p:nvSpPr>
          <p:spPr bwMode="auto">
            <a:xfrm>
              <a:off x="-22191663" y="-4017963"/>
              <a:ext cx="1946275" cy="1266825"/>
            </a:xfrm>
            <a:custGeom>
              <a:avLst/>
              <a:gdLst>
                <a:gd name="T0" fmla="*/ 605 w 652"/>
                <a:gd name="T1" fmla="*/ 325 h 425"/>
                <a:gd name="T2" fmla="*/ 106 w 652"/>
                <a:gd name="T3" fmla="*/ 37 h 425"/>
                <a:gd name="T4" fmla="*/ 89 w 652"/>
                <a:gd name="T5" fmla="*/ 27 h 425"/>
                <a:gd name="T6" fmla="*/ 47 w 652"/>
                <a:gd name="T7" fmla="*/ 100 h 425"/>
                <a:gd name="T8" fmla="*/ 546 w 652"/>
                <a:gd name="T9" fmla="*/ 388 h 425"/>
                <a:gd name="T10" fmla="*/ 563 w 652"/>
                <a:gd name="T11" fmla="*/ 398 h 425"/>
                <a:gd name="T12" fmla="*/ 605 w 652"/>
                <a:gd name="T13" fmla="*/ 325 h 425"/>
              </a:gdLst>
              <a:ahLst/>
              <a:cxnLst>
                <a:cxn ang="0">
                  <a:pos x="T0" y="T1"/>
                </a:cxn>
                <a:cxn ang="0">
                  <a:pos x="T2" y="T3"/>
                </a:cxn>
                <a:cxn ang="0">
                  <a:pos x="T4" y="T5"/>
                </a:cxn>
                <a:cxn ang="0">
                  <a:pos x="T6" y="T7"/>
                </a:cxn>
                <a:cxn ang="0">
                  <a:pos x="T8" y="T9"/>
                </a:cxn>
                <a:cxn ang="0">
                  <a:pos x="T10" y="T11"/>
                </a:cxn>
                <a:cxn ang="0">
                  <a:pos x="T12" y="T13"/>
                </a:cxn>
              </a:cxnLst>
              <a:rect l="0" t="0" r="r" b="b"/>
              <a:pathLst>
                <a:path w="652" h="425">
                  <a:moveTo>
                    <a:pt x="605" y="325"/>
                  </a:moveTo>
                  <a:cubicBezTo>
                    <a:pt x="439" y="229"/>
                    <a:pt x="272" y="133"/>
                    <a:pt x="106" y="37"/>
                  </a:cubicBezTo>
                  <a:cubicBezTo>
                    <a:pt x="100" y="33"/>
                    <a:pt x="95" y="30"/>
                    <a:pt x="89" y="27"/>
                  </a:cubicBezTo>
                  <a:cubicBezTo>
                    <a:pt x="42" y="0"/>
                    <a:pt x="0" y="73"/>
                    <a:pt x="47" y="100"/>
                  </a:cubicBezTo>
                  <a:cubicBezTo>
                    <a:pt x="213" y="196"/>
                    <a:pt x="380" y="292"/>
                    <a:pt x="546" y="388"/>
                  </a:cubicBezTo>
                  <a:cubicBezTo>
                    <a:pt x="552" y="391"/>
                    <a:pt x="557" y="395"/>
                    <a:pt x="563" y="398"/>
                  </a:cubicBezTo>
                  <a:cubicBezTo>
                    <a:pt x="610" y="425"/>
                    <a:pt x="652" y="352"/>
                    <a:pt x="605" y="3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pt-BR" dirty="0">
                <a:solidFill>
                  <a:srgbClr val="002060"/>
                </a:solidFill>
              </a:endParaRPr>
            </a:p>
          </p:txBody>
        </p:sp>
      </p:grpSp>
      <p:grpSp>
        <p:nvGrpSpPr>
          <p:cNvPr id="23" name="Grupo 22" descr="É esta imagem de uma forma de resumo. ">
            <a:extLst>
              <a:ext uri="{FF2B5EF4-FFF2-40B4-BE49-F238E27FC236}">
                <a16:creationId xmlns:a16="http://schemas.microsoft.com/office/drawing/2014/main" xmlns="" id="{C5C1EC81-7459-4B76-B0C8-CF221BB21A2F}"/>
              </a:ext>
            </a:extLst>
          </p:cNvPr>
          <p:cNvGrpSpPr/>
          <p:nvPr/>
        </p:nvGrpSpPr>
        <p:grpSpPr>
          <a:xfrm>
            <a:off x="4855953" y="-2833465"/>
            <a:ext cx="8948964" cy="12105059"/>
            <a:chOff x="4855953" y="-2833465"/>
            <a:chExt cx="8948964" cy="12105059"/>
          </a:xfrm>
        </p:grpSpPr>
        <p:sp>
          <p:nvSpPr>
            <p:cNvPr id="20" name="Forma Livre 10">
              <a:extLst>
                <a:ext uri="{FF2B5EF4-FFF2-40B4-BE49-F238E27FC236}">
                  <a16:creationId xmlns:a16="http://schemas.microsoft.com/office/drawing/2014/main" xmlns="" id="{6067105C-8C4E-4F4D-AF25-4E9E7FEE0199}"/>
                </a:ext>
              </a:extLst>
            </p:cNvPr>
            <p:cNvSpPr>
              <a:spLocks/>
            </p:cNvSpPr>
            <p:nvPr/>
          </p:nvSpPr>
          <p:spPr bwMode="auto">
            <a:xfrm rot="9420272">
              <a:off x="4855953" y="-2246936"/>
              <a:ext cx="8673602" cy="11518530"/>
            </a:xfrm>
            <a:custGeom>
              <a:avLst/>
              <a:gdLst>
                <a:gd name="T0" fmla="*/ 1166 w 2492"/>
                <a:gd name="T1" fmla="*/ 2419 h 3315"/>
                <a:gd name="T2" fmla="*/ 243 w 2492"/>
                <a:gd name="T3" fmla="*/ 912 h 3315"/>
                <a:gd name="T4" fmla="*/ 449 w 2492"/>
                <a:gd name="T5" fmla="*/ 15 h 3315"/>
                <a:gd name="T6" fmla="*/ 766 w 2492"/>
                <a:gd name="T7" fmla="*/ 302 h 3315"/>
                <a:gd name="T8" fmla="*/ 1651 w 2492"/>
                <a:gd name="T9" fmla="*/ 481 h 3315"/>
                <a:gd name="T10" fmla="*/ 2239 w 2492"/>
                <a:gd name="T11" fmla="*/ 1238 h 3315"/>
                <a:gd name="T12" fmla="*/ 2186 w 2492"/>
                <a:gd name="T13" fmla="*/ 2201 h 3315"/>
                <a:gd name="T14" fmla="*/ 2165 w 2492"/>
                <a:gd name="T15" fmla="*/ 2928 h 3315"/>
                <a:gd name="T16" fmla="*/ 1400 w 2492"/>
                <a:gd name="T17" fmla="*/ 3100 h 3315"/>
                <a:gd name="T18" fmla="*/ 1166 w 2492"/>
                <a:gd name="T19" fmla="*/ 2419 h 3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2" h="3315">
                  <a:moveTo>
                    <a:pt x="1166" y="2419"/>
                  </a:moveTo>
                  <a:cubicBezTo>
                    <a:pt x="1505" y="1277"/>
                    <a:pt x="486" y="1533"/>
                    <a:pt x="243" y="912"/>
                  </a:cubicBezTo>
                  <a:cubicBezTo>
                    <a:pt x="0" y="292"/>
                    <a:pt x="291" y="31"/>
                    <a:pt x="449" y="15"/>
                  </a:cubicBezTo>
                  <a:cubicBezTo>
                    <a:pt x="607" y="0"/>
                    <a:pt x="716" y="54"/>
                    <a:pt x="766" y="302"/>
                  </a:cubicBezTo>
                  <a:cubicBezTo>
                    <a:pt x="817" y="551"/>
                    <a:pt x="1312" y="508"/>
                    <a:pt x="1651" y="481"/>
                  </a:cubicBezTo>
                  <a:cubicBezTo>
                    <a:pt x="1989" y="454"/>
                    <a:pt x="2492" y="733"/>
                    <a:pt x="2239" y="1238"/>
                  </a:cubicBezTo>
                  <a:cubicBezTo>
                    <a:pt x="1986" y="1743"/>
                    <a:pt x="2000" y="1716"/>
                    <a:pt x="2186" y="2201"/>
                  </a:cubicBezTo>
                  <a:cubicBezTo>
                    <a:pt x="2372" y="2685"/>
                    <a:pt x="2165" y="2928"/>
                    <a:pt x="2165" y="2928"/>
                  </a:cubicBezTo>
                  <a:cubicBezTo>
                    <a:pt x="2165" y="2928"/>
                    <a:pt x="1791" y="3315"/>
                    <a:pt x="1400" y="3100"/>
                  </a:cubicBezTo>
                  <a:cubicBezTo>
                    <a:pt x="1008" y="2885"/>
                    <a:pt x="1166" y="2419"/>
                    <a:pt x="1166" y="2419"/>
                  </a:cubicBezTo>
                  <a:close/>
                </a:path>
              </a:pathLst>
            </a:custGeom>
            <a:gradFill>
              <a:gsLst>
                <a:gs pos="0">
                  <a:srgbClr val="80DEDE"/>
                </a:gs>
                <a:gs pos="53500">
                  <a:srgbClr val="85C1E7"/>
                </a:gs>
                <a:gs pos="100000">
                  <a:srgbClr val="878CFF"/>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21" name="Forma Livre 11">
              <a:extLst>
                <a:ext uri="{FF2B5EF4-FFF2-40B4-BE49-F238E27FC236}">
                  <a16:creationId xmlns:a16="http://schemas.microsoft.com/office/drawing/2014/main" xmlns="" id="{70B75532-3E3F-4E79-89ED-8E7671BB9C68}"/>
                </a:ext>
              </a:extLst>
            </p:cNvPr>
            <p:cNvSpPr>
              <a:spLocks/>
            </p:cNvSpPr>
            <p:nvPr/>
          </p:nvSpPr>
          <p:spPr bwMode="auto">
            <a:xfrm rot="9420272">
              <a:off x="5048022" y="-2833465"/>
              <a:ext cx="8756895" cy="10755934"/>
            </a:xfrm>
            <a:custGeom>
              <a:avLst/>
              <a:gdLst>
                <a:gd name="T0" fmla="*/ 1504 w 2516"/>
                <a:gd name="T1" fmla="*/ 2980 h 3095"/>
                <a:gd name="T2" fmla="*/ 2237 w 2516"/>
                <a:gd name="T3" fmla="*/ 2283 h 3095"/>
                <a:gd name="T4" fmla="*/ 1468 w 2516"/>
                <a:gd name="T5" fmla="*/ 1052 h 3095"/>
                <a:gd name="T6" fmla="*/ 979 w 2516"/>
                <a:gd name="T7" fmla="*/ 648 h 3095"/>
                <a:gd name="T8" fmla="*/ 411 w 2516"/>
                <a:gd name="T9" fmla="*/ 195 h 3095"/>
                <a:gd name="T10" fmla="*/ 397 w 2516"/>
                <a:gd name="T11" fmla="*/ 1117 h 3095"/>
                <a:gd name="T12" fmla="*/ 194 w 2516"/>
                <a:gd name="T13" fmla="*/ 1767 h 3095"/>
                <a:gd name="T14" fmla="*/ 866 w 2516"/>
                <a:gd name="T15" fmla="*/ 2349 h 3095"/>
                <a:gd name="T16" fmla="*/ 1275 w 2516"/>
                <a:gd name="T17" fmla="*/ 2766 h 3095"/>
                <a:gd name="T18" fmla="*/ 1504 w 2516"/>
                <a:gd name="T19" fmla="*/ 2980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3095">
                  <a:moveTo>
                    <a:pt x="1504" y="2980"/>
                  </a:moveTo>
                  <a:cubicBezTo>
                    <a:pt x="1504" y="2980"/>
                    <a:pt x="1958" y="3095"/>
                    <a:pt x="2237" y="2283"/>
                  </a:cubicBezTo>
                  <a:cubicBezTo>
                    <a:pt x="2516" y="1472"/>
                    <a:pt x="1745" y="1159"/>
                    <a:pt x="1468" y="1052"/>
                  </a:cubicBezTo>
                  <a:cubicBezTo>
                    <a:pt x="1191" y="945"/>
                    <a:pt x="1126" y="907"/>
                    <a:pt x="979" y="648"/>
                  </a:cubicBezTo>
                  <a:cubicBezTo>
                    <a:pt x="832" y="389"/>
                    <a:pt x="822" y="0"/>
                    <a:pt x="411" y="195"/>
                  </a:cubicBezTo>
                  <a:cubicBezTo>
                    <a:pt x="0" y="391"/>
                    <a:pt x="384" y="948"/>
                    <a:pt x="397" y="1117"/>
                  </a:cubicBezTo>
                  <a:cubicBezTo>
                    <a:pt x="411" y="1286"/>
                    <a:pt x="128" y="1580"/>
                    <a:pt x="194" y="1767"/>
                  </a:cubicBezTo>
                  <a:cubicBezTo>
                    <a:pt x="259" y="1954"/>
                    <a:pt x="273" y="2154"/>
                    <a:pt x="866" y="2349"/>
                  </a:cubicBezTo>
                  <a:cubicBezTo>
                    <a:pt x="866" y="2349"/>
                    <a:pt x="1186" y="2374"/>
                    <a:pt x="1275" y="2766"/>
                  </a:cubicBezTo>
                  <a:cubicBezTo>
                    <a:pt x="1275" y="2766"/>
                    <a:pt x="1340" y="2988"/>
                    <a:pt x="1504" y="2980"/>
                  </a:cubicBezTo>
                  <a:close/>
                </a:path>
              </a:pathLst>
            </a:custGeom>
            <a:gradFill>
              <a:gsLst>
                <a:gs pos="0">
                  <a:srgbClr val="7CEFD8"/>
                </a:gs>
                <a:gs pos="51000">
                  <a:srgbClr val="6672E4"/>
                </a:gs>
                <a:gs pos="100000">
                  <a:srgbClr val="882BE5"/>
                </a:gs>
              </a:gsLst>
              <a:lin ang="5400000" scaled="1"/>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sp>
          <p:nvSpPr>
            <p:cNvPr id="22" name="Forma Livre 12">
              <a:extLst>
                <a:ext uri="{FF2B5EF4-FFF2-40B4-BE49-F238E27FC236}">
                  <a16:creationId xmlns:a16="http://schemas.microsoft.com/office/drawing/2014/main" xmlns="" id="{517F7404-4FD2-4A56-9BC1-55945A2E0042}"/>
                </a:ext>
              </a:extLst>
            </p:cNvPr>
            <p:cNvSpPr>
              <a:spLocks/>
            </p:cNvSpPr>
            <p:nvPr/>
          </p:nvSpPr>
          <p:spPr bwMode="auto">
            <a:xfrm rot="9420272">
              <a:off x="5218811" y="-1993836"/>
              <a:ext cx="7570428" cy="10122905"/>
            </a:xfrm>
            <a:custGeom>
              <a:avLst/>
              <a:gdLst>
                <a:gd name="T0" fmla="*/ 1896 w 2175"/>
                <a:gd name="T1" fmla="*/ 2283 h 2913"/>
                <a:gd name="T2" fmla="*/ 1467 w 2175"/>
                <a:gd name="T3" fmla="*/ 2913 h 2913"/>
                <a:gd name="T4" fmla="*/ 1250 w 2175"/>
                <a:gd name="T5" fmla="*/ 2849 h 2913"/>
                <a:gd name="T6" fmla="*/ 1016 w 2175"/>
                <a:gd name="T7" fmla="*/ 2168 h 2913"/>
                <a:gd name="T8" fmla="*/ 93 w 2175"/>
                <a:gd name="T9" fmla="*/ 661 h 2913"/>
                <a:gd name="T10" fmla="*/ 0 w 2175"/>
                <a:gd name="T11" fmla="*/ 238 h 2913"/>
                <a:gd name="T12" fmla="*/ 70 w 2175"/>
                <a:gd name="T13" fmla="*/ 195 h 2913"/>
                <a:gd name="T14" fmla="*/ 638 w 2175"/>
                <a:gd name="T15" fmla="*/ 648 h 2913"/>
                <a:gd name="T16" fmla="*/ 1127 w 2175"/>
                <a:gd name="T17" fmla="*/ 1052 h 2913"/>
                <a:gd name="T18" fmla="*/ 1896 w 2175"/>
                <a:gd name="T19" fmla="*/ 2283 h 2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5" h="2913">
                  <a:moveTo>
                    <a:pt x="1896" y="2283"/>
                  </a:moveTo>
                  <a:cubicBezTo>
                    <a:pt x="1770" y="2651"/>
                    <a:pt x="1607" y="2829"/>
                    <a:pt x="1467" y="2913"/>
                  </a:cubicBezTo>
                  <a:cubicBezTo>
                    <a:pt x="1397" y="2909"/>
                    <a:pt x="1324" y="2889"/>
                    <a:pt x="1250" y="2849"/>
                  </a:cubicBezTo>
                  <a:cubicBezTo>
                    <a:pt x="858" y="2634"/>
                    <a:pt x="1016" y="2168"/>
                    <a:pt x="1016" y="2168"/>
                  </a:cubicBezTo>
                  <a:cubicBezTo>
                    <a:pt x="1354" y="1026"/>
                    <a:pt x="336" y="1282"/>
                    <a:pt x="93" y="661"/>
                  </a:cubicBezTo>
                  <a:cubicBezTo>
                    <a:pt x="28" y="495"/>
                    <a:pt x="1" y="354"/>
                    <a:pt x="0" y="238"/>
                  </a:cubicBezTo>
                  <a:cubicBezTo>
                    <a:pt x="20" y="222"/>
                    <a:pt x="44" y="208"/>
                    <a:pt x="70" y="195"/>
                  </a:cubicBezTo>
                  <a:cubicBezTo>
                    <a:pt x="481" y="0"/>
                    <a:pt x="491" y="389"/>
                    <a:pt x="638" y="648"/>
                  </a:cubicBezTo>
                  <a:cubicBezTo>
                    <a:pt x="785" y="907"/>
                    <a:pt x="850" y="945"/>
                    <a:pt x="1127" y="1052"/>
                  </a:cubicBezTo>
                  <a:cubicBezTo>
                    <a:pt x="1404" y="1159"/>
                    <a:pt x="2175" y="1472"/>
                    <a:pt x="1896" y="2283"/>
                  </a:cubicBezTo>
                  <a:close/>
                </a:path>
              </a:pathLst>
            </a:custGeom>
            <a:gradFill>
              <a:gsLst>
                <a:gs pos="100000">
                  <a:srgbClr val="7CEFD8"/>
                </a:gs>
                <a:gs pos="19000">
                  <a:srgbClr val="6672E4"/>
                </a:gs>
                <a:gs pos="0">
                  <a:srgbClr val="882BE5"/>
                </a:gs>
              </a:gsLst>
              <a:lin ang="10200000" scaled="0"/>
            </a:gradFill>
            <a:ln w="127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pt-BR" dirty="0"/>
            </a:p>
          </p:txBody>
        </p:sp>
      </p:grpSp>
      <p:sp>
        <p:nvSpPr>
          <p:cNvPr id="25" name="Título 24" hidden="1">
            <a:extLst>
              <a:ext uri="{FF2B5EF4-FFF2-40B4-BE49-F238E27FC236}">
                <a16:creationId xmlns:a16="http://schemas.microsoft.com/office/drawing/2014/main" xmlns="" id="{24922840-A8AD-427F-889C-2B79CACC872F}"/>
              </a:ext>
            </a:extLst>
          </p:cNvPr>
          <p:cNvSpPr>
            <a:spLocks noGrp="1"/>
          </p:cNvSpPr>
          <p:nvPr>
            <p:ph type="title"/>
          </p:nvPr>
        </p:nvSpPr>
        <p:spPr/>
        <p:txBody>
          <a:bodyPr rtlCol="0"/>
          <a:lstStyle/>
          <a:p>
            <a:r>
              <a:rPr lang="pt-BR" dirty="0"/>
              <a:t>Recursos humanos slide </a:t>
            </a:r>
            <a:r>
              <a:rPr lang="pt-BR" dirty="0" smtClean="0"/>
              <a:t>10</a:t>
            </a:r>
            <a:endParaRPr lang="pt-BR" dirty="0"/>
          </a:p>
        </p:txBody>
      </p:sp>
      <p:pic>
        <p:nvPicPr>
          <p:cNvPr id="30" name="Imagem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542" y="6187855"/>
            <a:ext cx="355797" cy="355696"/>
          </a:xfrm>
          <a:prstGeom prst="rect">
            <a:avLst/>
          </a:prstGeom>
        </p:spPr>
      </p:pic>
      <p:sp>
        <p:nvSpPr>
          <p:cNvPr id="31" name="Retângulo 30"/>
          <p:cNvSpPr/>
          <p:nvPr/>
        </p:nvSpPr>
        <p:spPr>
          <a:xfrm>
            <a:off x="1058966" y="6174976"/>
            <a:ext cx="2081980" cy="338554"/>
          </a:xfrm>
          <a:prstGeom prst="rect">
            <a:avLst/>
          </a:prstGeom>
        </p:spPr>
        <p:txBody>
          <a:bodyPr wrap="none">
            <a:spAutoFit/>
          </a:bodyPr>
          <a:lstStyle/>
          <a:p>
            <a:r>
              <a:rPr lang="pt-BR" sz="1600" i="1" dirty="0" smtClean="0">
                <a:solidFill>
                  <a:srgbClr val="002060"/>
                </a:solidFill>
                <a:latin typeface="+mj-lt"/>
                <a:cs typeface="Segoe UI" panose="020B0502040204020203" pitchFamily="34" charset="0"/>
              </a:rPr>
              <a:t>@</a:t>
            </a:r>
            <a:r>
              <a:rPr lang="pt-BR" sz="1600" i="1" dirty="0" err="1" smtClean="0">
                <a:solidFill>
                  <a:srgbClr val="002060"/>
                </a:solidFill>
                <a:latin typeface="+mj-lt"/>
                <a:cs typeface="Segoe UI" panose="020B0502040204020203" pitchFamily="34" charset="0"/>
              </a:rPr>
              <a:t>prof.rafael.goncalves</a:t>
            </a:r>
            <a:endParaRPr lang="pt-BR" sz="1600" i="1" dirty="0">
              <a:solidFill>
                <a:srgbClr val="002060"/>
              </a:solidFill>
              <a:latin typeface="+mj-lt"/>
              <a:cs typeface="Segoe UI" panose="020B0502040204020203" pitchFamily="34" charset="0"/>
            </a:endParaRPr>
          </a:p>
        </p:txBody>
      </p:sp>
      <p:sp>
        <p:nvSpPr>
          <p:cNvPr id="32" name="Retângulo: Cantos Arredondados 21">
            <a:extLst>
              <a:ext uri="{FF2B5EF4-FFF2-40B4-BE49-F238E27FC236}">
                <a16:creationId xmlns:a16="http://schemas.microsoft.com/office/drawing/2014/main" xmlns="" id="{D6FFCD8A-D531-4D2A-AABF-370BF35DF0FD}"/>
              </a:ext>
            </a:extLst>
          </p:cNvPr>
          <p:cNvSpPr/>
          <p:nvPr/>
        </p:nvSpPr>
        <p:spPr>
          <a:xfrm>
            <a:off x="766606" y="60309"/>
            <a:ext cx="810898" cy="530996"/>
          </a:xfrm>
          <a:prstGeom prst="roundRect">
            <a:avLst/>
          </a:prstGeom>
          <a:solidFill>
            <a:srgbClr val="6B8DE1"/>
          </a:solidFill>
          <a:ln>
            <a:noFill/>
          </a:ln>
          <a:effectLst>
            <a:glow rad="254000">
              <a:srgbClr val="FE7B4C">
                <a:alpha val="7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pt-BR" dirty="0" smtClean="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rPr>
              <a:t>E.T.M</a:t>
            </a:r>
            <a:endParaRPr lang="pt-BR" dirty="0">
              <a:ln w="0"/>
              <a:solidFill>
                <a:srgbClr val="030553"/>
              </a:solidFill>
              <a:effectLst>
                <a:outerShdw blurRad="38100" dist="25400" dir="5400000" algn="ctr" rotWithShape="0">
                  <a:srgbClr val="6E747A">
                    <a:alpha val="43000"/>
                  </a:srgbClr>
                </a:outerShdw>
              </a:effectLst>
              <a:latin typeface="Segoe UI" panose="020B0502040204020203" pitchFamily="34" charset="0"/>
              <a:cs typeface="Segoe UI" panose="020B0502040204020203" pitchFamily="34" charset="0"/>
            </a:endParaRPr>
          </a:p>
        </p:txBody>
      </p:sp>
      <p:sp>
        <p:nvSpPr>
          <p:cNvPr id="27" name="Retângulo 26">
            <a:extLst>
              <a:ext uri="{FF2B5EF4-FFF2-40B4-BE49-F238E27FC236}">
                <a16:creationId xmlns:a16="http://schemas.microsoft.com/office/drawing/2014/main" xmlns="" id="{6BBBCB2E-F413-4381-8378-02FDC20EA4F6}"/>
              </a:ext>
            </a:extLst>
          </p:cNvPr>
          <p:cNvSpPr/>
          <p:nvPr/>
        </p:nvSpPr>
        <p:spPr>
          <a:xfrm>
            <a:off x="781116" y="4574687"/>
            <a:ext cx="5347885" cy="1477328"/>
          </a:xfrm>
          <a:prstGeom prst="rect">
            <a:avLst/>
          </a:prstGeom>
        </p:spPr>
        <p:txBody>
          <a:bodyPr wrap="square" lIns="0" tIns="0" rIns="0" bIns="0" rtlCol="0">
            <a:spAutoFit/>
          </a:bodyPr>
          <a:lstStyle/>
          <a:p>
            <a:pPr rtl="0"/>
            <a:r>
              <a:rPr lang="pt-BR" sz="1600" i="1" u="sng" dirty="0" smtClean="0">
                <a:solidFill>
                  <a:srgbClr val="002060"/>
                </a:solidFill>
                <a:latin typeface="+mj-lt"/>
                <a:cs typeface="Segoe UI" panose="020B0502040204020203" pitchFamily="34" charset="0"/>
              </a:rPr>
              <a:t>Professor: Rafael Gonçalves</a:t>
            </a:r>
          </a:p>
          <a:p>
            <a:pPr rtl="0"/>
            <a:r>
              <a:rPr lang="pt-BR" sz="1600" i="1" dirty="0" smtClean="0">
                <a:solidFill>
                  <a:srgbClr val="002060"/>
                </a:solidFill>
                <a:latin typeface="+mj-lt"/>
                <a:cs typeface="Segoe UI" panose="020B0502040204020203" pitchFamily="34" charset="0"/>
              </a:rPr>
              <a:t>- Administrador, Tributarista e Graduando em Contabilidade</a:t>
            </a:r>
          </a:p>
          <a:p>
            <a:pPr rtl="0"/>
            <a:r>
              <a:rPr lang="pt-BR" sz="1600" i="1" dirty="0" smtClean="0">
                <a:solidFill>
                  <a:srgbClr val="002060"/>
                </a:solidFill>
                <a:latin typeface="+mj-lt"/>
                <a:cs typeface="Segoe UI" panose="020B0502040204020203" pitchFamily="34" charset="0"/>
              </a:rPr>
              <a:t>- Fiscal de Tributos Municipais (2015-2020) e Controlador Interno Municipal (2020-atual)</a:t>
            </a:r>
          </a:p>
          <a:p>
            <a:pPr rtl="0"/>
            <a:r>
              <a:rPr lang="pt-BR" sz="1600" i="1" dirty="0" smtClean="0">
                <a:solidFill>
                  <a:srgbClr val="002060"/>
                </a:solidFill>
                <a:latin typeface="+mj-lt"/>
                <a:cs typeface="Segoe UI" panose="020B0502040204020203" pitchFamily="34" charset="0"/>
              </a:rPr>
              <a:t>- Pós Graduado em Direito Tributário e Pós Graduando em Direito Administrativo</a:t>
            </a:r>
            <a:endParaRPr lang="pt-BR" sz="1600" i="1" dirty="0">
              <a:solidFill>
                <a:srgbClr val="002060"/>
              </a:solidFill>
              <a:latin typeface="+mj-lt"/>
              <a:cs typeface="Segoe UI" panose="020B0502040204020203" pitchFamily="34" charset="0"/>
            </a:endParaRPr>
          </a:p>
        </p:txBody>
      </p:sp>
      <p:sp>
        <p:nvSpPr>
          <p:cNvPr id="2" name="Espaço Reservado para Número de Slide 1"/>
          <p:cNvSpPr>
            <a:spLocks noGrp="1"/>
          </p:cNvSpPr>
          <p:nvPr>
            <p:ph type="sldNum" sz="quarter" idx="12"/>
          </p:nvPr>
        </p:nvSpPr>
        <p:spPr/>
        <p:txBody>
          <a:bodyPr/>
          <a:lstStyle/>
          <a:p>
            <a:pPr rtl="0"/>
            <a:fld id="{ED6580AB-5C3C-4B4F-8E2A-8B7A0A8CE695}" type="slidenum">
              <a:rPr lang="pt-BR" noProof="0" smtClean="0"/>
              <a:t>107</a:t>
            </a:fld>
            <a:endParaRPr lang="pt-BR" noProof="0" dirty="0"/>
          </a:p>
        </p:txBody>
      </p:sp>
      <p:pic>
        <p:nvPicPr>
          <p:cNvPr id="26" name="Imagem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2503" y="464186"/>
            <a:ext cx="1962313" cy="2163180"/>
          </a:xfrm>
          <a:prstGeom prst="rect">
            <a:avLst/>
          </a:prstGeom>
        </p:spPr>
      </p:pic>
    </p:spTree>
    <p:extLst>
      <p:ext uri="{BB962C8B-B14F-4D97-AF65-F5344CB8AC3E}">
        <p14:creationId xmlns:p14="http://schemas.microsoft.com/office/powerpoint/2010/main" val="138639783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0740251_TF33668227.potx" id="{64C06708-10C5-4D1A-946C-86F5B9589ED0}" vid="{0DC6EE3A-F176-45B7-AB05-EF6E841FFBAF}"/>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Recursos humanos da 24Slides</Template>
  <TotalTime>0</TotalTime>
  <Words>7924</Words>
  <Application>Microsoft Office PowerPoint</Application>
  <PresentationFormat>Widescreen</PresentationFormat>
  <Paragraphs>1356</Paragraphs>
  <Slides>107</Slides>
  <Notes>107</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107</vt:i4>
      </vt:variant>
    </vt:vector>
  </HeadingPairs>
  <TitlesOfParts>
    <vt:vector size="115" baseType="lpstr">
      <vt:lpstr>Arial</vt:lpstr>
      <vt:lpstr>Arial</vt:lpstr>
      <vt:lpstr>Calibri</vt:lpstr>
      <vt:lpstr>Calibri Light</vt:lpstr>
      <vt:lpstr>Segoe UI</vt:lpstr>
      <vt:lpstr>Times New Roman</vt:lpstr>
      <vt:lpstr>Wingdings</vt:lpstr>
      <vt:lpstr>Tema do Office</vt:lpstr>
      <vt:lpstr>Recursos humanos slide 1</vt:lpstr>
      <vt:lpstr>Recursos humanos slide 1</vt:lpstr>
      <vt:lpstr>Recursos humanos slide 9</vt:lpstr>
      <vt:lpstr>Recursos humanos slide 2</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10</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10</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9</vt:lpstr>
      <vt:lpstr>Recursos humanos slide 10</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2021-04-16T01:05:21Z</dcterms:created>
  <dcterms:modified xsi:type="dcterms:W3CDTF">2023-06-13T13:17:15Z</dcterms:modified>
</cp:coreProperties>
</file>