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258" r:id="rId4"/>
    <p:sldId id="260" r:id="rId5"/>
    <p:sldId id="262" r:id="rId6"/>
    <p:sldId id="263" r:id="rId7"/>
    <p:sldId id="269" r:id="rId8"/>
    <p:sldId id="268" r:id="rId9"/>
    <p:sldId id="259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8" r:id="rId19"/>
    <p:sldId id="307" r:id="rId20"/>
    <p:sldId id="311" r:id="rId21"/>
    <p:sldId id="310" r:id="rId22"/>
    <p:sldId id="290" r:id="rId23"/>
    <p:sldId id="265" r:id="rId24"/>
    <p:sldId id="264" r:id="rId25"/>
    <p:sldId id="275" r:id="rId26"/>
    <p:sldId id="274" r:id="rId27"/>
    <p:sldId id="281" r:id="rId28"/>
    <p:sldId id="278" r:id="rId29"/>
    <p:sldId id="282" r:id="rId30"/>
    <p:sldId id="283" r:id="rId31"/>
    <p:sldId id="313" r:id="rId32"/>
    <p:sldId id="272" r:id="rId33"/>
    <p:sldId id="288" r:id="rId34"/>
    <p:sldId id="293" r:id="rId35"/>
    <p:sldId id="292" r:id="rId36"/>
    <p:sldId id="287" r:id="rId37"/>
    <p:sldId id="297" r:id="rId38"/>
    <p:sldId id="285" r:id="rId39"/>
    <p:sldId id="309" r:id="rId40"/>
    <p:sldId id="312" r:id="rId41"/>
    <p:sldId id="296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5B950-2151-4F6A-BC0A-9F05434DD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F6E06B-3AF8-4D45-928E-526226326B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8C9CB4-68F3-4AD1-9711-A36E7A92E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02DF7A-80E9-4577-AF0E-772A0B90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3F141D-E082-4654-84F9-BD901CE5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95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4F942-1F7F-4B7B-8ED3-3848323E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95DE785-A768-4046-A9FF-6D041CA0E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2FA860-144E-4CD2-9D9E-3007843BB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21D348-F63D-4A7E-8090-55661C7A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38A7FA-04DB-4DA8-8E78-CA9CBDDD8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24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506DC1-4BAA-44FF-8B53-90953B21A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2AE9A7-965E-4BAF-9EE1-930815E72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2D6B79-A50E-4BC7-A17F-A788AF31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E877FF-A23E-4177-8C90-22164CCD9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2503BB-00AE-4410-81F9-64B9221B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02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ED00A-18BB-46B2-9CB2-727FCA9BC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4AE4BE-242B-4725-959F-EE4977E44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5E9894-40B4-44F2-8EE8-A9C66669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9BB6FD-C169-4929-AA25-DDAF48BE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5946AF-776F-46CC-9809-3C0CD361B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76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E95EC-9792-4B87-941B-E4EFB0AC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175552-A47D-43C0-B20E-63EE51E45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F0E933-716F-4DAD-8641-AD504EB30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9637DF-5859-4A82-9D4A-4D09CC9FB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415507-954A-4966-B997-FAD6C966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11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51537-E307-4DB1-A6BB-1ADCC4CC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595A08-8B23-4478-83EE-01C28E649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8F3728-B06A-4DA0-B71E-FCFDE0772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77269C-20DB-4CB6-B301-6EF9D138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267207-A4BF-4232-B238-2A2DBFBA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38DBB2-7601-4E1E-A0D4-779405D9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75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50198-6CF5-4C64-8EB4-7C6DD08E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31F68D-9CF8-4C1D-A800-63956AF2E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641E6D-C76F-4638-8131-4EC42E600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855512-1731-4CC3-BE3E-0A91151A6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82989C2-F66E-4126-879F-03F4395D5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8BA36A8-8332-410E-BEC6-5A74ED48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4DA5427-0CD3-4530-9F08-E1819B3B2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FC738B3-DD3C-4428-B62D-9CC82A80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03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61C92-C609-47AC-956F-898D2DB9F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3C5B7E-F467-4A20-8C03-6DC687ED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502F886-6CE1-4131-B511-98768223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BC9AB9A-7624-46A9-87D9-45B38BF6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43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B5B592E-215F-4E96-8748-3813C5C56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0267D7F-55E3-433D-A012-F224BC61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00865F7-F15F-41C2-9903-906C543B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318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A872F-2E18-4250-867C-E6432681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DC4261-F768-4FF7-9912-4E43AC24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F7D517-5886-4AD4-B895-DB17CDD8B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4D8B7E-253E-47F1-ACF8-78F66AE8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05CE11-9F00-4795-A66A-45DFCFA6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633187-2F76-496D-9607-A0C61CF1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3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5F348-28E3-49BB-A1D0-18561FF1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8F15765-6F14-4857-B4D2-1CCF43419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328133B-07FE-4D7D-856E-4077DC3F5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BD38F3-7596-48B5-AD18-B5EFCE5B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407FCF-C413-44A8-894E-0A1ACC4A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9DA889-558D-4F4C-A43B-81CC78A6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31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B7E1E78-D549-42FB-9623-7BEDDBED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8AD66D-46D9-47E3-A964-C6EEEE265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771235-7B02-43F9-B4C6-5C53924EDA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AE0EC-4FBB-4353-9EA1-53785AD136CF}" type="datetimeFigureOut">
              <a:rPr lang="pt-BR" smtClean="0"/>
              <a:t>05/02/2022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92381D-5EAD-419A-A6EB-952B1F765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3D5E4E-6A8D-45C0-89D9-49A12B376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5EA-DDD1-4D7F-927C-3E9460FE3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94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ssistenciasocial@fecam.org.br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604A974-62D8-4BC2-82F2-1FC364B0A6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F6C122-2140-4675-B676-FAC0975D9519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537" y="705394"/>
            <a:ext cx="2705092" cy="375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Histórico - Institucional - AMERIOS - Associação dos Municípios do Entre  R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107" y="1340576"/>
            <a:ext cx="2552700" cy="17907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132114" y="907104"/>
            <a:ext cx="712361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u="sng" dirty="0">
                <a:solidFill>
                  <a:schemeClr val="accent1">
                    <a:lumMod val="75000"/>
                  </a:schemeClr>
                </a:solidFill>
              </a:rPr>
              <a:t>Pauta</a:t>
            </a:r>
            <a:r>
              <a:rPr lang="pt-BR" sz="2000" b="1" u="sng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1</a:t>
            </a:r>
            <a:r>
              <a:rPr lang="pt-BR" sz="2000" dirty="0"/>
              <a:t>. Apresentação do Movimento Municipalista na Assistência </a:t>
            </a:r>
            <a:r>
              <a:rPr lang="pt-BR" sz="2000" dirty="0" smtClean="0"/>
              <a:t>Social</a:t>
            </a:r>
          </a:p>
          <a:p>
            <a:r>
              <a:rPr lang="pt-BR" sz="2000" dirty="0"/>
              <a:t>2</a:t>
            </a:r>
            <a:r>
              <a:rPr lang="pt-BR" sz="2000" dirty="0" smtClean="0"/>
              <a:t>. </a:t>
            </a:r>
            <a:r>
              <a:rPr lang="pt-BR" sz="2000" dirty="0"/>
              <a:t>FECAM fortalecendo os Colegiados Regionais de </a:t>
            </a:r>
            <a:r>
              <a:rPr lang="pt-BR" sz="2000" dirty="0" smtClean="0"/>
              <a:t>AS</a:t>
            </a:r>
          </a:p>
          <a:p>
            <a:r>
              <a:rPr lang="pt-BR" sz="2000" dirty="0"/>
              <a:t>3</a:t>
            </a:r>
            <a:r>
              <a:rPr lang="pt-BR" sz="2000" dirty="0" smtClean="0"/>
              <a:t>. </a:t>
            </a:r>
            <a:r>
              <a:rPr lang="pt-BR" sz="2000" dirty="0"/>
              <a:t>Orientações </a:t>
            </a:r>
            <a:r>
              <a:rPr lang="pt-BR" sz="2000" dirty="0" smtClean="0"/>
              <a:t>da FECAM aos </a:t>
            </a:r>
            <a:r>
              <a:rPr lang="pt-BR" sz="2000" dirty="0"/>
              <a:t>Gestores </a:t>
            </a:r>
            <a:endParaRPr lang="pt-BR" sz="2000" dirty="0" smtClean="0"/>
          </a:p>
          <a:p>
            <a:r>
              <a:rPr lang="pt-BR" sz="2000" dirty="0"/>
              <a:t>4</a:t>
            </a:r>
            <a:r>
              <a:rPr lang="pt-BR" sz="2000" dirty="0" smtClean="0"/>
              <a:t>. </a:t>
            </a:r>
            <a:r>
              <a:rPr lang="pt-BR" sz="2000" dirty="0"/>
              <a:t>Pautas Municipalista - deliberadas em 2021 nos Encontros da Câmara Técnica </a:t>
            </a:r>
            <a:endParaRPr lang="pt-BR" sz="2000" dirty="0" smtClean="0"/>
          </a:p>
          <a:p>
            <a:r>
              <a:rPr lang="pt-BR" sz="2000" dirty="0"/>
              <a:t>5</a:t>
            </a:r>
            <a:r>
              <a:rPr lang="pt-BR" sz="2000" dirty="0" smtClean="0"/>
              <a:t>. </a:t>
            </a:r>
            <a:r>
              <a:rPr lang="pt-BR" sz="2000" dirty="0"/>
              <a:t>Estruturação do SUAS - órgão gestor e legislações </a:t>
            </a:r>
            <a:endParaRPr lang="pt-BR" sz="2000" dirty="0" smtClean="0"/>
          </a:p>
          <a:p>
            <a:r>
              <a:rPr lang="pt-BR" sz="2000" dirty="0"/>
              <a:t>6</a:t>
            </a:r>
            <a:r>
              <a:rPr lang="pt-BR" sz="2000" dirty="0" smtClean="0"/>
              <a:t>. </a:t>
            </a:r>
            <a:r>
              <a:rPr lang="pt-BR" sz="2000" dirty="0"/>
              <a:t>Política Municipal do Idoso e o </a:t>
            </a:r>
            <a:r>
              <a:rPr lang="pt-BR" sz="2000" dirty="0" smtClean="0"/>
              <a:t>SUAS</a:t>
            </a:r>
          </a:p>
          <a:p>
            <a:r>
              <a:rPr lang="pt-BR" sz="2000" dirty="0"/>
              <a:t>7</a:t>
            </a:r>
            <a:r>
              <a:rPr lang="pt-BR" sz="2000" dirty="0" smtClean="0"/>
              <a:t>. </a:t>
            </a:r>
            <a:r>
              <a:rPr lang="pt-BR" sz="2000" dirty="0"/>
              <a:t>Nota Técnica </a:t>
            </a:r>
            <a:r>
              <a:rPr lang="pt-BR" sz="2000" dirty="0" smtClean="0"/>
              <a:t>001/2022 </a:t>
            </a:r>
            <a:r>
              <a:rPr lang="pt-BR" sz="2000" dirty="0"/>
              <a:t>- Benefícios da As e Insumos da Política de Saúde </a:t>
            </a:r>
            <a:endParaRPr lang="pt-BR" sz="2000" dirty="0" smtClean="0"/>
          </a:p>
          <a:p>
            <a:r>
              <a:rPr lang="pt-BR" sz="2000" dirty="0"/>
              <a:t>8</a:t>
            </a:r>
            <a:r>
              <a:rPr lang="pt-BR" sz="2000" dirty="0" smtClean="0"/>
              <a:t>. </a:t>
            </a:r>
            <a:r>
              <a:rPr lang="pt-BR" sz="2000" dirty="0"/>
              <a:t>Equipagem CT </a:t>
            </a:r>
            <a:r>
              <a:rPr lang="pt-BR" sz="2000" dirty="0" smtClean="0"/>
              <a:t>– MP e MDH</a:t>
            </a:r>
          </a:p>
          <a:p>
            <a:r>
              <a:rPr lang="pt-BR" sz="2000" dirty="0"/>
              <a:t>9</a:t>
            </a:r>
            <a:r>
              <a:rPr lang="pt-BR" sz="2000" dirty="0" smtClean="0"/>
              <a:t>. </a:t>
            </a:r>
            <a:r>
              <a:rPr lang="pt-BR" sz="2000" dirty="0"/>
              <a:t>Programa FECAM Acessível </a:t>
            </a:r>
            <a:endParaRPr lang="pt-BR" sz="2000" dirty="0" smtClean="0"/>
          </a:p>
          <a:p>
            <a:r>
              <a:rPr lang="pt-BR" sz="2000" dirty="0" smtClean="0"/>
              <a:t>10</a:t>
            </a:r>
            <a:r>
              <a:rPr lang="pt-BR" sz="2000" dirty="0"/>
              <a:t>. Auxílio Gás dos Brasileiros </a:t>
            </a:r>
            <a:endParaRPr lang="pt-BR" sz="2000" dirty="0" smtClean="0"/>
          </a:p>
          <a:p>
            <a:r>
              <a:rPr lang="pt-BR" sz="2000" dirty="0" smtClean="0"/>
              <a:t>11</a:t>
            </a:r>
            <a:r>
              <a:rPr lang="pt-BR" sz="2000" dirty="0"/>
              <a:t>. Capacitação do SCFV </a:t>
            </a:r>
            <a:r>
              <a:rPr lang="pt-BR" sz="2000" dirty="0" smtClean="0"/>
              <a:t>– 18/03 (presença de Zortea)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720093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20E9035-2DA6-43B5-A591-A8E4CBC4A40C}"/>
              </a:ext>
            </a:extLst>
          </p:cNvPr>
          <p:cNvSpPr txBox="1"/>
          <p:nvPr/>
        </p:nvSpPr>
        <p:spPr>
          <a:xfrm>
            <a:off x="2896340" y="2216743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CÂMARA TÉCNICA DE ASSISTÊNCIA SOCIAL </a:t>
            </a:r>
          </a:p>
        </p:txBody>
      </p:sp>
    </p:spTree>
    <p:extLst>
      <p:ext uri="{BB962C8B-B14F-4D97-AF65-F5344CB8AC3E}">
        <p14:creationId xmlns:p14="http://schemas.microsoft.com/office/powerpoint/2010/main" val="3625740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115F28C-EE2C-44C4-9FA6-D056DDED809A}"/>
              </a:ext>
            </a:extLst>
          </p:cNvPr>
          <p:cNvSpPr txBox="1"/>
          <p:nvPr/>
        </p:nvSpPr>
        <p:spPr>
          <a:xfrm>
            <a:off x="1887983" y="1275834"/>
            <a:ext cx="8416031" cy="4469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</a:t>
            </a:r>
            <a:endParaRPr lang="pt-BR" sz="2400" b="1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</a:t>
            </a:r>
            <a:r>
              <a:rPr lang="pt-BR" sz="2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Assistência Social, </a:t>
            </a:r>
            <a:r>
              <a:rPr lang="pt-BR" sz="2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um espaço político de interlocução do movimento municipalista com os órgãos que respondem pela gestão desta </a:t>
            </a:r>
            <a:r>
              <a:rPr lang="pt-BR" sz="2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2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olítica junto ao Governo do Estado, Federal e ALESC, a partir das demandas regionais, apresentadas pelo Colegiado Estadual de Assistência Social – COAS</a:t>
            </a:r>
            <a:r>
              <a:rPr lang="pt-BR" sz="2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além de garantir a troca de experiências entre os Municípios. </a:t>
            </a:r>
            <a:endParaRPr lang="pt-BR" sz="24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3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410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35E822C-8249-41F8-8848-40F501E9F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1" t="10871" r="31126" b="11082"/>
          <a:stretch/>
        </p:blipFill>
        <p:spPr>
          <a:xfrm>
            <a:off x="838200" y="349876"/>
            <a:ext cx="8518864" cy="58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26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FDF5F20-D0AC-4FA7-BD36-75FD3B9D16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40" t="43032" r="17937" b="6111"/>
          <a:stretch/>
        </p:blipFill>
        <p:spPr>
          <a:xfrm>
            <a:off x="893277" y="949910"/>
            <a:ext cx="10150543" cy="45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09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t="2597" b="12098"/>
          <a:stretch/>
        </p:blipFill>
        <p:spPr>
          <a:xfrm>
            <a:off x="1545468" y="705394"/>
            <a:ext cx="4026383" cy="4834592"/>
          </a:xfrm>
          <a:prstGeom prst="rect">
            <a:avLst/>
          </a:prstGeom>
        </p:spPr>
      </p:pic>
      <p:pic>
        <p:nvPicPr>
          <p:cNvPr id="6146" name="Picture 2" descr="Pode ser uma imagem de 1 pessoa, em pé e interio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19" y="1533275"/>
            <a:ext cx="4616541" cy="346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28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7323" y="5120199"/>
            <a:ext cx="3176144" cy="20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6A8090-5273-47E6-B324-31A6D8BD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ENCONTROS DAS CÂMARAS TÉCNICAS REALIZADOS</a:t>
            </a:r>
            <a:b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MACRORREGIÃO OESTE E EXTREMO OESTE 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/>
            </a:r>
            <a:b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endParaRPr lang="pt-BR" sz="2400" dirty="0"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Pode ser uma imagem de 2 pessoas, pessoas em pé e texto que diz &quot;RIOS REUNIÃO DA CÂMARA TÉCNICA DE ASSISTÊNCIA SOCIAL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84" y="1522589"/>
            <a:ext cx="356616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de ser uma imagem de 5 pessoas e texto que diz &quot;10 ENCONTRO DA CÂMARA TÉCNICA DA ASSISTÊNCIA SOCIAL COORDENAÇÃO: RODRIGO FACHINI, EM DEFESA DOS DIREITOS SOCIAIS, COM DIGNIDADE, EQUIDADE E JUSTIÇA. CÂMARAS TÉCNICAS DA FECAM FACILITADORES: IVONE SALETE ORSO, ASSISTENTE SOCIAL, SECRETARIA MUNICIPAL DE ASSISTÊNCIA SOCIAL NO MUNICIPIO INHALZINHO. JANICE MERIGO ASSESSORA POLÍTICAS SPÚBLICAS DAFEDERAÇÃO CATARINENSEDE MUNICÍPIOS- FECAM KATHIUCYA LARA ASSISTENTESOCL SECRETÁRIA ASSISTENCIA SOCIAL MARAVILHA. ELIAS OLIVEIRA, SECRETÁRIO IGUAÇU, PRESIDENTE DO CONGEMAS DIA 10 DE JUNHO ÀS 8H30 ÀS 12H MARAVILHA-SC REALIZAÇÃO FECAM FECAM CÂMARA TÉCNICA DE SUAS ASSISTÊNCIA SOCIAL COEGEMAS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43" y="928683"/>
            <a:ext cx="3267758" cy="505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86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56" y="4314223"/>
            <a:ext cx="2588181" cy="170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6A8090-5273-47E6-B324-31A6D8BD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ENCONTRO DA CÂMARA TÉCNICA REALIZADA</a:t>
            </a:r>
            <a:b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MACRORREGIÃO NORTE  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/>
            </a:r>
            <a:b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endParaRPr lang="pt-BR" sz="2400" dirty="0"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Pode ser uma imagem de 3 pessoas, pessoas em pé e interio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063" y="833722"/>
            <a:ext cx="3004219" cy="40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de ser uma imagem de 4 pessoas e pessoas em pé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20975" r="20804" b="8511"/>
          <a:stretch/>
        </p:blipFill>
        <p:spPr bwMode="auto">
          <a:xfrm>
            <a:off x="5369720" y="3002456"/>
            <a:ext cx="3509554" cy="307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de ser uma imagem de 5 pessoas e pessoas em pé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5"/>
          <a:stretch/>
        </p:blipFill>
        <p:spPr bwMode="auto">
          <a:xfrm>
            <a:off x="263195" y="1246804"/>
            <a:ext cx="5206546" cy="284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ode ser uma imagem de comida e interior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6"/>
          <a:stretch/>
        </p:blipFill>
        <p:spPr bwMode="auto">
          <a:xfrm>
            <a:off x="1846668" y="4006169"/>
            <a:ext cx="2178936" cy="23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4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33" y="4481895"/>
            <a:ext cx="2333504" cy="15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6A8090-5273-47E6-B324-31A6D8BD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ENCONTRO DA CÂMARA TÉCNICA REALIZADA</a:t>
            </a:r>
            <a:b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MACRORREGIÃO SUL 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/>
            </a:r>
            <a:b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endParaRPr lang="pt-BR" sz="2400" dirty="0"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ode ser uma imagem de 1 pessoa, em pé e interio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4" y="1788814"/>
            <a:ext cx="3595768" cy="26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de ser uma imagem de 2 pessoas e interio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29" y="962564"/>
            <a:ext cx="3246941" cy="243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de ser uma imagem de 5 pessoas, pessoas em pé e texto que diz &quot;FECAM fecam_sc ARARANGUÁ São debatidos no Encontro da Assistência Social: a regionalização, os planos municipais e os desafios contemporâneos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176" y="1145194"/>
            <a:ext cx="2969623" cy="487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de ser uma imagem de 4 pessoas, pessoas em pé e interior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3" b="26075"/>
          <a:stretch/>
        </p:blipFill>
        <p:spPr bwMode="auto">
          <a:xfrm>
            <a:off x="4449285" y="3176634"/>
            <a:ext cx="3288258" cy="305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36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33" y="4481895"/>
            <a:ext cx="2333504" cy="15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6A8090-5273-47E6-B324-31A6D8BD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ENCONTRO DA CÂMARA TÉCNICA REALIZADA</a:t>
            </a:r>
            <a:b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MACRORREGIÃO VALE DO ITAJAÍ 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/>
            </a:r>
            <a:b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endParaRPr lang="pt-BR" sz="2400" dirty="0"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11376"/>
            <a:ext cx="4258128" cy="31935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551" y="1612333"/>
            <a:ext cx="4720416" cy="400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0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33" y="4481895"/>
            <a:ext cx="2333504" cy="15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6A8090-5273-47E6-B324-31A6D8BD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ENCONTRO DA CÂMARA TÉCNICA REALIZADA</a:t>
            </a:r>
            <a:b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MACRORREGIÃO LITORAL 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/>
            </a:r>
            <a:b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endParaRPr lang="pt-BR" sz="2400" dirty="0"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36" y="1615084"/>
            <a:ext cx="4744812" cy="355860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527" y="949235"/>
            <a:ext cx="3558803" cy="266910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528" y="3574541"/>
            <a:ext cx="3490675" cy="26180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/>
          <a:srcRect l="19183" t="16735" r="22339" b="30216"/>
          <a:stretch/>
        </p:blipFill>
        <p:spPr>
          <a:xfrm>
            <a:off x="5105535" y="3618337"/>
            <a:ext cx="3272993" cy="261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2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385786892" descr="mapa">
            <a:extLst>
              <a:ext uri="{FF2B5EF4-FFF2-40B4-BE49-F238E27FC236}">
                <a16:creationId xmlns:a16="http://schemas.microsoft.com/office/drawing/2014/main" id="{CDCA9EEE-8533-4E42-B813-6DA0616B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65" y="1564451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04A974-62D8-4BC2-82F2-1FC364B0A6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F6C122-2140-4675-B676-FAC0975D9519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57" y="231401"/>
            <a:ext cx="3877481" cy="6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69FC620-85CC-4C56-ACC3-1BBFE98AFB54}"/>
              </a:ext>
            </a:extLst>
          </p:cNvPr>
          <p:cNvSpPr txBox="1"/>
          <p:nvPr/>
        </p:nvSpPr>
        <p:spPr>
          <a:xfrm>
            <a:off x="1976845" y="1940267"/>
            <a:ext cx="801188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Sitka Heading" panose="02000505000000020004" pitchFamily="2" charset="0"/>
                <a:ea typeface="Calibri" panose="020F0502020204030204" pitchFamily="34" charset="0"/>
              </a:rPr>
              <a:t>MOVIMENTO MUNICIPALISTA EM SANTA CATARINA </a:t>
            </a:r>
            <a:endParaRPr lang="pt-BR" sz="2800" b="1" dirty="0" smtClean="0"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pPr algn="ctr"/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latin typeface="Sitka Heading" panose="02000505000000020004" pitchFamily="2" charset="0"/>
                <a:ea typeface="Calibri" panose="020F0502020204030204" pitchFamily="34" charset="0"/>
              </a:rPr>
              <a:t>ASSISTÊNCIA SOCIAL </a:t>
            </a:r>
          </a:p>
          <a:p>
            <a:pPr algn="ctr"/>
            <a:endParaRPr lang="pt-BR" sz="2800" b="1" dirty="0" smtClean="0"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pPr algn="ctr"/>
            <a:endParaRPr lang="pt-BR" sz="2800" b="1" dirty="0"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pPr algn="r"/>
            <a:r>
              <a:rPr lang="pt-BR" sz="2000" b="1" dirty="0" smtClean="0">
                <a:latin typeface="Sitka Heading" panose="02000505000000020004" pitchFamily="2" charset="0"/>
                <a:ea typeface="Calibri" panose="020F0502020204030204" pitchFamily="34" charset="0"/>
              </a:rPr>
              <a:t>Diretora Executiva: Sisi Blind</a:t>
            </a:r>
            <a:br>
              <a:rPr lang="pt-BR" sz="2000" b="1" dirty="0" smtClean="0">
                <a:latin typeface="Sitka Heading" panose="02000505000000020004" pitchFamily="2" charset="0"/>
                <a:ea typeface="Calibri" panose="020F0502020204030204" pitchFamily="34" charset="0"/>
              </a:rPr>
            </a:br>
            <a:r>
              <a:rPr lang="pt-BR" sz="2000" b="1" dirty="0" smtClean="0">
                <a:latin typeface="Sitka Heading" panose="02000505000000020004" pitchFamily="2" charset="0"/>
                <a:ea typeface="Calibri" panose="020F0502020204030204" pitchFamily="34" charset="0"/>
              </a:rPr>
              <a:t>Coordenador </a:t>
            </a:r>
            <a:r>
              <a:rPr lang="pt-BR" sz="2000" b="1" dirty="0">
                <a:latin typeface="Sitka Heading" panose="02000505000000020004" pitchFamily="2" charset="0"/>
                <a:ea typeface="Calibri" panose="020F0502020204030204" pitchFamily="34" charset="0"/>
              </a:rPr>
              <a:t>Institucional: Rodrigo Fachini </a:t>
            </a:r>
            <a:br>
              <a:rPr lang="pt-BR" sz="2000" b="1" dirty="0">
                <a:latin typeface="Sitka Heading" panose="02000505000000020004" pitchFamily="2" charset="0"/>
                <a:ea typeface="Calibri" panose="020F0502020204030204" pitchFamily="34" charset="0"/>
              </a:rPr>
            </a:br>
            <a:r>
              <a:rPr lang="pt-BR" sz="2000" b="1" dirty="0" smtClean="0">
                <a:latin typeface="Sitka Heading" panose="02000505000000020004" pitchFamily="2" charset="0"/>
                <a:ea typeface="Calibri" panose="020F0502020204030204" pitchFamily="34" charset="0"/>
              </a:rPr>
              <a:t>Assessora em Políticas </a:t>
            </a:r>
            <a:r>
              <a:rPr lang="pt-BR" sz="2000" b="1" dirty="0">
                <a:latin typeface="Sitka Heading" panose="02000505000000020004" pitchFamily="2" charset="0"/>
                <a:ea typeface="Calibri" panose="020F0502020204030204" pitchFamily="34" charset="0"/>
              </a:rPr>
              <a:t>Públicas: Janice </a:t>
            </a:r>
            <a:r>
              <a:rPr lang="pt-BR" sz="2000" b="1" dirty="0" smtClean="0">
                <a:latin typeface="Sitka Heading" panose="02000505000000020004" pitchFamily="2" charset="0"/>
                <a:ea typeface="Calibri" panose="020F0502020204030204" pitchFamily="34" charset="0"/>
              </a:rPr>
              <a:t>Merigo </a:t>
            </a:r>
            <a:endParaRPr lang="pt-BR" sz="2000" b="1" dirty="0"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pPr algn="r"/>
            <a:endParaRPr lang="pt-BR" sz="2800" b="1" dirty="0"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pPr algn="ctr"/>
            <a:endParaRPr lang="pt-BR" sz="2800" b="1" dirty="0"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pPr algn="ctr"/>
            <a:endParaRPr lang="pt-BR" sz="2800" b="1" dirty="0"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pPr algn="ctr"/>
            <a:endParaRPr lang="pt-BR" sz="2800" b="1" dirty="0">
              <a:latin typeface="Sitka Heading" panose="02000505000000020004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43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33" y="4481895"/>
            <a:ext cx="2333504" cy="15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6A8090-5273-47E6-B324-31A6D8BD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ENCONTRO DA CÂMARA TÉCNICA REALIZADA</a:t>
            </a:r>
            <a:b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MACRORREGIÃO MEIO OESTE  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/>
            </a:r>
            <a:b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endParaRPr lang="pt-BR" sz="2400" dirty="0"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90688"/>
            <a:ext cx="3118128" cy="3113522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 rotWithShape="1">
          <a:blip r:embed="rId6"/>
          <a:srcRect l="7948" t="41732" r="17674" b="4046"/>
          <a:stretch/>
        </p:blipFill>
        <p:spPr>
          <a:xfrm>
            <a:off x="4246941" y="1878048"/>
            <a:ext cx="6602004" cy="27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8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33" y="4481895"/>
            <a:ext cx="2333504" cy="15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6A8090-5273-47E6-B324-31A6D8BD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ENCONTRO DA CÂMARA TÉCNICA REALIZADA</a:t>
            </a:r>
            <a:b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MACRORREGIÃO SERRANA E PLANALTO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/>
            </a:r>
            <a:b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endParaRPr lang="pt-BR" sz="2400" dirty="0"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88" y="1607205"/>
            <a:ext cx="2719614" cy="2711592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6"/>
          <a:stretch>
            <a:fillRect/>
          </a:stretch>
        </p:blipFill>
        <p:spPr>
          <a:xfrm>
            <a:off x="7255194" y="1301841"/>
            <a:ext cx="3322320" cy="3322320"/>
          </a:xfrm>
          <a:prstGeom prst="rect">
            <a:avLst/>
          </a:prstGeom>
        </p:spPr>
      </p:pic>
      <p:pic>
        <p:nvPicPr>
          <p:cNvPr id="8" name="Imagem 7"/>
          <p:cNvPicPr/>
          <p:nvPr/>
        </p:nvPicPr>
        <p:blipFill rotWithShape="1">
          <a:blip r:embed="rId7"/>
          <a:srcRect l="9411" t="27696" r="11542" b="27579"/>
          <a:stretch/>
        </p:blipFill>
        <p:spPr>
          <a:xfrm>
            <a:off x="3607840" y="3029926"/>
            <a:ext cx="3685450" cy="26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28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41" y="2111375"/>
            <a:ext cx="878001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D72B0EC-C765-4502-A673-8ED980136610}"/>
              </a:ext>
            </a:extLst>
          </p:cNvPr>
          <p:cNvSpPr txBox="1"/>
          <p:nvPr/>
        </p:nvSpPr>
        <p:spPr>
          <a:xfrm>
            <a:off x="1970842" y="2349908"/>
            <a:ext cx="8087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COLEGIADO ESTADUAL DE ASSISTÊNCIA SOCIAL </a:t>
            </a:r>
          </a:p>
        </p:txBody>
      </p:sp>
    </p:spTree>
    <p:extLst>
      <p:ext uri="{BB962C8B-B14F-4D97-AF65-F5344CB8AC3E}">
        <p14:creationId xmlns:p14="http://schemas.microsoft.com/office/powerpoint/2010/main" val="2684801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85" y="2155764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3912ABC-9B07-45A9-97C5-53554444AD7E}"/>
              </a:ext>
            </a:extLst>
          </p:cNvPr>
          <p:cNvSpPr txBox="1"/>
          <p:nvPr/>
        </p:nvSpPr>
        <p:spPr>
          <a:xfrm>
            <a:off x="1919057" y="1779466"/>
            <a:ext cx="83538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000" dirty="0">
                <a:latin typeface="Book Antiqua" panose="02040602050305030304" pitchFamily="18" charset="0"/>
                <a:ea typeface="Cambria" panose="02040503050406030204" pitchFamily="18" charset="0"/>
                <a:cs typeface="Arial" charset="0"/>
              </a:rPr>
              <a:t>COAS/SC tem por objetivo congregar os assessores em políticas públicas das 12 Associações e da FECAM, e demais Coordenadores dos Colegiados das 21 Associações de Municípios, oportunizando o debate e a construção de soluções comuns, bem como, o aperfeiçoamento técnico dos servidores municipais na Política de Assistência Social dos municípios filiados à FECAM, considerando sua finalidade estatutária e a sua missão. </a:t>
            </a:r>
          </a:p>
        </p:txBody>
      </p:sp>
    </p:spTree>
    <p:extLst>
      <p:ext uri="{BB962C8B-B14F-4D97-AF65-F5344CB8AC3E}">
        <p14:creationId xmlns:p14="http://schemas.microsoft.com/office/powerpoint/2010/main" val="1316054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191EEBF-E8C1-4286-9CBE-E04F455641AE}"/>
              </a:ext>
            </a:extLst>
          </p:cNvPr>
          <p:cNvSpPr txBox="1"/>
          <p:nvPr/>
        </p:nvSpPr>
        <p:spPr>
          <a:xfrm>
            <a:off x="1473693" y="1169062"/>
            <a:ext cx="911736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Book Antiqua" panose="02040602050305030304" pitchFamily="18" charset="0"/>
              </a:rPr>
              <a:t>O Colegiado de Assistência Social das Associações dos Municípios Catarinenses – COAS/SC, é um órgão vinculado a FECAM e as 21 Associações de Municípios, com Regimento Interno.</a:t>
            </a:r>
          </a:p>
          <a:p>
            <a:endParaRPr lang="pt-BR" sz="2000" dirty="0">
              <a:latin typeface="Book Antiqua" panose="02040602050305030304" pitchFamily="18" charset="0"/>
            </a:endParaRPr>
          </a:p>
          <a:p>
            <a:r>
              <a:rPr lang="pt-BR" sz="2000" dirty="0">
                <a:latin typeface="Book Antiqua" panose="02040602050305030304" pitchFamily="18" charset="0"/>
              </a:rPr>
              <a:t>Participam a FECAM e seus 21 Coordenadores Regionais. </a:t>
            </a:r>
          </a:p>
          <a:p>
            <a:endParaRPr lang="pt-BR" sz="2000" dirty="0">
              <a:latin typeface="Book Antiqua" panose="02040602050305030304" pitchFamily="18" charset="0"/>
            </a:endParaRPr>
          </a:p>
          <a:p>
            <a:r>
              <a:rPr lang="pt-BR" sz="2000" dirty="0">
                <a:latin typeface="Book Antiqua" panose="02040602050305030304" pitchFamily="18" charset="0"/>
              </a:rPr>
              <a:t>Participam os Assessores em Políticas Públicas - Assistentes Sociais e Responsáveis ou Coordenadores das demais Associações Regionais.</a:t>
            </a:r>
          </a:p>
          <a:p>
            <a:endParaRPr lang="pt-BR" sz="2000" dirty="0">
              <a:latin typeface="Book Antiqua" panose="02040602050305030304" pitchFamily="18" charset="0"/>
            </a:endParaRPr>
          </a:p>
          <a:p>
            <a:r>
              <a:rPr lang="pt-BR" sz="2000" dirty="0">
                <a:latin typeface="Book Antiqua" panose="02040602050305030304" pitchFamily="18" charset="0"/>
              </a:rPr>
              <a:t>Reuniões anuais presenciais antes da pandemia – 4 encontros por ano, e desde 2020, reuniões virtuais mensais. </a:t>
            </a:r>
          </a:p>
          <a:p>
            <a:endParaRPr lang="pt-BR" sz="2000" dirty="0">
              <a:latin typeface="Book Antiqua" panose="02040602050305030304" pitchFamily="18" charset="0"/>
            </a:endParaRPr>
          </a:p>
          <a:p>
            <a:r>
              <a:rPr lang="pt-BR" sz="2000" dirty="0">
                <a:latin typeface="Book Antiqua" panose="02040602050305030304" pitchFamily="18" charset="0"/>
              </a:rPr>
              <a:t>As demandas a serem debatidas nas reuniões do COAS, vem das regiões e levadas, quando necessário ao </a:t>
            </a:r>
            <a:r>
              <a:rPr lang="pt-BR" sz="2000" dirty="0" err="1">
                <a:latin typeface="Book Antiqua" panose="02040602050305030304" pitchFamily="18" charset="0"/>
              </a:rPr>
              <a:t>Coegemas</a:t>
            </a:r>
            <a:r>
              <a:rPr lang="pt-BR" sz="2000" dirty="0">
                <a:latin typeface="Book Antiqua" panose="02040602050305030304" pitchFamily="18" charset="0"/>
              </a:rPr>
              <a:t>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7374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0839B40-8DF1-4199-B713-8ECB886E4404}"/>
              </a:ext>
            </a:extLst>
          </p:cNvPr>
          <p:cNvSpPr txBox="1"/>
          <p:nvPr/>
        </p:nvSpPr>
        <p:spPr>
          <a:xfrm>
            <a:off x="2136558" y="1690688"/>
            <a:ext cx="79188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 COAS/SC é coordenado por uma diretoria composta de 4 (quatro) membros: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pt-BR" altLang="pt-BR" sz="2000" dirty="0">
              <a:latin typeface="Book Antiqua" panose="0204060205030503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– Coordenador: Denise </a:t>
            </a:r>
            <a:r>
              <a:rPr lang="pt-BR" altLang="pt-BR" sz="2000" dirty="0" err="1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Dolejal</a:t>
            </a:r>
            <a:r>
              <a:rPr lang="pt-BR" altLang="pt-BR" sz="2000" dirty="0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(AMAVI)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</a:t>
            </a:r>
            <a:r>
              <a:rPr lang="pt-BR" altLang="pt-BR" sz="2000" dirty="0" err="1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Vice-Coordenador</a:t>
            </a:r>
            <a:r>
              <a:rPr lang="pt-BR" altLang="pt-BR" sz="2000" dirty="0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Valéria da Silva (AMPLANORTE)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III – 1º Secretário: Nayara Brito (AMMVI)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IV – 2º Secretário: Neuza Botega (AMFRI)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pt-BR" altLang="pt-BR" sz="2000" dirty="0">
              <a:latin typeface="Book Antiqua" panose="0204060205030503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Book Antiqua" panose="020406020503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Coordenação que assumiu no dia 22/02/2021. </a:t>
            </a:r>
          </a:p>
        </p:txBody>
      </p:sp>
    </p:spTree>
    <p:extLst>
      <p:ext uri="{BB962C8B-B14F-4D97-AF65-F5344CB8AC3E}">
        <p14:creationId xmlns:p14="http://schemas.microsoft.com/office/powerpoint/2010/main" val="384011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6A8090-5273-47E6-B324-31A6D8BD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ALGUNS REGISTROS DAS REUNIÕES DO COAS...</a:t>
            </a:r>
            <a:b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endParaRPr lang="pt-BR" sz="2400" dirty="0"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D4E863-A0C9-4D16-801D-E85D98D79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359" y="1340939"/>
            <a:ext cx="7407282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61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D04FF8D-9EF3-4760-88CC-A181768D5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573" y="1109271"/>
            <a:ext cx="7632854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53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435D1E3-5B5E-45D2-B8B1-6563CD299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801" y="962954"/>
            <a:ext cx="7730398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26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6A8090-5273-47E6-B324-31A6D8BD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REGISTROS DAS REUNIÕES VIRTUAIS A PARTIR DE 2020...</a:t>
            </a:r>
            <a:b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endParaRPr lang="pt-BR" sz="2400" dirty="0"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9D2A5FE-19BD-4E1E-A207-F905E54473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26" t="7003" r="29450" b="673"/>
          <a:stretch/>
        </p:blipFill>
        <p:spPr>
          <a:xfrm>
            <a:off x="3240350" y="1296140"/>
            <a:ext cx="5362112" cy="44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6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C47A067-2092-4FEA-B641-9CC4612237BB}"/>
              </a:ext>
            </a:extLst>
          </p:cNvPr>
          <p:cNvSpPr txBox="1"/>
          <p:nvPr/>
        </p:nvSpPr>
        <p:spPr>
          <a:xfrm>
            <a:off x="1305017" y="1271000"/>
            <a:ext cx="936594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Book Antiqua" panose="02040602050305030304" pitchFamily="18" charset="0"/>
                <a:ea typeface="Calibri" panose="020F0502020204030204" pitchFamily="34" charset="0"/>
              </a:rPr>
              <a:t>O Movimento Municipalista vem consolidar um movimento de referência aos Municípios Catarinenses, em relação ao </a:t>
            </a:r>
            <a:r>
              <a:rPr lang="pt-BR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apoio técnico e representatividade política institucional. </a:t>
            </a:r>
          </a:p>
          <a:p>
            <a:pPr algn="ctr"/>
            <a:endParaRPr lang="pt-BR" sz="2400" dirty="0"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ctr"/>
            <a:r>
              <a:rPr lang="pt-BR" sz="2400" dirty="0">
                <a:latin typeface="Book Antiqua" panose="02040602050305030304" pitchFamily="18" charset="0"/>
                <a:ea typeface="Calibri" panose="020F0502020204030204" pitchFamily="34" charset="0"/>
              </a:rPr>
              <a:t>Em relação ao apoio técnico, em SC o movimento municipalista por meio da FECAM e das 21Associações de Municípios, vem desde a década de 80 atuando na assessoria/consultoria nas políticas sociais, em especial na Política de Assistência Social.</a:t>
            </a:r>
          </a:p>
          <a:p>
            <a:pPr algn="ctr"/>
            <a:endParaRPr lang="pt-BR" sz="2400" dirty="0"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ctr"/>
            <a:r>
              <a:rPr lang="pt-BR" sz="2400" dirty="0">
                <a:latin typeface="Book Antiqua" panose="02040602050305030304" pitchFamily="18" charset="0"/>
                <a:ea typeface="Calibri" panose="020F0502020204030204" pitchFamily="34" charset="0"/>
              </a:rPr>
              <a:t>A FECAM e as Associações contam com um Conselho Político, composto por Prefeitos(as) e áreas Técnicas.   </a:t>
            </a:r>
            <a:endParaRPr lang="pt-BR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86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482637C-2809-4FCD-8BEA-572C40841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226" y="770563"/>
            <a:ext cx="9352902" cy="522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0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72" y="1213428"/>
            <a:ext cx="4836305" cy="25680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178" y="3235981"/>
            <a:ext cx="5627096" cy="285927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05872" y="553385"/>
            <a:ext cx="913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REGISTRO DO RETORNO DAS NOSSAS REUNIÕES PRESENCIAIS EM OUTUBRO DE 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231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41" y="2111375"/>
            <a:ext cx="878001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D72B0EC-C765-4502-A673-8ED980136610}"/>
              </a:ext>
            </a:extLst>
          </p:cNvPr>
          <p:cNvSpPr txBox="1"/>
          <p:nvPr/>
        </p:nvSpPr>
        <p:spPr>
          <a:xfrm>
            <a:off x="1970842" y="2349908"/>
            <a:ext cx="9004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COLEGIADOS REGIONAIS DE ASSISTÊNCIA SOCIAL </a:t>
            </a:r>
          </a:p>
        </p:txBody>
      </p:sp>
    </p:spTree>
    <p:extLst>
      <p:ext uri="{BB962C8B-B14F-4D97-AF65-F5344CB8AC3E}">
        <p14:creationId xmlns:p14="http://schemas.microsoft.com/office/powerpoint/2010/main" val="1737185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6D009B0-223B-4F77-ACA2-408C8F820775}"/>
              </a:ext>
            </a:extLst>
          </p:cNvPr>
          <p:cNvSpPr txBox="1"/>
          <p:nvPr/>
        </p:nvSpPr>
        <p:spPr>
          <a:xfrm>
            <a:off x="2219417" y="1591685"/>
            <a:ext cx="715318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pt-BR" sz="2000" dirty="0">
                <a:latin typeface="Book Antiqua" panose="02040602050305030304" pitchFamily="18" charset="0"/>
                <a:ea typeface="Cambria" panose="02040503050406030204" pitchFamily="18" charset="0"/>
                <a:cs typeface="Arial" charset="0"/>
              </a:rPr>
              <a:t>O Colegiado Regional de Assistência Social das Associações dos Municípios Catarinenses, é um órgão vinculado a Associação de Municípios, organizado por um Regimento Interno.</a:t>
            </a: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40602050305030304" pitchFamily="18" charset="0"/>
              <a:ea typeface="Cambria" panose="02040503050406030204" pitchFamily="18" charset="0"/>
              <a:cs typeface="Arial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40602050305030304" pitchFamily="18" charset="0"/>
              <a:ea typeface="Cambria" panose="02040503050406030204" pitchFamily="18" charset="0"/>
              <a:cs typeface="Arial" charset="0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ea typeface="Cambria" panose="02040503050406030204" pitchFamily="18" charset="0"/>
                <a:cs typeface="Arial" charset="0"/>
              </a:rPr>
              <a:t>Reuniões conforme prevê o Regimento Interno do Colegiado., na sua maioria 1 vez ao mês. </a:t>
            </a:r>
          </a:p>
          <a:p>
            <a:pPr algn="just">
              <a:buFont typeface="Arial" charset="0"/>
              <a:buChar char="•"/>
              <a:defRPr/>
            </a:pP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40602050305030304" pitchFamily="18" charset="0"/>
              <a:ea typeface="Cambria" panose="02040503050406030204" pitchFamily="18" charset="0"/>
              <a:cs typeface="Arial" charset="0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ea typeface="Cambria" panose="02040503050406030204" pitchFamily="18" charset="0"/>
                <a:cs typeface="Arial" charset="0"/>
              </a:rPr>
              <a:t>Os Colegiados Regionais são formados por Gestores e Trabalhadores do SUAS; </a:t>
            </a:r>
          </a:p>
        </p:txBody>
      </p:sp>
    </p:spTree>
    <p:extLst>
      <p:ext uri="{BB962C8B-B14F-4D97-AF65-F5344CB8AC3E}">
        <p14:creationId xmlns:p14="http://schemas.microsoft.com/office/powerpoint/2010/main" val="2145237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0A5F86E-3101-46B3-A57C-DAF664E3D388}"/>
              </a:ext>
            </a:extLst>
          </p:cNvPr>
          <p:cNvSpPr txBox="1"/>
          <p:nvPr/>
        </p:nvSpPr>
        <p:spPr>
          <a:xfrm>
            <a:off x="2443948" y="1690688"/>
            <a:ext cx="730410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pt-BR" sz="2400" dirty="0">
                <a:latin typeface="Book Antiqua" panose="02040602050305030304" pitchFamily="18" charset="0"/>
              </a:rPr>
              <a:t>O Colegiado Regional é órgão de decisões, com finalidade de analisar, orientar, promover e executar o planejamento de ações no âmbito da Política de Assistência Social e do Sistema Único de Assistência Social – SUAS, constituindo-se em instância de integração dos gestores e técnicos municipais de Assistência Social, fortalecendo os avanços regionais</a:t>
            </a:r>
            <a:r>
              <a:rPr lang="pt-BR" altLang="pt-BR" sz="2400" dirty="0">
                <a:latin typeface="Cambria" panose="02040503050406030204" pitchFamily="18" charset="0"/>
              </a:rPr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61059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15DDEF-6EA2-4E24-9454-553E49DAF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59" y="612559"/>
            <a:ext cx="11238391" cy="61657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A1CE810-ED41-44A3-BD8B-3DDB8BA01B96}"/>
              </a:ext>
            </a:extLst>
          </p:cNvPr>
          <p:cNvSpPr txBox="1"/>
          <p:nvPr/>
        </p:nvSpPr>
        <p:spPr>
          <a:xfrm>
            <a:off x="239125" y="5046237"/>
            <a:ext cx="42146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/>
              <a:t>Fonte: Elaborado pela Assistente Social da GRANFPOLIS, Vânia </a:t>
            </a:r>
            <a:r>
              <a:rPr lang="pt-BR" altLang="pt-BR" sz="1600" b="1" dirty="0" err="1"/>
              <a:t>Guareski</a:t>
            </a:r>
            <a:r>
              <a:rPr lang="pt-BR" altLang="pt-BR" sz="1600" b="1" dirty="0"/>
              <a:t> Souto e utilizado pelo COAS.  </a:t>
            </a:r>
          </a:p>
        </p:txBody>
      </p:sp>
    </p:spTree>
    <p:extLst>
      <p:ext uri="{BB962C8B-B14F-4D97-AF65-F5344CB8AC3E}">
        <p14:creationId xmlns:p14="http://schemas.microsoft.com/office/powerpoint/2010/main" val="843510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509697D-5CA2-48CA-9E54-AC25C6A86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176" y="349876"/>
            <a:ext cx="8579645" cy="563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8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362402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0C06400-3E3E-42B9-A41A-820406F3FD48}"/>
              </a:ext>
            </a:extLst>
          </p:cNvPr>
          <p:cNvSpPr txBox="1"/>
          <p:nvPr/>
        </p:nvSpPr>
        <p:spPr>
          <a:xfrm>
            <a:off x="687977" y="438110"/>
            <a:ext cx="10236925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AÇÕES DE DESTAQUE REALIZADAS PELA CÂMARA TÉCNICA E COLEGIADO ESTADUAL DE ASSISTÊNCIA SOCIAL - COAS:</a:t>
            </a:r>
          </a:p>
          <a:p>
            <a:pPr algn="ctr">
              <a:defRPr/>
            </a:pPr>
            <a:endParaRPr lang="pt-BR" sz="2000" dirty="0" smtClean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dirty="0" smtClean="0">
                <a:latin typeface="Cambria" pitchFamily="18" charset="0"/>
                <a:cs typeface="Arial" charset="0"/>
              </a:rPr>
              <a:t>Assinatura do Termo de Cooperação entre Coegemas e FECAM, na Sede da FECAM.  </a:t>
            </a:r>
          </a:p>
          <a:p>
            <a:pPr algn="ctr">
              <a:defRPr/>
            </a:pPr>
            <a:endParaRPr lang="pt-BR" dirty="0" smtClean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dirty="0" smtClean="0">
                <a:latin typeface="Cambria" pitchFamily="18" charset="0"/>
                <a:cs typeface="Arial" charset="0"/>
              </a:rPr>
              <a:t>Elaboração do Relatório sobre o “Desfinanciamento do SUAS”. </a:t>
            </a:r>
            <a:endParaRPr lang="pt-BR" dirty="0"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endParaRPr lang="pt-BR" dirty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dirty="0" smtClean="0">
                <a:latin typeface="Cambria" pitchFamily="18" charset="0"/>
                <a:cs typeface="Arial" charset="0"/>
              </a:rPr>
              <a:t>Agenda em Brasília – CNM, Ministério da Cidadania e Direitos Humanos, Diálogo com a Bancada Catarinense, presença do CONGEMAS</a:t>
            </a:r>
            <a:r>
              <a:rPr lang="pt-BR" dirty="0">
                <a:latin typeface="Cambria" pitchFamily="18" charset="0"/>
                <a:cs typeface="Arial" charset="0"/>
              </a:rPr>
              <a:t> </a:t>
            </a:r>
            <a:r>
              <a:rPr lang="pt-BR" dirty="0" smtClean="0">
                <a:latin typeface="Cambria" pitchFamily="18" charset="0"/>
                <a:cs typeface="Arial" charset="0"/>
              </a:rPr>
              <a:t>e COEGEMAS. 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pt-BR" b="1" dirty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dirty="0" smtClean="0">
                <a:latin typeface="Cambria" pitchFamily="18" charset="0"/>
                <a:cs typeface="Arial" charset="0"/>
              </a:rPr>
              <a:t>Participação em todas as reuniões do Coegemas SC. 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pt-BR" dirty="0" smtClean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dirty="0" smtClean="0">
                <a:latin typeface="Cambria" pitchFamily="18" charset="0"/>
                <a:cs typeface="Arial" charset="0"/>
              </a:rPr>
              <a:t>Realização de 08 Encontros Macrorregionais da Câmara Técnica de Assistência Social. 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pt-BR" dirty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dirty="0" smtClean="0">
                <a:latin typeface="Cambria" pitchFamily="18" charset="0"/>
                <a:cs typeface="Arial" charset="0"/>
              </a:rPr>
              <a:t>Manutenção das reuniões mensais do COAS. 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pt-BR" dirty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dirty="0" smtClean="0">
                <a:latin typeface="Cambria" pitchFamily="18" charset="0"/>
                <a:cs typeface="Arial" charset="0"/>
              </a:rPr>
              <a:t>Participação da FECAM em Audiência com o Governador do Estado de SC. 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pt-BR" dirty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dirty="0" smtClean="0">
                <a:latin typeface="Cambria" pitchFamily="18" charset="0"/>
                <a:cs typeface="Arial" charset="0"/>
              </a:rPr>
              <a:t>Retorno do Seminário Estadual de Assistência Social (11 e 12/11).</a:t>
            </a:r>
          </a:p>
        </p:txBody>
      </p:sp>
    </p:spTree>
    <p:extLst>
      <p:ext uri="{BB962C8B-B14F-4D97-AF65-F5344CB8AC3E}">
        <p14:creationId xmlns:p14="http://schemas.microsoft.com/office/powerpoint/2010/main" val="929459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362402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0C06400-3E3E-42B9-A41A-820406F3FD48}"/>
              </a:ext>
            </a:extLst>
          </p:cNvPr>
          <p:cNvSpPr txBox="1"/>
          <p:nvPr/>
        </p:nvSpPr>
        <p:spPr>
          <a:xfrm>
            <a:off x="6929896" y="972148"/>
            <a:ext cx="49224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ESTUDO DO DESFINANCIAMENTO DO SISTEMA ÚNICO DE ASSISTENCIA SOCIAL – SUAS </a:t>
            </a:r>
          </a:p>
          <a:p>
            <a:pPr algn="ctr">
              <a:defRPr/>
            </a:pPr>
            <a:endParaRPr 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latin typeface="Cambria" pitchFamily="18" charset="0"/>
                <a:cs typeface="Arial" charset="0"/>
              </a:rPr>
              <a:t>Rafael e Carlos – sistematizaram os dados dos 295 Municípios.</a:t>
            </a:r>
          </a:p>
          <a:p>
            <a:pPr algn="ctr">
              <a:defRPr/>
            </a:pPr>
            <a:endParaRPr lang="pt-BR" sz="2400" dirty="0" smtClean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latin typeface="Cambria" pitchFamily="18" charset="0"/>
                <a:cs typeface="Arial" charset="0"/>
              </a:rPr>
              <a:t>Realizamos a live de lançamento dos resultados em 28/09/2021.</a:t>
            </a:r>
          </a:p>
          <a:p>
            <a:pPr algn="ctr">
              <a:defRPr/>
            </a:pPr>
            <a:endParaRPr lang="pt-BR" sz="2400" dirty="0" smtClean="0">
              <a:latin typeface="Cambria" pitchFamily="18" charset="0"/>
              <a:cs typeface="Arial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latin typeface="Cambria" pitchFamily="18" charset="0"/>
                <a:cs typeface="Arial" charset="0"/>
              </a:rPr>
              <a:t>Relatório encaminhado para as 21 Associações de Municípios. </a:t>
            </a:r>
          </a:p>
        </p:txBody>
      </p:sp>
      <p:pic>
        <p:nvPicPr>
          <p:cNvPr id="4098" name="Picture 2" descr="Pode ser uma imagem de 2 pessoas, pessoas sentadas, escritório e interio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7" b="17815"/>
          <a:stretch/>
        </p:blipFill>
        <p:spPr bwMode="auto">
          <a:xfrm>
            <a:off x="339635" y="349876"/>
            <a:ext cx="5003528" cy="33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5" y="3234306"/>
            <a:ext cx="3670306" cy="334250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048" y="3725483"/>
            <a:ext cx="3406220" cy="23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46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362402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03" y="1524000"/>
            <a:ext cx="3448730" cy="34833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575" y="244927"/>
            <a:ext cx="4150216" cy="27693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2363" y="3149847"/>
            <a:ext cx="4475815" cy="291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1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D12404A-0A6A-454C-844F-A8350B847B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1" t="15664" r="34248" b="6926"/>
          <a:stretch/>
        </p:blipFill>
        <p:spPr>
          <a:xfrm>
            <a:off x="656948" y="79712"/>
            <a:ext cx="9197266" cy="62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16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362402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842" y="1134764"/>
            <a:ext cx="3912858" cy="4362113"/>
          </a:xfrm>
          <a:prstGeom prst="rect">
            <a:avLst/>
          </a:prstGeom>
        </p:spPr>
      </p:pic>
      <p:pic>
        <p:nvPicPr>
          <p:cNvPr id="7" name="Imagem 6" descr="https://www.fecam.org.br/wp-content/uploads/2021/11/WhatsApp-Image-2021-11-11-at-15.41.52-2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 r="2390"/>
          <a:stretch/>
        </p:blipFill>
        <p:spPr bwMode="auto">
          <a:xfrm>
            <a:off x="394607" y="517706"/>
            <a:ext cx="3681141" cy="22342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 descr="https://www.fecam.org.br/wp-content/uploads/2021/11/WhatsApp-Image-2021-11-11-at-15.41.52-3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r="4141" b="-1926"/>
          <a:stretch/>
        </p:blipFill>
        <p:spPr bwMode="auto">
          <a:xfrm>
            <a:off x="394607" y="3388405"/>
            <a:ext cx="3681141" cy="2327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645" y="2170947"/>
            <a:ext cx="3699961" cy="248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362402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0C06400-3E3E-42B9-A41A-820406F3FD48}"/>
              </a:ext>
            </a:extLst>
          </p:cNvPr>
          <p:cNvSpPr txBox="1"/>
          <p:nvPr/>
        </p:nvSpPr>
        <p:spPr>
          <a:xfrm>
            <a:off x="2010985" y="1231628"/>
            <a:ext cx="75992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AGRADECEMOS  A OPORTUNIDADE </a:t>
            </a:r>
          </a:p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DO DIÁLOGO!</a:t>
            </a:r>
          </a:p>
          <a:p>
            <a:pPr algn="ctr">
              <a:defRPr/>
            </a:pPr>
            <a:endParaRPr 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ESSE É O MOVIMENTO MUNICIPALISTA DE SANTA CATARINA</a:t>
            </a: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!</a:t>
            </a:r>
          </a:p>
          <a:p>
            <a:pPr algn="ctr">
              <a:defRPr/>
            </a:pPr>
            <a:endParaRPr 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Contatos: </a:t>
            </a:r>
          </a:p>
          <a:p>
            <a:pPr algn="ctr">
              <a:defRPr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  <a:hlinkClick r:id="rId5"/>
              </a:rPr>
              <a:t>assistenciasocial@fecam.org.br</a:t>
            </a:r>
            <a:endParaRPr lang="pt-BR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(48) 32218800</a:t>
            </a:r>
          </a:p>
          <a:p>
            <a:pPr algn="ctr">
              <a:defRPr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(48) 984410489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4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4542123-4986-42CA-AF57-D160C0347EA0}"/>
              </a:ext>
            </a:extLst>
          </p:cNvPr>
          <p:cNvSpPr txBox="1"/>
          <p:nvPr/>
        </p:nvSpPr>
        <p:spPr>
          <a:xfrm>
            <a:off x="1642369" y="1690688"/>
            <a:ext cx="829174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Book Antiqua" panose="02040602050305030304" pitchFamily="18" charset="0"/>
              </a:rPr>
              <a:t>A Federação Catarinense de Municípios – FECAM possui uma trajetória de </a:t>
            </a:r>
            <a:r>
              <a:rPr lang="pt-BR" sz="2400" dirty="0" smtClean="0">
                <a:latin typeface="Book Antiqua" panose="02040602050305030304" pitchFamily="18" charset="0"/>
              </a:rPr>
              <a:t>41 </a:t>
            </a:r>
            <a:r>
              <a:rPr lang="pt-BR" sz="2400" dirty="0">
                <a:latin typeface="Book Antiqua" panose="02040602050305030304" pitchFamily="18" charset="0"/>
              </a:rPr>
              <a:t>anos à frente do Movimento Municipalista em Santa Catarina. </a:t>
            </a:r>
          </a:p>
          <a:p>
            <a:pPr algn="ctr"/>
            <a:endParaRPr lang="pt-BR" sz="2400" dirty="0">
              <a:latin typeface="Book Antiqua" panose="02040602050305030304" pitchFamily="18" charset="0"/>
            </a:endParaRPr>
          </a:p>
          <a:p>
            <a:pPr algn="ctr"/>
            <a:r>
              <a:rPr lang="pt-BR" sz="2400" dirty="0">
                <a:latin typeface="Book Antiqua" panose="02040602050305030304" pitchFamily="18" charset="0"/>
              </a:rPr>
              <a:t>Em parceria com as 21 Associações de Municípios do Estado vem garantindo conquistas em prol do crescimento e desenvolvimento dos municípios do Estado e, consequentemente, da melhoria da qualidade de vida da população. </a:t>
            </a:r>
          </a:p>
        </p:txBody>
      </p:sp>
    </p:spTree>
    <p:extLst>
      <p:ext uri="{BB962C8B-B14F-4D97-AF65-F5344CB8AC3E}">
        <p14:creationId xmlns:p14="http://schemas.microsoft.com/office/powerpoint/2010/main" val="301618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73E01C1-7D8E-4638-ADBF-32FB064C1B6B}"/>
              </a:ext>
            </a:extLst>
          </p:cNvPr>
          <p:cNvSpPr txBox="1"/>
          <p:nvPr/>
        </p:nvSpPr>
        <p:spPr>
          <a:xfrm>
            <a:off x="1597981" y="793052"/>
            <a:ext cx="854919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Book Antiqua" panose="02040602050305030304" pitchFamily="18" charset="0"/>
              </a:rPr>
              <a:t>O Movimento Municipalista acredita que com dedicação, empenho e persistência, é possível transformar a realidade dos municípios, colocando-os em posição de destaque entre os entes federados,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com objetivo de fortalecer a gestão pública e dar voz aos Municípios. </a:t>
            </a:r>
          </a:p>
          <a:p>
            <a:pPr algn="ctr"/>
            <a:endParaRPr lang="pt-BR" sz="2400" dirty="0">
              <a:latin typeface="Book Antiqua" panose="02040602050305030304" pitchFamily="18" charset="0"/>
            </a:endParaRPr>
          </a:p>
          <a:p>
            <a:pPr algn="ctr"/>
            <a:r>
              <a:rPr lang="pt-BR" sz="2400" dirty="0">
                <a:latin typeface="Book Antiqua" panose="02040602050305030304" pitchFamily="18" charset="0"/>
              </a:rPr>
              <a:t>O Movimento Municipalista busca ainda promover o estabelecimento da cooperação intermunicipal e intergovernamental e de ampliar e fortalecer a capacidade administrativa, econômica e social dos municípios, também de promover a melhoria da qualidade dos serviços públicos, a um custo significativamente menor através do modelo </a:t>
            </a:r>
            <a:r>
              <a:rPr lang="pt-BR" sz="2400" dirty="0" err="1">
                <a:latin typeface="Book Antiqua" panose="02040602050305030304" pitchFamily="18" charset="0"/>
              </a:rPr>
              <a:t>associativista</a:t>
            </a:r>
            <a:r>
              <a:rPr lang="pt-BR" sz="2400" dirty="0">
                <a:latin typeface="Book Antiqua" panose="02040602050305030304" pitchFamily="18" charset="0"/>
              </a:rPr>
              <a:t> e consorciados. </a:t>
            </a:r>
          </a:p>
        </p:txBody>
      </p:sp>
    </p:spTree>
    <p:extLst>
      <p:ext uri="{BB962C8B-B14F-4D97-AF65-F5344CB8AC3E}">
        <p14:creationId xmlns:p14="http://schemas.microsoft.com/office/powerpoint/2010/main" val="334363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12F18D2-8674-44E9-9BBB-58D4BFE8E340}"/>
              </a:ext>
            </a:extLst>
          </p:cNvPr>
          <p:cNvSpPr txBox="1"/>
          <p:nvPr/>
        </p:nvSpPr>
        <p:spPr>
          <a:xfrm>
            <a:off x="2246051" y="1690688"/>
            <a:ext cx="74372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Book Antiqua" panose="02040602050305030304" pitchFamily="18" charset="0"/>
              </a:rPr>
              <a:t>Esse modelo promove a integração dos interesses e das ações dos municípios, principalmente através da discussão técnica e desenvolvimento de ações no âmbito </a:t>
            </a:r>
            <a:r>
              <a:rPr lang="pt-BR" sz="2400" dirty="0" smtClean="0">
                <a:latin typeface="Book Antiqua" panose="02040602050305030304" pitchFamily="18" charset="0"/>
              </a:rPr>
              <a:t>das Câmaras Técnicas, dos </a:t>
            </a:r>
            <a:r>
              <a:rPr lang="pt-BR" sz="2400" dirty="0">
                <a:latin typeface="Book Antiqua" panose="02040602050305030304" pitchFamily="18" charset="0"/>
              </a:rPr>
              <a:t>Colegiados Regionais e </a:t>
            </a:r>
            <a:r>
              <a:rPr lang="pt-BR" sz="2400" dirty="0" smtClean="0">
                <a:latin typeface="Book Antiqua" panose="02040602050305030304" pitchFamily="18" charset="0"/>
              </a:rPr>
              <a:t>Estaduais, </a:t>
            </a:r>
            <a:r>
              <a:rPr lang="pt-BR" sz="2400" dirty="0">
                <a:latin typeface="Book Antiqua" panose="02040602050305030304" pitchFamily="18" charset="0"/>
              </a:rPr>
              <a:t>compostos pelas representações de gestores e trabalhadores municipais, amparados pelo respaldo da articulação política da Diretoria Executiva e do Conselho Político da entidade. </a:t>
            </a:r>
          </a:p>
        </p:txBody>
      </p:sp>
    </p:spTree>
    <p:extLst>
      <p:ext uri="{BB962C8B-B14F-4D97-AF65-F5344CB8AC3E}">
        <p14:creationId xmlns:p14="http://schemas.microsoft.com/office/powerpoint/2010/main" val="1552279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PictureWatermark385786892" descr="mapa">
            <a:extLst>
              <a:ext uri="{FF2B5EF4-FFF2-40B4-BE49-F238E27FC236}">
                <a16:creationId xmlns:a16="http://schemas.microsoft.com/office/drawing/2014/main" id="{081C3F08-5383-4E9E-9570-50EB8303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111375"/>
            <a:ext cx="5934075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E56F4A-57C4-4B0C-A8E1-C2CE526B74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0" cy="419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EF4C9-1CB0-495D-850D-2E0998BFA61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1" y="79712"/>
            <a:ext cx="1743529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5CE86D2-57E3-42DC-B1A8-545608723176}"/>
              </a:ext>
            </a:extLst>
          </p:cNvPr>
          <p:cNvSpPr txBox="1"/>
          <p:nvPr/>
        </p:nvSpPr>
        <p:spPr>
          <a:xfrm>
            <a:off x="1518081" y="2000058"/>
            <a:ext cx="9436963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Book Antiqua" panose="02040602050305030304" pitchFamily="18" charset="0"/>
              </a:rPr>
              <a:t>A CNM, FECAM e as Associações de Municípios atuam também de forma significativa na promoção da capacitação de técnicos e gestores, com vistas à sua qualificação, o que em última instância, gera maior eficiência na prestação de serviços públicos municipais. </a:t>
            </a:r>
          </a:p>
          <a:p>
            <a:pPr algn="ctr"/>
            <a:endParaRPr lang="pt-BR" sz="2000" dirty="0">
              <a:latin typeface="Book Antiqua" panose="02040602050305030304" pitchFamily="18" charset="0"/>
            </a:endParaRPr>
          </a:p>
          <a:p>
            <a:pPr algn="ctr"/>
            <a:r>
              <a:rPr lang="pt-BR" sz="2000" dirty="0">
                <a:latin typeface="Book Antiqua" panose="02040602050305030304" pitchFamily="18" charset="0"/>
              </a:rPr>
              <a:t>Além da sua competência técnica, </a:t>
            </a:r>
            <a:r>
              <a:rPr lang="pt-BR" sz="2000" b="1" dirty="0">
                <a:latin typeface="Book Antiqua" panose="02040602050305030304" pitchFamily="18" charset="0"/>
              </a:rPr>
              <a:t>sua isenção político-partidária </a:t>
            </a:r>
            <a:r>
              <a:rPr lang="pt-BR" sz="2000" dirty="0">
                <a:latin typeface="Book Antiqua" panose="02040602050305030304" pitchFamily="18" charset="0"/>
              </a:rPr>
              <a:t>confere ao movimento municipalista credibilidade junto à sociedade, sendo uma referência no Estado.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231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446F551C-81C8-40E0-AE9C-EF1555824484}"/>
              </a:ext>
            </a:extLst>
          </p:cNvPr>
          <p:cNvSpPr/>
          <p:nvPr/>
        </p:nvSpPr>
        <p:spPr>
          <a:xfrm>
            <a:off x="4125012" y="145330"/>
            <a:ext cx="2828041" cy="1113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Confederação Nacional dos Municípios - CNM 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97F19236-7B40-4E9D-B87D-B1BE412AFB6F}"/>
              </a:ext>
            </a:extLst>
          </p:cNvPr>
          <p:cNvSpPr/>
          <p:nvPr/>
        </p:nvSpPr>
        <p:spPr>
          <a:xfrm>
            <a:off x="3107184" y="1622199"/>
            <a:ext cx="4989251" cy="11131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Federação de Consórcios, Associações de Municípios e Municípios de SC – FECAM 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D25042B-0FE8-4C8F-B494-DC40311675CE}"/>
              </a:ext>
            </a:extLst>
          </p:cNvPr>
          <p:cNvSpPr/>
          <p:nvPr/>
        </p:nvSpPr>
        <p:spPr>
          <a:xfrm>
            <a:off x="2077376" y="4367430"/>
            <a:ext cx="3657600" cy="977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Colegiado Estadual </a:t>
            </a:r>
            <a:r>
              <a:rPr lang="pt-BR" dirty="0"/>
              <a:t>de Assistência Social - COAS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AE860C7-962B-4A70-ADD4-1CEA5CBB3C54}"/>
              </a:ext>
            </a:extLst>
          </p:cNvPr>
          <p:cNvSpPr/>
          <p:nvPr/>
        </p:nvSpPr>
        <p:spPr>
          <a:xfrm>
            <a:off x="2196151" y="5720100"/>
            <a:ext cx="3194828" cy="977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Colegiados Regionais </a:t>
            </a:r>
            <a:r>
              <a:rPr lang="pt-BR" dirty="0"/>
              <a:t>de Assistência Social 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066C19D-E8E2-495C-8EF7-9D967872DCAC}"/>
              </a:ext>
            </a:extLst>
          </p:cNvPr>
          <p:cNvSpPr/>
          <p:nvPr/>
        </p:nvSpPr>
        <p:spPr>
          <a:xfrm>
            <a:off x="3793565" y="3119561"/>
            <a:ext cx="3657600" cy="968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Associações de Municípios de SC (21)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AE3D6F82-DB5A-4475-8FA8-CF57DBBA380F}"/>
              </a:ext>
            </a:extLst>
          </p:cNvPr>
          <p:cNvSpPr/>
          <p:nvPr/>
        </p:nvSpPr>
        <p:spPr>
          <a:xfrm>
            <a:off x="5296716" y="1247092"/>
            <a:ext cx="484632" cy="386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7DCC32D9-BE07-456A-9DA4-36FE76F756F7}"/>
              </a:ext>
            </a:extLst>
          </p:cNvPr>
          <p:cNvSpPr/>
          <p:nvPr/>
        </p:nvSpPr>
        <p:spPr>
          <a:xfrm>
            <a:off x="5296716" y="2716232"/>
            <a:ext cx="484632" cy="426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B3394FA0-A660-4747-A66B-12DB0DF314A6}"/>
              </a:ext>
            </a:extLst>
          </p:cNvPr>
          <p:cNvSpPr/>
          <p:nvPr/>
        </p:nvSpPr>
        <p:spPr>
          <a:xfrm>
            <a:off x="3551249" y="5319279"/>
            <a:ext cx="484632" cy="426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5BE778EA-3636-4891-A955-2667D7FD8FD9}"/>
              </a:ext>
            </a:extLst>
          </p:cNvPr>
          <p:cNvSpPr/>
          <p:nvPr/>
        </p:nvSpPr>
        <p:spPr>
          <a:xfrm>
            <a:off x="3906176" y="3908090"/>
            <a:ext cx="484632" cy="426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72D26B-F0BC-4AE5-99BD-868B3ED99FCF}"/>
              </a:ext>
            </a:extLst>
          </p:cNvPr>
          <p:cNvSpPr txBox="1"/>
          <p:nvPr/>
        </p:nvSpPr>
        <p:spPr>
          <a:xfrm>
            <a:off x="9287324" y="5197007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Essa estrutura é em relação a política de Assistência Social. 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16B256D7-98B2-48E1-BE50-A1756D275EE3}"/>
              </a:ext>
            </a:extLst>
          </p:cNvPr>
          <p:cNvSpPr/>
          <p:nvPr/>
        </p:nvSpPr>
        <p:spPr>
          <a:xfrm>
            <a:off x="8076501" y="565311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C390751-CE76-4070-9EF4-C57C507BB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950" y="3898846"/>
            <a:ext cx="518205" cy="445047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077CE78A-1F02-4915-896F-E057517BFB09}"/>
              </a:ext>
            </a:extLst>
          </p:cNvPr>
          <p:cNvSpPr/>
          <p:nvPr/>
        </p:nvSpPr>
        <p:spPr>
          <a:xfrm>
            <a:off x="5781348" y="4334651"/>
            <a:ext cx="3657600" cy="977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Câmara Técnica </a:t>
            </a:r>
            <a:r>
              <a:rPr lang="pt-BR" dirty="0"/>
              <a:t>de Assistência Social </a:t>
            </a:r>
          </a:p>
        </p:txBody>
      </p:sp>
    </p:spTree>
    <p:extLst>
      <p:ext uri="{BB962C8B-B14F-4D97-AF65-F5344CB8AC3E}">
        <p14:creationId xmlns:p14="http://schemas.microsoft.com/office/powerpoint/2010/main" val="40987452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1115</Words>
  <Application>Microsoft Office PowerPoint</Application>
  <PresentationFormat>Ecrã Panorâmico</PresentationFormat>
  <Paragraphs>113</Paragraphs>
  <Slides>41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41</vt:i4>
      </vt:variant>
    </vt:vector>
  </HeadingPairs>
  <TitlesOfParts>
    <vt:vector size="50" baseType="lpstr">
      <vt:lpstr>Arial</vt:lpstr>
      <vt:lpstr>Book Antiqua</vt:lpstr>
      <vt:lpstr>Calibri</vt:lpstr>
      <vt:lpstr>Calibri Light</vt:lpstr>
      <vt:lpstr>Cambria</vt:lpstr>
      <vt:lpstr>Myriad Pro</vt:lpstr>
      <vt:lpstr>Sitka Heading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ENCONTROS DAS CÂMARAS TÉCNICAS REALIZADOS MACRORREGIÃO OESTE E EXTREMO OESTE  </vt:lpstr>
      <vt:lpstr>ENCONTRO DA CÂMARA TÉCNICA REALIZADA MACRORREGIÃO NORTE   </vt:lpstr>
      <vt:lpstr>ENCONTRO DA CÂMARA TÉCNICA REALIZADA MACRORREGIÃO SUL  </vt:lpstr>
      <vt:lpstr>ENCONTRO DA CÂMARA TÉCNICA REALIZADA MACRORREGIÃO VALE DO ITAJAÍ  </vt:lpstr>
      <vt:lpstr>ENCONTRO DA CÂMARA TÉCNICA REALIZADA MACRORREGIÃO LITORAL  </vt:lpstr>
      <vt:lpstr>ENCONTRO DA CÂMARA TÉCNICA REALIZADA MACRORREGIÃO MEIO OESTE   </vt:lpstr>
      <vt:lpstr>ENCONTRO DA CÂMARA TÉCNICA REALIZADA MACRORREGIÃO SERRANA E PLANALTO </vt:lpstr>
      <vt:lpstr>Apresentação do PowerPoint</vt:lpstr>
      <vt:lpstr>Apresentação do PowerPoint</vt:lpstr>
      <vt:lpstr>Apresentação do PowerPoint</vt:lpstr>
      <vt:lpstr>Apresentação do PowerPoint</vt:lpstr>
      <vt:lpstr>ALGUNS REGISTROS DAS REUNIÕES DO COAS... </vt:lpstr>
      <vt:lpstr>Apresentação do PowerPoint</vt:lpstr>
      <vt:lpstr>Apresentação do PowerPoint</vt:lpstr>
      <vt:lpstr>REGISTROS DAS REUNIÕES VIRTUAIS A PARTIR DE 2020...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Jornalismo</dc:creator>
  <cp:lastModifiedBy>Janice Merigo</cp:lastModifiedBy>
  <cp:revision>99</cp:revision>
  <dcterms:created xsi:type="dcterms:W3CDTF">2021-04-28T14:03:37Z</dcterms:created>
  <dcterms:modified xsi:type="dcterms:W3CDTF">2022-02-06T00:33:25Z</dcterms:modified>
</cp:coreProperties>
</file>